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15"/>
  </p:notesMasterIdLst>
  <p:sldIdLst>
    <p:sldId id="437" r:id="rId3"/>
    <p:sldId id="445" r:id="rId4"/>
    <p:sldId id="446" r:id="rId5"/>
    <p:sldId id="448" r:id="rId6"/>
    <p:sldId id="447" r:id="rId7"/>
    <p:sldId id="444" r:id="rId8"/>
    <p:sldId id="450" r:id="rId9"/>
    <p:sldId id="451" r:id="rId10"/>
    <p:sldId id="440" r:id="rId11"/>
    <p:sldId id="397" r:id="rId12"/>
    <p:sldId id="441" r:id="rId13"/>
    <p:sldId id="398" r:id="rId14"/>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Standardavsnitt" id="{68680AE2-1D00-4E4F-9201-2C4B467158D8}">
          <p14:sldIdLst>
            <p14:sldId id="437"/>
          </p14:sldIdLst>
        </p14:section>
        <p14:section name="Namnlöst avsnitt" id="{189E914A-6C2F-4A2C-965D-C86037335F3C}">
          <p14:sldIdLst>
            <p14:sldId id="445"/>
            <p14:sldId id="446"/>
            <p14:sldId id="448"/>
            <p14:sldId id="447"/>
            <p14:sldId id="444"/>
            <p14:sldId id="450"/>
            <p14:sldId id="451"/>
            <p14:sldId id="440"/>
            <p14:sldId id="397"/>
            <p14:sldId id="441"/>
            <p14:sldId id="39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54" autoAdjust="0"/>
    <p:restoredTop sz="95016" autoAdjust="0"/>
  </p:normalViewPr>
  <p:slideViewPr>
    <p:cSldViewPr snapToObjects="1">
      <p:cViewPr varScale="1">
        <p:scale>
          <a:sx n="76" d="100"/>
          <a:sy n="76" d="100"/>
        </p:scale>
        <p:origin x="988"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FE33844-1AD5-4EAF-815B-51BED8B2DF2A}" type="datetimeFigureOut">
              <a:rPr lang="sv-SE"/>
              <a:pPr>
                <a:defRPr/>
              </a:pPr>
              <a:t>2023-07-25</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B864AEB-2D66-46AB-83C2-53BFC5685034}" type="slidenum">
              <a:rPr lang="sv-SE"/>
              <a:pPr>
                <a:defRPr/>
              </a:pPr>
              <a:t>‹#›</a:t>
            </a:fld>
            <a:endParaRPr lang="sv-SE"/>
          </a:p>
        </p:txBody>
      </p:sp>
    </p:spTree>
    <p:extLst>
      <p:ext uri="{BB962C8B-B14F-4D97-AF65-F5344CB8AC3E}">
        <p14:creationId xmlns:p14="http://schemas.microsoft.com/office/powerpoint/2010/main" val="17668158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a:t>Desity</a:t>
            </a:r>
            <a:endParaRPr lang="sv-SE" dirty="0"/>
          </a:p>
        </p:txBody>
      </p:sp>
      <p:sp>
        <p:nvSpPr>
          <p:cNvPr id="4" name="Platshållare för bildnummer 3"/>
          <p:cNvSpPr>
            <a:spLocks noGrp="1"/>
          </p:cNvSpPr>
          <p:nvPr>
            <p:ph type="sldNum" sz="quarter" idx="5"/>
          </p:nvPr>
        </p:nvSpPr>
        <p:spPr/>
        <p:txBody>
          <a:bodyPr/>
          <a:lstStyle/>
          <a:p>
            <a:pPr>
              <a:defRPr/>
            </a:pPr>
            <a:fld id="{EB864AEB-2D66-46AB-83C2-53BFC5685034}" type="slidenum">
              <a:rPr lang="sv-SE" smtClean="0"/>
              <a:pPr>
                <a:defRPr/>
              </a:pPr>
              <a:t>2</a:t>
            </a:fld>
            <a:endParaRPr lang="sv-SE"/>
          </a:p>
        </p:txBody>
      </p:sp>
    </p:spTree>
    <p:extLst>
      <p:ext uri="{BB962C8B-B14F-4D97-AF65-F5344CB8AC3E}">
        <p14:creationId xmlns:p14="http://schemas.microsoft.com/office/powerpoint/2010/main" val="970560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noProof="0" dirty="0"/>
              <a:t>Killed steel: a deoxidizing agent has been added to the steel to prevent CO2 gas form during solidification. A killed steel has a more uniform chemical composition and properties than other steels. Silicon is commonly used as an agent. Without agent free oxygen inside the molten steel can react with the carbon and form bubbles of CO2 gas. Depending on the amount of </a:t>
            </a:r>
            <a:r>
              <a:rPr lang="en-GB" noProof="0" dirty="0" err="1"/>
              <a:t>addetives</a:t>
            </a:r>
            <a:r>
              <a:rPr lang="en-GB" noProof="0" dirty="0"/>
              <a:t> the steel can be killed, semi-killed or </a:t>
            </a:r>
            <a:r>
              <a:rPr lang="en-GB" noProof="0" dirty="0" err="1"/>
              <a:t>unkilled</a:t>
            </a:r>
            <a:r>
              <a:rPr lang="en-GB" noProof="0" dirty="0"/>
              <a:t>. Most steel today are killed!</a:t>
            </a:r>
          </a:p>
        </p:txBody>
      </p:sp>
      <p:sp>
        <p:nvSpPr>
          <p:cNvPr id="4" name="Platshållare för bildnummer 3"/>
          <p:cNvSpPr>
            <a:spLocks noGrp="1"/>
          </p:cNvSpPr>
          <p:nvPr>
            <p:ph type="sldNum" sz="quarter" idx="5"/>
          </p:nvPr>
        </p:nvSpPr>
        <p:spPr/>
        <p:txBody>
          <a:bodyPr/>
          <a:lstStyle/>
          <a:p>
            <a:pPr>
              <a:defRPr/>
            </a:pPr>
            <a:fld id="{EB864AEB-2D66-46AB-83C2-53BFC5685034}" type="slidenum">
              <a:rPr lang="sv-SE" smtClean="0"/>
              <a:pPr>
                <a:defRPr/>
              </a:pPr>
              <a:t>3</a:t>
            </a:fld>
            <a:endParaRPr lang="sv-SE"/>
          </a:p>
        </p:txBody>
      </p:sp>
    </p:spTree>
    <p:extLst>
      <p:ext uri="{BB962C8B-B14F-4D97-AF65-F5344CB8AC3E}">
        <p14:creationId xmlns:p14="http://schemas.microsoft.com/office/powerpoint/2010/main" val="12753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a:defRPr/>
            </a:pPr>
            <a:fld id="{EB864AEB-2D66-46AB-83C2-53BFC5685034}" type="slidenum">
              <a:rPr lang="sv-SE" smtClean="0"/>
              <a:pPr>
                <a:defRPr/>
              </a:pPr>
              <a:t>4</a:t>
            </a:fld>
            <a:endParaRPr lang="sv-SE"/>
          </a:p>
        </p:txBody>
      </p:sp>
    </p:spTree>
    <p:extLst>
      <p:ext uri="{BB962C8B-B14F-4D97-AF65-F5344CB8AC3E}">
        <p14:creationId xmlns:p14="http://schemas.microsoft.com/office/powerpoint/2010/main" val="3206950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a:defRPr/>
            </a:pPr>
            <a:fld id="{EB864AEB-2D66-46AB-83C2-53BFC5685034}" type="slidenum">
              <a:rPr lang="sv-SE" smtClean="0"/>
              <a:pPr>
                <a:defRPr/>
              </a:pPr>
              <a:t>5</a:t>
            </a:fld>
            <a:endParaRPr lang="sv-SE"/>
          </a:p>
        </p:txBody>
      </p:sp>
    </p:spTree>
    <p:extLst>
      <p:ext uri="{BB962C8B-B14F-4D97-AF65-F5344CB8AC3E}">
        <p14:creationId xmlns:p14="http://schemas.microsoft.com/office/powerpoint/2010/main" val="119397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v-SE" altLang="sv-SE" dirty="0"/>
          </a:p>
        </p:txBody>
      </p:sp>
      <p:sp>
        <p:nvSpPr>
          <p:cNvPr id="66564"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76143" indent="-298516" eaLnBrk="0" hangingPunct="0">
              <a:defRPr>
                <a:solidFill>
                  <a:schemeClr val="tx1"/>
                </a:solidFill>
                <a:latin typeface="Arial" charset="0"/>
                <a:cs typeface="Arial" charset="0"/>
              </a:defRPr>
            </a:lvl2pPr>
            <a:lvl3pPr marL="1194065" indent="-238813" eaLnBrk="0" hangingPunct="0">
              <a:defRPr>
                <a:solidFill>
                  <a:schemeClr val="tx1"/>
                </a:solidFill>
                <a:latin typeface="Arial" charset="0"/>
                <a:cs typeface="Arial" charset="0"/>
              </a:defRPr>
            </a:lvl3pPr>
            <a:lvl4pPr marL="1671691" indent="-238813" eaLnBrk="0" hangingPunct="0">
              <a:defRPr>
                <a:solidFill>
                  <a:schemeClr val="tx1"/>
                </a:solidFill>
                <a:latin typeface="Arial" charset="0"/>
                <a:cs typeface="Arial" charset="0"/>
              </a:defRPr>
            </a:lvl4pPr>
            <a:lvl5pPr marL="2149316" indent="-238813" eaLnBrk="0" hangingPunct="0">
              <a:defRPr>
                <a:solidFill>
                  <a:schemeClr val="tx1"/>
                </a:solidFill>
                <a:latin typeface="Arial" charset="0"/>
                <a:cs typeface="Arial" charset="0"/>
              </a:defRPr>
            </a:lvl5pPr>
            <a:lvl6pPr marL="2626942" indent="-238813" eaLnBrk="0" fontAlgn="base" hangingPunct="0">
              <a:spcBef>
                <a:spcPct val="0"/>
              </a:spcBef>
              <a:spcAft>
                <a:spcPct val="0"/>
              </a:spcAft>
              <a:defRPr>
                <a:solidFill>
                  <a:schemeClr val="tx1"/>
                </a:solidFill>
                <a:latin typeface="Arial" charset="0"/>
                <a:cs typeface="Arial" charset="0"/>
              </a:defRPr>
            </a:lvl6pPr>
            <a:lvl7pPr marL="3104567" indent="-238813" eaLnBrk="0" fontAlgn="base" hangingPunct="0">
              <a:spcBef>
                <a:spcPct val="0"/>
              </a:spcBef>
              <a:spcAft>
                <a:spcPct val="0"/>
              </a:spcAft>
              <a:defRPr>
                <a:solidFill>
                  <a:schemeClr val="tx1"/>
                </a:solidFill>
                <a:latin typeface="Arial" charset="0"/>
                <a:cs typeface="Arial" charset="0"/>
              </a:defRPr>
            </a:lvl7pPr>
            <a:lvl8pPr marL="3582194" indent="-238813" eaLnBrk="0" fontAlgn="base" hangingPunct="0">
              <a:spcBef>
                <a:spcPct val="0"/>
              </a:spcBef>
              <a:spcAft>
                <a:spcPct val="0"/>
              </a:spcAft>
              <a:defRPr>
                <a:solidFill>
                  <a:schemeClr val="tx1"/>
                </a:solidFill>
                <a:latin typeface="Arial" charset="0"/>
                <a:cs typeface="Arial" charset="0"/>
              </a:defRPr>
            </a:lvl8pPr>
            <a:lvl9pPr marL="4059820" indent="-238813" eaLnBrk="0" fontAlgn="base" hangingPunct="0">
              <a:spcBef>
                <a:spcPct val="0"/>
              </a:spcBef>
              <a:spcAft>
                <a:spcPct val="0"/>
              </a:spcAft>
              <a:defRPr>
                <a:solidFill>
                  <a:schemeClr val="tx1"/>
                </a:solidFill>
                <a:latin typeface="Arial" charset="0"/>
                <a:cs typeface="Arial" charset="0"/>
              </a:defRPr>
            </a:lvl9pPr>
          </a:lstStyle>
          <a:p>
            <a:pPr eaLnBrk="1" hangingPunct="1"/>
            <a:fld id="{6BECDCAF-C01B-4D90-88C5-B22804C24E45}" type="slidenum">
              <a:rPr lang="sv-SE" altLang="sv-SE" smtClean="0"/>
              <a:pPr eaLnBrk="1" hangingPunct="1"/>
              <a:t>8</a:t>
            </a:fld>
            <a:endParaRPr lang="sv-SE" alt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086D02E5-C21E-4708-BD91-408C8C1B271A}" type="slidenum">
              <a:rPr lang="sv-SE"/>
              <a:pPr>
                <a:defRPr/>
              </a:pPr>
              <a:t>‹#›</a:t>
            </a:fld>
            <a:endParaRPr lang="sv-SE"/>
          </a:p>
        </p:txBody>
      </p:sp>
    </p:spTree>
    <p:extLst>
      <p:ext uri="{BB962C8B-B14F-4D97-AF65-F5344CB8AC3E}">
        <p14:creationId xmlns:p14="http://schemas.microsoft.com/office/powerpoint/2010/main" val="3333176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7B00F7F9-9D63-4A03-A0AA-C161F4E11395}" type="slidenum">
              <a:rPr lang="sv-SE"/>
              <a:pPr>
                <a:defRPr/>
              </a:pPr>
              <a:t>‹#›</a:t>
            </a:fld>
            <a:endParaRPr lang="sv-SE"/>
          </a:p>
        </p:txBody>
      </p:sp>
    </p:spTree>
    <p:extLst>
      <p:ext uri="{BB962C8B-B14F-4D97-AF65-F5344CB8AC3E}">
        <p14:creationId xmlns:p14="http://schemas.microsoft.com/office/powerpoint/2010/main" val="2162991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769100" y="274638"/>
            <a:ext cx="2195513" cy="6446837"/>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179388" y="274638"/>
            <a:ext cx="6437312" cy="644683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C5AB4AF7-0A72-4B13-B5C7-F3B5B4CB91F5}" type="slidenum">
              <a:rPr lang="sv-SE"/>
              <a:pPr>
                <a:defRPr/>
              </a:pPr>
              <a:t>‹#›</a:t>
            </a:fld>
            <a:endParaRPr lang="sv-SE"/>
          </a:p>
        </p:txBody>
      </p:sp>
    </p:spTree>
    <p:extLst>
      <p:ext uri="{BB962C8B-B14F-4D97-AF65-F5344CB8AC3E}">
        <p14:creationId xmlns:p14="http://schemas.microsoft.com/office/powerpoint/2010/main" val="598672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C6D76A16-F709-4203-8326-E949EF50E1AB}" type="slidenum">
              <a:rPr lang="sv-SE"/>
              <a:pPr>
                <a:defRPr/>
              </a:pPr>
              <a:t>‹#›</a:t>
            </a:fld>
            <a:endParaRPr lang="sv-SE"/>
          </a:p>
        </p:txBody>
      </p:sp>
    </p:spTree>
    <p:extLst>
      <p:ext uri="{BB962C8B-B14F-4D97-AF65-F5344CB8AC3E}">
        <p14:creationId xmlns:p14="http://schemas.microsoft.com/office/powerpoint/2010/main" val="3263529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ECE664C3-BD0E-4E07-AEB3-30DC0061CD43}" type="slidenum">
              <a:rPr lang="sv-SE"/>
              <a:pPr>
                <a:defRPr/>
              </a:pPr>
              <a:t>‹#›</a:t>
            </a:fld>
            <a:endParaRPr lang="sv-SE"/>
          </a:p>
        </p:txBody>
      </p:sp>
    </p:spTree>
    <p:extLst>
      <p:ext uri="{BB962C8B-B14F-4D97-AF65-F5344CB8AC3E}">
        <p14:creationId xmlns:p14="http://schemas.microsoft.com/office/powerpoint/2010/main" val="12432651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67E66992-59FF-4B8E-A7A3-37627C5B99CA}" type="slidenum">
              <a:rPr lang="sv-SE"/>
              <a:pPr>
                <a:defRPr/>
              </a:pPr>
              <a:t>‹#›</a:t>
            </a:fld>
            <a:endParaRPr lang="sv-SE"/>
          </a:p>
        </p:txBody>
      </p:sp>
    </p:spTree>
    <p:extLst>
      <p:ext uri="{BB962C8B-B14F-4D97-AF65-F5344CB8AC3E}">
        <p14:creationId xmlns:p14="http://schemas.microsoft.com/office/powerpoint/2010/main" val="1514176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FFE36881-F257-4FE7-B6C0-7275CDCF47AB}" type="slidenum">
              <a:rPr lang="sv-SE"/>
              <a:pPr>
                <a:defRPr/>
              </a:pPr>
              <a:t>‹#›</a:t>
            </a:fld>
            <a:endParaRPr lang="sv-SE"/>
          </a:p>
        </p:txBody>
      </p:sp>
    </p:spTree>
    <p:extLst>
      <p:ext uri="{BB962C8B-B14F-4D97-AF65-F5344CB8AC3E}">
        <p14:creationId xmlns:p14="http://schemas.microsoft.com/office/powerpoint/2010/main" val="8815176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Rectangle 4"/>
          <p:cNvSpPr>
            <a:spLocks noGrp="1" noChangeArrowheads="1"/>
          </p:cNvSpPr>
          <p:nvPr>
            <p:ph type="dt" sz="half" idx="10"/>
          </p:nvPr>
        </p:nvSpPr>
        <p:spPr>
          <a:ln/>
        </p:spPr>
        <p:txBody>
          <a:bodyPr/>
          <a:lstStyle>
            <a:lvl1pPr>
              <a:defRPr/>
            </a:lvl1pPr>
          </a:lstStyle>
          <a:p>
            <a:pPr>
              <a:defRPr/>
            </a:pPr>
            <a:endParaRPr lang="sv-SE"/>
          </a:p>
        </p:txBody>
      </p:sp>
      <p:sp>
        <p:nvSpPr>
          <p:cNvPr id="8" name="Rectangle 5"/>
          <p:cNvSpPr>
            <a:spLocks noGrp="1" noChangeArrowheads="1"/>
          </p:cNvSpPr>
          <p:nvPr>
            <p:ph type="ftr" sz="quarter" idx="11"/>
          </p:nvPr>
        </p:nvSpPr>
        <p:spPr>
          <a:ln/>
        </p:spPr>
        <p:txBody>
          <a:bodyPr/>
          <a:lstStyle>
            <a:lvl1pPr>
              <a:defRPr/>
            </a:lvl1pPr>
          </a:lstStyle>
          <a:p>
            <a:pPr>
              <a:defRPr/>
            </a:pPr>
            <a:endParaRPr lang="sv-SE"/>
          </a:p>
        </p:txBody>
      </p:sp>
      <p:sp>
        <p:nvSpPr>
          <p:cNvPr id="9" name="Rectangle 6"/>
          <p:cNvSpPr>
            <a:spLocks noGrp="1" noChangeArrowheads="1"/>
          </p:cNvSpPr>
          <p:nvPr>
            <p:ph type="sldNum" sz="quarter" idx="12"/>
          </p:nvPr>
        </p:nvSpPr>
        <p:spPr>
          <a:ln/>
        </p:spPr>
        <p:txBody>
          <a:bodyPr/>
          <a:lstStyle>
            <a:lvl1pPr>
              <a:defRPr/>
            </a:lvl1pPr>
          </a:lstStyle>
          <a:p>
            <a:pPr>
              <a:defRPr/>
            </a:pPr>
            <a:fld id="{FC3E4104-61B0-40A1-B598-92E68A62B88B}" type="slidenum">
              <a:rPr lang="sv-SE"/>
              <a:pPr>
                <a:defRPr/>
              </a:pPr>
              <a:t>‹#›</a:t>
            </a:fld>
            <a:endParaRPr lang="sv-SE"/>
          </a:p>
        </p:txBody>
      </p:sp>
    </p:spTree>
    <p:extLst>
      <p:ext uri="{BB962C8B-B14F-4D97-AF65-F5344CB8AC3E}">
        <p14:creationId xmlns:p14="http://schemas.microsoft.com/office/powerpoint/2010/main" val="31137010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Rectangle 4"/>
          <p:cNvSpPr>
            <a:spLocks noGrp="1" noChangeArrowheads="1"/>
          </p:cNvSpPr>
          <p:nvPr>
            <p:ph type="dt" sz="half" idx="10"/>
          </p:nvPr>
        </p:nvSpPr>
        <p:spPr>
          <a:ln/>
        </p:spPr>
        <p:txBody>
          <a:bodyPr/>
          <a:lstStyle>
            <a:lvl1pPr>
              <a:defRPr/>
            </a:lvl1pPr>
          </a:lstStyle>
          <a:p>
            <a:pPr>
              <a:defRPr/>
            </a:pPr>
            <a:endParaRPr lang="sv-SE"/>
          </a:p>
        </p:txBody>
      </p:sp>
      <p:sp>
        <p:nvSpPr>
          <p:cNvPr id="4" name="Rectangle 5"/>
          <p:cNvSpPr>
            <a:spLocks noGrp="1" noChangeArrowheads="1"/>
          </p:cNvSpPr>
          <p:nvPr>
            <p:ph type="ftr" sz="quarter" idx="11"/>
          </p:nvPr>
        </p:nvSpPr>
        <p:spPr>
          <a:ln/>
        </p:spPr>
        <p:txBody>
          <a:bodyPr/>
          <a:lstStyle>
            <a:lvl1pPr>
              <a:defRPr/>
            </a:lvl1pPr>
          </a:lstStyle>
          <a:p>
            <a:pPr>
              <a:defRPr/>
            </a:pPr>
            <a:endParaRPr lang="sv-SE"/>
          </a:p>
        </p:txBody>
      </p:sp>
      <p:sp>
        <p:nvSpPr>
          <p:cNvPr id="5" name="Rectangle 6"/>
          <p:cNvSpPr>
            <a:spLocks noGrp="1" noChangeArrowheads="1"/>
          </p:cNvSpPr>
          <p:nvPr>
            <p:ph type="sldNum" sz="quarter" idx="12"/>
          </p:nvPr>
        </p:nvSpPr>
        <p:spPr>
          <a:ln/>
        </p:spPr>
        <p:txBody>
          <a:bodyPr/>
          <a:lstStyle>
            <a:lvl1pPr>
              <a:defRPr/>
            </a:lvl1pPr>
          </a:lstStyle>
          <a:p>
            <a:pPr>
              <a:defRPr/>
            </a:pPr>
            <a:fld id="{70F525BB-3BAF-4216-AD87-EF16C1EAC25F}" type="slidenum">
              <a:rPr lang="sv-SE"/>
              <a:pPr>
                <a:defRPr/>
              </a:pPr>
              <a:t>‹#›</a:t>
            </a:fld>
            <a:endParaRPr lang="sv-SE"/>
          </a:p>
        </p:txBody>
      </p:sp>
    </p:spTree>
    <p:extLst>
      <p:ext uri="{BB962C8B-B14F-4D97-AF65-F5344CB8AC3E}">
        <p14:creationId xmlns:p14="http://schemas.microsoft.com/office/powerpoint/2010/main" val="6804242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v-SE"/>
          </a:p>
        </p:txBody>
      </p:sp>
      <p:sp>
        <p:nvSpPr>
          <p:cNvPr id="3" name="Rectangle 5"/>
          <p:cNvSpPr>
            <a:spLocks noGrp="1" noChangeArrowheads="1"/>
          </p:cNvSpPr>
          <p:nvPr>
            <p:ph type="ftr" sz="quarter" idx="11"/>
          </p:nvPr>
        </p:nvSpPr>
        <p:spPr>
          <a:ln/>
        </p:spPr>
        <p:txBody>
          <a:bodyPr/>
          <a:lstStyle>
            <a:lvl1pPr>
              <a:defRPr/>
            </a:lvl1pPr>
          </a:lstStyle>
          <a:p>
            <a:pPr>
              <a:defRPr/>
            </a:pPr>
            <a:endParaRPr lang="sv-SE"/>
          </a:p>
        </p:txBody>
      </p:sp>
      <p:sp>
        <p:nvSpPr>
          <p:cNvPr id="4" name="Rectangle 6"/>
          <p:cNvSpPr>
            <a:spLocks noGrp="1" noChangeArrowheads="1"/>
          </p:cNvSpPr>
          <p:nvPr>
            <p:ph type="sldNum" sz="quarter" idx="12"/>
          </p:nvPr>
        </p:nvSpPr>
        <p:spPr>
          <a:ln/>
        </p:spPr>
        <p:txBody>
          <a:bodyPr/>
          <a:lstStyle>
            <a:lvl1pPr>
              <a:defRPr/>
            </a:lvl1pPr>
          </a:lstStyle>
          <a:p>
            <a:pPr>
              <a:defRPr/>
            </a:pPr>
            <a:fld id="{900BF2DF-3308-49F6-9BAC-5447ABE11DB5}" type="slidenum">
              <a:rPr lang="sv-SE"/>
              <a:pPr>
                <a:defRPr/>
              </a:pPr>
              <a:t>‹#›</a:t>
            </a:fld>
            <a:endParaRPr lang="sv-SE"/>
          </a:p>
        </p:txBody>
      </p:sp>
    </p:spTree>
    <p:extLst>
      <p:ext uri="{BB962C8B-B14F-4D97-AF65-F5344CB8AC3E}">
        <p14:creationId xmlns:p14="http://schemas.microsoft.com/office/powerpoint/2010/main" val="27310057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8B98C69B-E963-45F6-87AC-3B4476064D8F}" type="slidenum">
              <a:rPr lang="sv-SE"/>
              <a:pPr>
                <a:defRPr/>
              </a:pPr>
              <a:t>‹#›</a:t>
            </a:fld>
            <a:endParaRPr lang="sv-SE"/>
          </a:p>
        </p:txBody>
      </p:sp>
    </p:spTree>
    <p:extLst>
      <p:ext uri="{BB962C8B-B14F-4D97-AF65-F5344CB8AC3E}">
        <p14:creationId xmlns:p14="http://schemas.microsoft.com/office/powerpoint/2010/main" val="3674013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DF01F157-D1B8-47F2-9168-41BA07750480}" type="slidenum">
              <a:rPr lang="sv-SE"/>
              <a:pPr>
                <a:defRPr/>
              </a:pPr>
              <a:t>‹#›</a:t>
            </a:fld>
            <a:endParaRPr lang="sv-SE"/>
          </a:p>
        </p:txBody>
      </p:sp>
    </p:spTree>
    <p:extLst>
      <p:ext uri="{BB962C8B-B14F-4D97-AF65-F5344CB8AC3E}">
        <p14:creationId xmlns:p14="http://schemas.microsoft.com/office/powerpoint/2010/main" val="30569162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F964503A-9BD4-44DC-A371-3CCC38395B24}" type="slidenum">
              <a:rPr lang="sv-SE"/>
              <a:pPr>
                <a:defRPr/>
              </a:pPr>
              <a:t>‹#›</a:t>
            </a:fld>
            <a:endParaRPr lang="sv-SE"/>
          </a:p>
        </p:txBody>
      </p:sp>
    </p:spTree>
    <p:extLst>
      <p:ext uri="{BB962C8B-B14F-4D97-AF65-F5344CB8AC3E}">
        <p14:creationId xmlns:p14="http://schemas.microsoft.com/office/powerpoint/2010/main" val="568493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384D6A99-B184-4096-9BB3-300CBD68A5CD}" type="slidenum">
              <a:rPr lang="sv-SE"/>
              <a:pPr>
                <a:defRPr/>
              </a:pPr>
              <a:t>‹#›</a:t>
            </a:fld>
            <a:endParaRPr lang="sv-SE"/>
          </a:p>
        </p:txBody>
      </p:sp>
    </p:spTree>
    <p:extLst>
      <p:ext uri="{BB962C8B-B14F-4D97-AF65-F5344CB8AC3E}">
        <p14:creationId xmlns:p14="http://schemas.microsoft.com/office/powerpoint/2010/main" val="9726950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850A1A0A-FB27-4428-BFA4-BF67CA4777C5}" type="slidenum">
              <a:rPr lang="sv-SE"/>
              <a:pPr>
                <a:defRPr/>
              </a:pPr>
              <a:t>‹#›</a:t>
            </a:fld>
            <a:endParaRPr lang="sv-SE"/>
          </a:p>
        </p:txBody>
      </p:sp>
    </p:spTree>
    <p:extLst>
      <p:ext uri="{BB962C8B-B14F-4D97-AF65-F5344CB8AC3E}">
        <p14:creationId xmlns:p14="http://schemas.microsoft.com/office/powerpoint/2010/main" val="1034437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879FC649-910D-47F5-95AE-D0C298FE5FF4}" type="slidenum">
              <a:rPr lang="sv-SE"/>
              <a:pPr>
                <a:defRPr/>
              </a:pPr>
              <a:t>‹#›</a:t>
            </a:fld>
            <a:endParaRPr lang="sv-SE"/>
          </a:p>
        </p:txBody>
      </p:sp>
    </p:spTree>
    <p:extLst>
      <p:ext uri="{BB962C8B-B14F-4D97-AF65-F5344CB8AC3E}">
        <p14:creationId xmlns:p14="http://schemas.microsoft.com/office/powerpoint/2010/main" val="653696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179388" y="1125538"/>
            <a:ext cx="4316412" cy="55959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125538"/>
            <a:ext cx="4316413" cy="55959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9DE9FB65-DC81-4409-926E-3FAE63D9564E}" type="slidenum">
              <a:rPr lang="sv-SE"/>
              <a:pPr>
                <a:defRPr/>
              </a:pPr>
              <a:t>‹#›</a:t>
            </a:fld>
            <a:endParaRPr lang="sv-SE"/>
          </a:p>
        </p:txBody>
      </p:sp>
    </p:spTree>
    <p:extLst>
      <p:ext uri="{BB962C8B-B14F-4D97-AF65-F5344CB8AC3E}">
        <p14:creationId xmlns:p14="http://schemas.microsoft.com/office/powerpoint/2010/main" val="2277839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Rectangle 4"/>
          <p:cNvSpPr>
            <a:spLocks noGrp="1" noChangeArrowheads="1"/>
          </p:cNvSpPr>
          <p:nvPr>
            <p:ph type="dt" sz="half" idx="10"/>
          </p:nvPr>
        </p:nvSpPr>
        <p:spPr>
          <a:ln/>
        </p:spPr>
        <p:txBody>
          <a:bodyPr/>
          <a:lstStyle>
            <a:lvl1pPr>
              <a:defRPr/>
            </a:lvl1pPr>
          </a:lstStyle>
          <a:p>
            <a:pPr>
              <a:defRPr/>
            </a:pPr>
            <a:endParaRPr lang="sv-SE"/>
          </a:p>
        </p:txBody>
      </p:sp>
      <p:sp>
        <p:nvSpPr>
          <p:cNvPr id="8" name="Rectangle 5"/>
          <p:cNvSpPr>
            <a:spLocks noGrp="1" noChangeArrowheads="1"/>
          </p:cNvSpPr>
          <p:nvPr>
            <p:ph type="ftr" sz="quarter" idx="11"/>
          </p:nvPr>
        </p:nvSpPr>
        <p:spPr>
          <a:ln/>
        </p:spPr>
        <p:txBody>
          <a:bodyPr/>
          <a:lstStyle>
            <a:lvl1pPr>
              <a:defRPr/>
            </a:lvl1pPr>
          </a:lstStyle>
          <a:p>
            <a:pPr>
              <a:defRPr/>
            </a:pPr>
            <a:endParaRPr lang="sv-SE"/>
          </a:p>
        </p:txBody>
      </p:sp>
      <p:sp>
        <p:nvSpPr>
          <p:cNvPr id="9" name="Rectangle 6"/>
          <p:cNvSpPr>
            <a:spLocks noGrp="1" noChangeArrowheads="1"/>
          </p:cNvSpPr>
          <p:nvPr>
            <p:ph type="sldNum" sz="quarter" idx="12"/>
          </p:nvPr>
        </p:nvSpPr>
        <p:spPr>
          <a:ln/>
        </p:spPr>
        <p:txBody>
          <a:bodyPr/>
          <a:lstStyle>
            <a:lvl1pPr>
              <a:defRPr/>
            </a:lvl1pPr>
          </a:lstStyle>
          <a:p>
            <a:pPr>
              <a:defRPr/>
            </a:pPr>
            <a:fld id="{2156571D-3306-4468-91F6-F5038F3A5FF3}" type="slidenum">
              <a:rPr lang="sv-SE"/>
              <a:pPr>
                <a:defRPr/>
              </a:pPr>
              <a:t>‹#›</a:t>
            </a:fld>
            <a:endParaRPr lang="sv-SE"/>
          </a:p>
        </p:txBody>
      </p:sp>
    </p:spTree>
    <p:extLst>
      <p:ext uri="{BB962C8B-B14F-4D97-AF65-F5344CB8AC3E}">
        <p14:creationId xmlns:p14="http://schemas.microsoft.com/office/powerpoint/2010/main" val="3918677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Rectangle 4"/>
          <p:cNvSpPr>
            <a:spLocks noGrp="1" noChangeArrowheads="1"/>
          </p:cNvSpPr>
          <p:nvPr>
            <p:ph type="dt" sz="half" idx="10"/>
          </p:nvPr>
        </p:nvSpPr>
        <p:spPr>
          <a:ln/>
        </p:spPr>
        <p:txBody>
          <a:bodyPr/>
          <a:lstStyle>
            <a:lvl1pPr>
              <a:defRPr/>
            </a:lvl1pPr>
          </a:lstStyle>
          <a:p>
            <a:pPr>
              <a:defRPr/>
            </a:pPr>
            <a:endParaRPr lang="sv-SE"/>
          </a:p>
        </p:txBody>
      </p:sp>
      <p:sp>
        <p:nvSpPr>
          <p:cNvPr id="4" name="Rectangle 5"/>
          <p:cNvSpPr>
            <a:spLocks noGrp="1" noChangeArrowheads="1"/>
          </p:cNvSpPr>
          <p:nvPr>
            <p:ph type="ftr" sz="quarter" idx="11"/>
          </p:nvPr>
        </p:nvSpPr>
        <p:spPr>
          <a:ln/>
        </p:spPr>
        <p:txBody>
          <a:bodyPr/>
          <a:lstStyle>
            <a:lvl1pPr>
              <a:defRPr/>
            </a:lvl1pPr>
          </a:lstStyle>
          <a:p>
            <a:pPr>
              <a:defRPr/>
            </a:pPr>
            <a:endParaRPr lang="sv-SE"/>
          </a:p>
        </p:txBody>
      </p:sp>
      <p:sp>
        <p:nvSpPr>
          <p:cNvPr id="5" name="Rectangle 6"/>
          <p:cNvSpPr>
            <a:spLocks noGrp="1" noChangeArrowheads="1"/>
          </p:cNvSpPr>
          <p:nvPr>
            <p:ph type="sldNum" sz="quarter" idx="12"/>
          </p:nvPr>
        </p:nvSpPr>
        <p:spPr>
          <a:ln/>
        </p:spPr>
        <p:txBody>
          <a:bodyPr/>
          <a:lstStyle>
            <a:lvl1pPr>
              <a:defRPr/>
            </a:lvl1pPr>
          </a:lstStyle>
          <a:p>
            <a:pPr>
              <a:defRPr/>
            </a:pPr>
            <a:fld id="{3BD1A289-358A-4B5B-8138-B27983C40779}" type="slidenum">
              <a:rPr lang="sv-SE"/>
              <a:pPr>
                <a:defRPr/>
              </a:pPr>
              <a:t>‹#›</a:t>
            </a:fld>
            <a:endParaRPr lang="sv-SE"/>
          </a:p>
        </p:txBody>
      </p:sp>
    </p:spTree>
    <p:extLst>
      <p:ext uri="{BB962C8B-B14F-4D97-AF65-F5344CB8AC3E}">
        <p14:creationId xmlns:p14="http://schemas.microsoft.com/office/powerpoint/2010/main" val="330469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v-SE"/>
          </a:p>
        </p:txBody>
      </p:sp>
      <p:sp>
        <p:nvSpPr>
          <p:cNvPr id="3" name="Rectangle 5"/>
          <p:cNvSpPr>
            <a:spLocks noGrp="1" noChangeArrowheads="1"/>
          </p:cNvSpPr>
          <p:nvPr>
            <p:ph type="ftr" sz="quarter" idx="11"/>
          </p:nvPr>
        </p:nvSpPr>
        <p:spPr>
          <a:ln/>
        </p:spPr>
        <p:txBody>
          <a:bodyPr/>
          <a:lstStyle>
            <a:lvl1pPr>
              <a:defRPr/>
            </a:lvl1pPr>
          </a:lstStyle>
          <a:p>
            <a:pPr>
              <a:defRPr/>
            </a:pPr>
            <a:endParaRPr lang="sv-SE"/>
          </a:p>
        </p:txBody>
      </p:sp>
      <p:sp>
        <p:nvSpPr>
          <p:cNvPr id="4" name="Rectangle 6"/>
          <p:cNvSpPr>
            <a:spLocks noGrp="1" noChangeArrowheads="1"/>
          </p:cNvSpPr>
          <p:nvPr>
            <p:ph type="sldNum" sz="quarter" idx="12"/>
          </p:nvPr>
        </p:nvSpPr>
        <p:spPr>
          <a:ln/>
        </p:spPr>
        <p:txBody>
          <a:bodyPr/>
          <a:lstStyle>
            <a:lvl1pPr>
              <a:defRPr/>
            </a:lvl1pPr>
          </a:lstStyle>
          <a:p>
            <a:pPr>
              <a:defRPr/>
            </a:pPr>
            <a:fld id="{105CC70F-A40B-4206-9833-6116846F3F13}" type="slidenum">
              <a:rPr lang="sv-SE"/>
              <a:pPr>
                <a:defRPr/>
              </a:pPr>
              <a:t>‹#›</a:t>
            </a:fld>
            <a:endParaRPr lang="sv-SE"/>
          </a:p>
        </p:txBody>
      </p:sp>
    </p:spTree>
    <p:extLst>
      <p:ext uri="{BB962C8B-B14F-4D97-AF65-F5344CB8AC3E}">
        <p14:creationId xmlns:p14="http://schemas.microsoft.com/office/powerpoint/2010/main" val="4162843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3C58CBC6-A61B-4C2F-B594-7E61B4560A7F}" type="slidenum">
              <a:rPr lang="sv-SE"/>
              <a:pPr>
                <a:defRPr/>
              </a:pPr>
              <a:t>‹#›</a:t>
            </a:fld>
            <a:endParaRPr lang="sv-SE"/>
          </a:p>
        </p:txBody>
      </p:sp>
    </p:spTree>
    <p:extLst>
      <p:ext uri="{BB962C8B-B14F-4D97-AF65-F5344CB8AC3E}">
        <p14:creationId xmlns:p14="http://schemas.microsoft.com/office/powerpoint/2010/main" val="1371168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C2ED7B99-F33D-48B0-A13A-F8B9036B2BAB}" type="slidenum">
              <a:rPr lang="sv-SE"/>
              <a:pPr>
                <a:defRPr/>
              </a:pPr>
              <a:t>‹#›</a:t>
            </a:fld>
            <a:endParaRPr lang="sv-SE"/>
          </a:p>
        </p:txBody>
      </p:sp>
    </p:spTree>
    <p:extLst>
      <p:ext uri="{BB962C8B-B14F-4D97-AF65-F5344CB8AC3E}">
        <p14:creationId xmlns:p14="http://schemas.microsoft.com/office/powerpoint/2010/main" val="3148853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3203575" y="274638"/>
            <a:ext cx="5483225"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a:t>
            </a:r>
          </a:p>
        </p:txBody>
      </p:sp>
      <p:sp>
        <p:nvSpPr>
          <p:cNvPr id="17411" name="Rectangle 3"/>
          <p:cNvSpPr>
            <a:spLocks noGrp="1" noChangeArrowheads="1"/>
          </p:cNvSpPr>
          <p:nvPr>
            <p:ph type="body" idx="1"/>
          </p:nvPr>
        </p:nvSpPr>
        <p:spPr bwMode="auto">
          <a:xfrm>
            <a:off x="179388" y="1125538"/>
            <a:ext cx="8785225" cy="559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Svetsning med elektrod började med ett ryskt patent 1880.</a:t>
            </a:r>
          </a:p>
          <a:p>
            <a:pPr lvl="0"/>
            <a:r>
              <a:rPr lang="sv-SE" altLang="sv-SE"/>
              <a:t>I Sverige började det som en metod för att reparera ångpannor</a:t>
            </a:r>
          </a:p>
          <a:p>
            <a:pPr lvl="0"/>
            <a:r>
              <a:rPr lang="sv-SE" altLang="sv-SE"/>
              <a:t>I USA fann man att om virade papper runt elektroden </a:t>
            </a:r>
          </a:p>
          <a:p>
            <a:pPr lvl="0"/>
            <a:r>
              <a:rPr lang="sv-SE" altLang="sv-SE"/>
              <a:t>Oskar Kjellberg startade år 1904 med att doppa järnstavar i rutil (titanoxid) och därmed erhölls bättre svetsegenskaper och mycket mindre porer. </a:t>
            </a:r>
          </a:p>
          <a:p>
            <a:pPr lvl="0"/>
            <a:r>
              <a:rPr lang="sv-SE" altLang="sv-SE"/>
              <a:t>ESAB startade i Göteborg</a:t>
            </a:r>
          </a:p>
          <a:p>
            <a:pPr lvl="0"/>
            <a:r>
              <a:rPr lang="sv-SE" altLang="sv-SE"/>
              <a:t>Många patent och uppfinningar från Ryssland  </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cs typeface="+mn-cs"/>
              </a:defRPr>
            </a:lvl1pPr>
          </a:lstStyle>
          <a:p>
            <a:pPr>
              <a:defRPr/>
            </a:pPr>
            <a:endParaRPr lang="sv-S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sv-SE"/>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3342C708-BEDD-4306-B9A6-F7F2BF075061}" type="slidenum">
              <a:rPr lang="sv-SE"/>
              <a:pPr>
                <a:defRPr/>
              </a:pPr>
              <a:t>‹#›</a:t>
            </a:fld>
            <a:endParaRPr lang="sv-SE"/>
          </a:p>
        </p:txBody>
      </p:sp>
      <p:sp>
        <p:nvSpPr>
          <p:cNvPr id="1031" name="Text Box 7"/>
          <p:cNvSpPr txBox="1">
            <a:spLocks noChangeArrowheads="1"/>
          </p:cNvSpPr>
          <p:nvPr/>
        </p:nvSpPr>
        <p:spPr bwMode="auto">
          <a:xfrm>
            <a:off x="395288" y="460375"/>
            <a:ext cx="2376487" cy="304800"/>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defRPr/>
            </a:pPr>
            <a:r>
              <a:rPr lang="sv-SE" sz="1400" i="1">
                <a:latin typeface="Verdana" pitchFamily="34" charset="0"/>
              </a:rPr>
              <a:t>Makes Industry Grow</a:t>
            </a:r>
            <a:endParaRPr lang="sv-SE" sz="1400">
              <a:latin typeface="Verdana" pitchFamily="34" charset="0"/>
            </a:endParaRPr>
          </a:p>
        </p:txBody>
      </p:sp>
      <p:pic>
        <p:nvPicPr>
          <p:cNvPr id="17416" name="Picture 9" descr="WoS_logo-RGB"/>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01650" y="260350"/>
            <a:ext cx="2160588"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10"/>
          <p:cNvSpPr>
            <a:spLocks noChangeShapeType="1"/>
          </p:cNvSpPr>
          <p:nvPr/>
        </p:nvSpPr>
        <p:spPr bwMode="auto">
          <a:xfrm>
            <a:off x="468313" y="908050"/>
            <a:ext cx="8280400" cy="0"/>
          </a:xfrm>
          <a:prstGeom prst="line">
            <a:avLst/>
          </a:prstGeom>
          <a:noFill/>
          <a:ln w="19050">
            <a:solidFill>
              <a:schemeClr val="tx1"/>
            </a:solidFill>
            <a:round/>
            <a:headEnd/>
            <a:tailEnd/>
          </a:ln>
        </p:spPr>
        <p:txBody>
          <a:bodyPr/>
          <a:lstStyle/>
          <a:p>
            <a:pPr>
              <a:defRPr/>
            </a:pPr>
            <a:endParaRPr lang="sv-SE"/>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ftr="0" dt="0"/>
  <p:txStyles>
    <p:titleStyle>
      <a:lvl1pPr algn="r" rtl="0" eaLnBrk="0" fontAlgn="base" hangingPunct="0">
        <a:spcBef>
          <a:spcPct val="0"/>
        </a:spcBef>
        <a:spcAft>
          <a:spcPct val="0"/>
        </a:spcAft>
        <a:defRPr sz="1600" b="1">
          <a:solidFill>
            <a:schemeClr val="tx2"/>
          </a:solidFill>
          <a:latin typeface="+mj-lt"/>
          <a:ea typeface="+mj-ea"/>
          <a:cs typeface="+mj-cs"/>
        </a:defRPr>
      </a:lvl1pPr>
      <a:lvl2pPr algn="r" rtl="0" eaLnBrk="0" fontAlgn="base" hangingPunct="0">
        <a:spcBef>
          <a:spcPct val="0"/>
        </a:spcBef>
        <a:spcAft>
          <a:spcPct val="0"/>
        </a:spcAft>
        <a:defRPr sz="1600" b="1">
          <a:solidFill>
            <a:schemeClr val="tx2"/>
          </a:solidFill>
          <a:latin typeface="Arial" charset="0"/>
          <a:cs typeface="Arial" charset="0"/>
        </a:defRPr>
      </a:lvl2pPr>
      <a:lvl3pPr algn="r" rtl="0" eaLnBrk="0" fontAlgn="base" hangingPunct="0">
        <a:spcBef>
          <a:spcPct val="0"/>
        </a:spcBef>
        <a:spcAft>
          <a:spcPct val="0"/>
        </a:spcAft>
        <a:defRPr sz="1600" b="1">
          <a:solidFill>
            <a:schemeClr val="tx2"/>
          </a:solidFill>
          <a:latin typeface="Arial" charset="0"/>
          <a:cs typeface="Arial" charset="0"/>
        </a:defRPr>
      </a:lvl3pPr>
      <a:lvl4pPr algn="r" rtl="0" eaLnBrk="0" fontAlgn="base" hangingPunct="0">
        <a:spcBef>
          <a:spcPct val="0"/>
        </a:spcBef>
        <a:spcAft>
          <a:spcPct val="0"/>
        </a:spcAft>
        <a:defRPr sz="1600" b="1">
          <a:solidFill>
            <a:schemeClr val="tx2"/>
          </a:solidFill>
          <a:latin typeface="Arial" charset="0"/>
          <a:cs typeface="Arial" charset="0"/>
        </a:defRPr>
      </a:lvl4pPr>
      <a:lvl5pPr algn="r" rtl="0" eaLnBrk="0" fontAlgn="base" hangingPunct="0">
        <a:spcBef>
          <a:spcPct val="0"/>
        </a:spcBef>
        <a:spcAft>
          <a:spcPct val="0"/>
        </a:spcAft>
        <a:defRPr sz="1600" b="1">
          <a:solidFill>
            <a:schemeClr val="tx2"/>
          </a:solidFill>
          <a:latin typeface="Arial" charset="0"/>
          <a:cs typeface="Arial" charset="0"/>
        </a:defRPr>
      </a:lvl5pPr>
      <a:lvl6pPr marL="457200" algn="r" rtl="0" fontAlgn="base">
        <a:spcBef>
          <a:spcPct val="0"/>
        </a:spcBef>
        <a:spcAft>
          <a:spcPct val="0"/>
        </a:spcAft>
        <a:defRPr sz="1600" b="1">
          <a:solidFill>
            <a:schemeClr val="tx2"/>
          </a:solidFill>
          <a:latin typeface="Arial" charset="0"/>
          <a:cs typeface="Arial" charset="0"/>
        </a:defRPr>
      </a:lvl6pPr>
      <a:lvl7pPr marL="914400" algn="r" rtl="0" fontAlgn="base">
        <a:spcBef>
          <a:spcPct val="0"/>
        </a:spcBef>
        <a:spcAft>
          <a:spcPct val="0"/>
        </a:spcAft>
        <a:defRPr sz="1600" b="1">
          <a:solidFill>
            <a:schemeClr val="tx2"/>
          </a:solidFill>
          <a:latin typeface="Arial" charset="0"/>
          <a:cs typeface="Arial" charset="0"/>
        </a:defRPr>
      </a:lvl7pPr>
      <a:lvl8pPr marL="1371600" algn="r" rtl="0" fontAlgn="base">
        <a:spcBef>
          <a:spcPct val="0"/>
        </a:spcBef>
        <a:spcAft>
          <a:spcPct val="0"/>
        </a:spcAft>
        <a:defRPr sz="1600" b="1">
          <a:solidFill>
            <a:schemeClr val="tx2"/>
          </a:solidFill>
          <a:latin typeface="Arial" charset="0"/>
          <a:cs typeface="Arial" charset="0"/>
        </a:defRPr>
      </a:lvl8pPr>
      <a:lvl9pPr marL="1828800" algn="r" rtl="0" fontAlgn="base">
        <a:spcBef>
          <a:spcPct val="0"/>
        </a:spcBef>
        <a:spcAft>
          <a:spcPct val="0"/>
        </a:spcAft>
        <a:defRPr sz="1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a:t>
            </a:r>
          </a:p>
        </p:txBody>
      </p:sp>
      <p:sp>
        <p:nvSpPr>
          <p:cNvPr id="1843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81924"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sv-SE"/>
          </a:p>
        </p:txBody>
      </p:sp>
      <p:sp>
        <p:nvSpPr>
          <p:cNvPr id="81925"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sv-SE"/>
          </a:p>
        </p:txBody>
      </p:sp>
      <p:sp>
        <p:nvSpPr>
          <p:cNvPr id="81926"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7DFAC6EB-101A-43D4-89C6-45D6A36E7C53}" type="slidenum">
              <a:rPr lang="sv-SE"/>
              <a:pPr>
                <a:defRPr/>
              </a:pPr>
              <a:t>‹#›</a:t>
            </a:fld>
            <a:endParaRPr lang="sv-SE"/>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C242D1-128B-431B-AB24-BB142FFE63C6}"/>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endParaRPr lang="sv-SE" kern="1200" dirty="0">
              <a:solidFill>
                <a:srgbClr val="0070C0"/>
              </a:solidFill>
            </a:endParaRPr>
          </a:p>
        </p:txBody>
      </p:sp>
      <p:sp>
        <p:nvSpPr>
          <p:cNvPr id="4" name="Platshållare för bildnummer 3">
            <a:extLst>
              <a:ext uri="{FF2B5EF4-FFF2-40B4-BE49-F238E27FC236}">
                <a16:creationId xmlns:a16="http://schemas.microsoft.com/office/drawing/2014/main" id="{D2E50B3A-29DC-45D8-9647-C9D37505DECD}"/>
              </a:ext>
            </a:extLst>
          </p:cNvPr>
          <p:cNvSpPr>
            <a:spLocks noGrp="1"/>
          </p:cNvSpPr>
          <p:nvPr>
            <p:ph type="sldNum" sz="quarter" idx="12"/>
          </p:nvPr>
        </p:nvSpPr>
        <p:spPr/>
        <p:txBody>
          <a:bodyPr/>
          <a:lstStyle/>
          <a:p>
            <a:fld id="{93FE58BB-DB9D-4EDE-BCB7-E690E7BE9BCC}" type="slidenum">
              <a:rPr lang="sv-SE" smtClean="0"/>
              <a:pPr/>
              <a:t>1</a:t>
            </a:fld>
            <a:endParaRPr lang="sv-SE"/>
          </a:p>
        </p:txBody>
      </p:sp>
      <p:sp>
        <p:nvSpPr>
          <p:cNvPr id="5" name="Content Placeholder 2">
            <a:extLst>
              <a:ext uri="{FF2B5EF4-FFF2-40B4-BE49-F238E27FC236}">
                <a16:creationId xmlns:a16="http://schemas.microsoft.com/office/drawing/2014/main" id="{CC524E55-DE37-4AF8-80A3-A7094AE1BEDA}"/>
              </a:ext>
            </a:extLst>
          </p:cNvPr>
          <p:cNvSpPr txBox="1">
            <a:spLocks/>
          </p:cNvSpPr>
          <p:nvPr/>
        </p:nvSpPr>
        <p:spPr bwMode="auto">
          <a:xfrm>
            <a:off x="457200" y="1412776"/>
            <a:ext cx="8229600" cy="483244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400050" lvl="1" indent="0" algn="ctr">
              <a:buNone/>
            </a:pPr>
            <a:r>
              <a:rPr lang="en-GB" sz="2400" b="1" dirty="0">
                <a:solidFill>
                  <a:srgbClr val="0070C0"/>
                </a:solidFill>
                <a:latin typeface="Verdana" panose="020B0604030504040204" pitchFamily="34" charset="0"/>
                <a:ea typeface="Verdana" panose="020B0604030504040204" pitchFamily="34" charset="0"/>
              </a:rPr>
              <a:t>Structural steels designation, </a:t>
            </a:r>
          </a:p>
          <a:p>
            <a:pPr marL="400050" lvl="1" indent="0" algn="ctr">
              <a:buNone/>
            </a:pPr>
            <a:r>
              <a:rPr lang="en-GB" sz="2400" b="1" dirty="0">
                <a:solidFill>
                  <a:srgbClr val="0070C0"/>
                </a:solidFill>
                <a:latin typeface="Verdana" panose="020B0604030504040204" pitchFamily="34" charset="0"/>
                <a:ea typeface="Verdana" panose="020B0604030504040204" pitchFamily="34" charset="0"/>
              </a:rPr>
              <a:t>Grouping system for metallic materials and welding consumables standards</a:t>
            </a:r>
          </a:p>
          <a:p>
            <a:pPr marL="400050" lvl="1" indent="0" algn="ctr">
              <a:buFontTx/>
              <a:buNone/>
            </a:pPr>
            <a:endParaRPr lang="en-GB" sz="2000" b="1" kern="0" dirty="0">
              <a:latin typeface="Verdana" panose="020B0604030504040204" pitchFamily="34" charset="0"/>
              <a:ea typeface="Verdana" panose="020B0604030504040204" pitchFamily="34" charset="0"/>
            </a:endParaRPr>
          </a:p>
          <a:p>
            <a:pPr marL="0" indent="0" algn="ctr">
              <a:spcBef>
                <a:spcPts val="600"/>
              </a:spcBef>
              <a:spcAft>
                <a:spcPts val="600"/>
              </a:spcAft>
              <a:buFontTx/>
              <a:buNone/>
            </a:pPr>
            <a:endParaRPr lang="en-GB" sz="2000" b="1" kern="0" dirty="0">
              <a:latin typeface="Verdana" panose="020B0604030504040204" pitchFamily="34" charset="0"/>
              <a:ea typeface="Verdana" panose="020B0604030504040204" pitchFamily="34" charset="0"/>
            </a:endParaRPr>
          </a:p>
        </p:txBody>
      </p:sp>
      <p:grpSp>
        <p:nvGrpSpPr>
          <p:cNvPr id="3" name="Grupp 2">
            <a:extLst>
              <a:ext uri="{FF2B5EF4-FFF2-40B4-BE49-F238E27FC236}">
                <a16:creationId xmlns:a16="http://schemas.microsoft.com/office/drawing/2014/main" id="{0ACA0BD1-D1FE-CB03-5E65-34ACB63A9196}"/>
              </a:ext>
            </a:extLst>
          </p:cNvPr>
          <p:cNvGrpSpPr/>
          <p:nvPr/>
        </p:nvGrpSpPr>
        <p:grpSpPr>
          <a:xfrm>
            <a:off x="1115616" y="5174021"/>
            <a:ext cx="7200800" cy="1087144"/>
            <a:chOff x="1115616" y="5174021"/>
            <a:chExt cx="7200800" cy="1087144"/>
          </a:xfrm>
        </p:grpSpPr>
        <p:pic>
          <p:nvPicPr>
            <p:cNvPr id="6" name="Bildobjekt 5" descr="Erasmus+">
              <a:extLst>
                <a:ext uri="{FF2B5EF4-FFF2-40B4-BE49-F238E27FC236}">
                  <a16:creationId xmlns:a16="http://schemas.microsoft.com/office/drawing/2014/main" id="{69C8CA86-F90E-E359-EB7C-46DCBA615E0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5201732"/>
              <a:ext cx="2915996" cy="1059433"/>
            </a:xfrm>
            <a:prstGeom prst="rect">
              <a:avLst/>
            </a:prstGeom>
            <a:noFill/>
            <a:ln>
              <a:noFill/>
            </a:ln>
          </p:spPr>
        </p:pic>
        <p:sp>
          <p:nvSpPr>
            <p:cNvPr id="7" name="textruta 6">
              <a:extLst>
                <a:ext uri="{FF2B5EF4-FFF2-40B4-BE49-F238E27FC236}">
                  <a16:creationId xmlns:a16="http://schemas.microsoft.com/office/drawing/2014/main" id="{B1DCC3CB-CBFD-19B3-6B5F-5C51B4C5E335}"/>
                </a:ext>
              </a:extLst>
            </p:cNvPr>
            <p:cNvSpPr txBox="1"/>
            <p:nvPr/>
          </p:nvSpPr>
          <p:spPr>
            <a:xfrm>
              <a:off x="4283968" y="5174021"/>
              <a:ext cx="4032448" cy="1061829"/>
            </a:xfrm>
            <a:prstGeom prst="rect">
              <a:avLst/>
            </a:prstGeom>
            <a:noFill/>
          </p:spPr>
          <p:txBody>
            <a:bodyPr wrap="square" rtlCol="0">
              <a:spAutoFit/>
            </a:bodyPr>
            <a:lstStyle/>
            <a:p>
              <a:pPr algn="l"/>
              <a:r>
                <a:rPr lang="en-GB" sz="1050" b="1" dirty="0">
                  <a:effectLst/>
                  <a:latin typeface="+mj-lt"/>
                  <a:ea typeface="Times New Roman" panose="02020603050405020304" pitchFamily="18" charset="0"/>
                  <a:cs typeface="+mn-cs"/>
                </a:rPr>
                <a:t>Disclaimer</a:t>
              </a:r>
              <a:endParaRPr lang="sv-SE" sz="1050" dirty="0">
                <a:effectLst/>
                <a:latin typeface="+mj-lt"/>
                <a:ea typeface="Times New Roman" panose="02020603050405020304" pitchFamily="18" charset="0"/>
                <a:cs typeface="+mn-cs"/>
              </a:endParaRPr>
            </a:p>
            <a:p>
              <a:pPr algn="l"/>
              <a:r>
                <a:rPr lang="en-GB" sz="1050" dirty="0">
                  <a:effectLst/>
                  <a:latin typeface="+mj-lt"/>
                  <a:ea typeface="Times New Roman" panose="02020603050405020304" pitchFamily="18" charset="0"/>
                  <a:cs typeface="+mn-cs"/>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sv-SE" sz="1050" dirty="0">
                <a:effectLst/>
                <a:latin typeface="+mj-lt"/>
                <a:ea typeface="Times New Roman" panose="02020603050405020304" pitchFamily="18" charset="0"/>
                <a:cs typeface="+mn-cs"/>
              </a:endParaRPr>
            </a:p>
          </p:txBody>
        </p:sp>
        <p:cxnSp>
          <p:nvCxnSpPr>
            <p:cNvPr id="8" name="Rak koppling 7">
              <a:extLst>
                <a:ext uri="{FF2B5EF4-FFF2-40B4-BE49-F238E27FC236}">
                  <a16:creationId xmlns:a16="http://schemas.microsoft.com/office/drawing/2014/main" id="{37BA5980-06CD-DABD-DCCA-F876C450FB5C}"/>
                </a:ext>
              </a:extLst>
            </p:cNvPr>
            <p:cNvCxnSpPr/>
            <p:nvPr/>
          </p:nvCxnSpPr>
          <p:spPr bwMode="auto">
            <a:xfrm>
              <a:off x="1115616" y="5174021"/>
              <a:ext cx="7056784" cy="0"/>
            </a:xfrm>
            <a:prstGeom prst="line">
              <a:avLst/>
            </a:prstGeom>
            <a:solidFill>
              <a:schemeClr val="accent1"/>
            </a:solidFill>
            <a:ln w="9525" cap="flat" cmpd="sng" algn="ctr">
              <a:solidFill>
                <a:srgbClr val="0070C0"/>
              </a:solidFill>
              <a:prstDash val="solid"/>
              <a:round/>
              <a:headEnd type="none" w="med" len="med"/>
              <a:tailEnd type="none" w="med" len="med"/>
            </a:ln>
            <a:effectLst/>
          </p:spPr>
        </p:cxnSp>
      </p:grpSp>
    </p:spTree>
    <p:extLst>
      <p:ext uri="{BB962C8B-B14F-4D97-AF65-F5344CB8AC3E}">
        <p14:creationId xmlns:p14="http://schemas.microsoft.com/office/powerpoint/2010/main" val="1039350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 6">
            <a:extLst>
              <a:ext uri="{FF2B5EF4-FFF2-40B4-BE49-F238E27FC236}">
                <a16:creationId xmlns:a16="http://schemas.microsoft.com/office/drawing/2014/main" id="{8EC36E62-04A4-4F30-AB1A-A27E35A408C4}"/>
              </a:ext>
            </a:extLst>
          </p:cNvPr>
          <p:cNvGraphicFramePr>
            <a:graphicFrameLocks noGrp="1"/>
          </p:cNvGraphicFramePr>
          <p:nvPr>
            <p:ph idx="1"/>
            <p:extLst>
              <p:ext uri="{D42A27DB-BD31-4B8C-83A1-F6EECF244321}">
                <p14:modId xmlns:p14="http://schemas.microsoft.com/office/powerpoint/2010/main" val="3573440631"/>
              </p:ext>
            </p:extLst>
          </p:nvPr>
        </p:nvGraphicFramePr>
        <p:xfrm>
          <a:off x="467544" y="1125538"/>
          <a:ext cx="8182349" cy="4856480"/>
        </p:xfrm>
        <a:graphic>
          <a:graphicData uri="http://schemas.openxmlformats.org/drawingml/2006/table">
            <a:tbl>
              <a:tblPr firstRow="1" bandRow="1">
                <a:tableStyleId>{5C22544A-7EE6-4342-B048-85BDC9FD1C3A}</a:tableStyleId>
              </a:tblPr>
              <a:tblGrid>
                <a:gridCol w="1556068">
                  <a:extLst>
                    <a:ext uri="{9D8B030D-6E8A-4147-A177-3AD203B41FA5}">
                      <a16:colId xmlns:a16="http://schemas.microsoft.com/office/drawing/2014/main" val="810972277"/>
                    </a:ext>
                  </a:extLst>
                </a:gridCol>
                <a:gridCol w="892204">
                  <a:extLst>
                    <a:ext uri="{9D8B030D-6E8A-4147-A177-3AD203B41FA5}">
                      <a16:colId xmlns:a16="http://schemas.microsoft.com/office/drawing/2014/main" val="3918489169"/>
                    </a:ext>
                  </a:extLst>
                </a:gridCol>
                <a:gridCol w="913130">
                  <a:extLst>
                    <a:ext uri="{9D8B030D-6E8A-4147-A177-3AD203B41FA5}">
                      <a16:colId xmlns:a16="http://schemas.microsoft.com/office/drawing/2014/main" val="4104915792"/>
                    </a:ext>
                  </a:extLst>
                </a:gridCol>
                <a:gridCol w="887730">
                  <a:extLst>
                    <a:ext uri="{9D8B030D-6E8A-4147-A177-3AD203B41FA5}">
                      <a16:colId xmlns:a16="http://schemas.microsoft.com/office/drawing/2014/main" val="779033714"/>
                    </a:ext>
                  </a:extLst>
                </a:gridCol>
                <a:gridCol w="955548">
                  <a:extLst>
                    <a:ext uri="{9D8B030D-6E8A-4147-A177-3AD203B41FA5}">
                      <a16:colId xmlns:a16="http://schemas.microsoft.com/office/drawing/2014/main" val="2957129540"/>
                    </a:ext>
                  </a:extLst>
                </a:gridCol>
                <a:gridCol w="689293">
                  <a:extLst>
                    <a:ext uri="{9D8B030D-6E8A-4147-A177-3AD203B41FA5}">
                      <a16:colId xmlns:a16="http://schemas.microsoft.com/office/drawing/2014/main" val="3571446578"/>
                    </a:ext>
                  </a:extLst>
                </a:gridCol>
                <a:gridCol w="1188911">
                  <a:extLst>
                    <a:ext uri="{9D8B030D-6E8A-4147-A177-3AD203B41FA5}">
                      <a16:colId xmlns:a16="http://schemas.microsoft.com/office/drawing/2014/main" val="350982098"/>
                    </a:ext>
                  </a:extLst>
                </a:gridCol>
                <a:gridCol w="1099465">
                  <a:extLst>
                    <a:ext uri="{9D8B030D-6E8A-4147-A177-3AD203B41FA5}">
                      <a16:colId xmlns:a16="http://schemas.microsoft.com/office/drawing/2014/main" val="3312295811"/>
                    </a:ext>
                  </a:extLst>
                </a:gridCol>
              </a:tblGrid>
              <a:tr h="370840">
                <a:tc>
                  <a:txBody>
                    <a:bodyPr/>
                    <a:lstStyle/>
                    <a:p>
                      <a:pPr algn="r"/>
                      <a:r>
                        <a:rPr lang="en-GB" sz="1200" noProof="0">
                          <a:solidFill>
                            <a:schemeClr val="tx1"/>
                          </a:solidFill>
                        </a:rPr>
                        <a:t>Method</a:t>
                      </a:r>
                    </a:p>
                  </a:txBody>
                  <a:tcPr/>
                </a:tc>
                <a:tc>
                  <a:txBody>
                    <a:bodyPr/>
                    <a:lstStyle/>
                    <a:p>
                      <a:r>
                        <a:rPr lang="en-GB" sz="1200" noProof="0" dirty="0">
                          <a:solidFill>
                            <a:schemeClr val="tx1"/>
                          </a:solidFill>
                        </a:rPr>
                        <a:t>111</a:t>
                      </a:r>
                    </a:p>
                    <a:p>
                      <a:r>
                        <a:rPr lang="en-GB" sz="1200" noProof="0" dirty="0">
                          <a:solidFill>
                            <a:schemeClr val="tx1"/>
                          </a:solidFill>
                        </a:rPr>
                        <a:t>MMA</a:t>
                      </a:r>
                    </a:p>
                  </a:txBody>
                  <a:tcPr/>
                </a:tc>
                <a:tc>
                  <a:txBody>
                    <a:bodyPr/>
                    <a:lstStyle/>
                    <a:p>
                      <a:r>
                        <a:rPr lang="en-GB" sz="1200" noProof="0">
                          <a:solidFill>
                            <a:schemeClr val="tx1"/>
                          </a:solidFill>
                        </a:rPr>
                        <a:t>131, 135</a:t>
                      </a:r>
                    </a:p>
                    <a:p>
                      <a:r>
                        <a:rPr lang="en-GB" sz="1200" noProof="0">
                          <a:solidFill>
                            <a:schemeClr val="tx1"/>
                          </a:solidFill>
                        </a:rPr>
                        <a:t>MIG/MAG</a:t>
                      </a:r>
                    </a:p>
                  </a:txBody>
                  <a:tcPr/>
                </a:tc>
                <a:tc>
                  <a:txBody>
                    <a:bodyPr/>
                    <a:lstStyle/>
                    <a:p>
                      <a:r>
                        <a:rPr lang="en-GB" sz="1200" noProof="0">
                          <a:solidFill>
                            <a:schemeClr val="tx1"/>
                          </a:solidFill>
                        </a:rPr>
                        <a:t>141 </a:t>
                      </a:r>
                    </a:p>
                    <a:p>
                      <a:r>
                        <a:rPr lang="en-GB" sz="1200" noProof="0">
                          <a:solidFill>
                            <a:schemeClr val="tx1"/>
                          </a:solidFill>
                        </a:rPr>
                        <a:t>TIG</a:t>
                      </a:r>
                    </a:p>
                  </a:txBody>
                  <a:tcPr/>
                </a:tc>
                <a:tc gridSpan="2">
                  <a:txBody>
                    <a:bodyPr/>
                    <a:lstStyle/>
                    <a:p>
                      <a:r>
                        <a:rPr lang="en-GB" sz="1200" noProof="0">
                          <a:solidFill>
                            <a:schemeClr val="tx1"/>
                          </a:solidFill>
                        </a:rPr>
                        <a:t>121, 122 </a:t>
                      </a:r>
                    </a:p>
                    <a:p>
                      <a:r>
                        <a:rPr lang="en-GB" sz="1200" noProof="0">
                          <a:solidFill>
                            <a:schemeClr val="tx1"/>
                          </a:solidFill>
                        </a:rPr>
                        <a:t>SAW</a:t>
                      </a:r>
                    </a:p>
                  </a:txBody>
                  <a:tcPr/>
                </a:tc>
                <a:tc hMerge="1">
                  <a:txBody>
                    <a:bodyPr/>
                    <a:lstStyle/>
                    <a:p>
                      <a:endParaRPr lang="sv-SE" sz="1200" dirty="0">
                        <a:solidFill>
                          <a:schemeClr val="tx1"/>
                        </a:solidFill>
                      </a:endParaRPr>
                    </a:p>
                  </a:txBody>
                  <a:tcPr/>
                </a:tc>
                <a:tc>
                  <a:txBody>
                    <a:bodyPr/>
                    <a:lstStyle/>
                    <a:p>
                      <a:r>
                        <a:rPr lang="en-GB" sz="1200" noProof="0">
                          <a:solidFill>
                            <a:schemeClr val="tx1"/>
                          </a:solidFill>
                        </a:rPr>
                        <a:t>114, 136, 138 </a:t>
                      </a:r>
                    </a:p>
                    <a:p>
                      <a:r>
                        <a:rPr lang="en-GB" sz="1200" noProof="0">
                          <a:solidFill>
                            <a:schemeClr val="tx1"/>
                          </a:solidFill>
                        </a:rPr>
                        <a:t>MAG</a:t>
                      </a:r>
                    </a:p>
                  </a:txBody>
                  <a:tcPr/>
                </a:tc>
                <a:tc>
                  <a:txBody>
                    <a:bodyPr/>
                    <a:lstStyle/>
                    <a:p>
                      <a:r>
                        <a:rPr lang="en-GB" sz="1200" noProof="0">
                          <a:solidFill>
                            <a:schemeClr val="tx1"/>
                          </a:solidFill>
                        </a:rPr>
                        <a:t>131 Gas welding</a:t>
                      </a:r>
                    </a:p>
                  </a:txBody>
                  <a:tcPr/>
                </a:tc>
                <a:extLst>
                  <a:ext uri="{0D108BD9-81ED-4DB2-BD59-A6C34878D82A}">
                    <a16:rowId xmlns:a16="http://schemas.microsoft.com/office/drawing/2014/main" val="24336822"/>
                  </a:ext>
                </a:extLst>
              </a:tr>
              <a:tr h="370840">
                <a:tc>
                  <a:txBody>
                    <a:bodyPr/>
                    <a:lstStyle/>
                    <a:p>
                      <a:pPr algn="r"/>
                      <a:r>
                        <a:rPr lang="en-GB" sz="1200" b="1" noProof="0" dirty="0">
                          <a:solidFill>
                            <a:schemeClr val="tx1"/>
                          </a:solidFill>
                        </a:rPr>
                        <a:t>Consumable</a:t>
                      </a:r>
                    </a:p>
                  </a:txBody>
                  <a:tcPr/>
                </a:tc>
                <a:tc>
                  <a:txBody>
                    <a:bodyPr/>
                    <a:lstStyle/>
                    <a:p>
                      <a:r>
                        <a:rPr lang="en-GB" altLang="sv-SE" sz="1200" b="1" noProof="0">
                          <a:solidFill>
                            <a:schemeClr val="tx2"/>
                          </a:solidFill>
                        </a:rPr>
                        <a:t>covered electrode</a:t>
                      </a:r>
                      <a:endParaRPr lang="en-GB" sz="1200" b="1" noProof="0">
                        <a:solidFill>
                          <a:schemeClr val="tx1"/>
                        </a:solidFill>
                      </a:endParaRPr>
                    </a:p>
                  </a:txBody>
                  <a:tcPr/>
                </a:tc>
                <a:tc>
                  <a:txBody>
                    <a:bodyPr/>
                    <a:lstStyle/>
                    <a:p>
                      <a:r>
                        <a:rPr lang="en-GB" sz="1200" b="1" noProof="0" dirty="0">
                          <a:solidFill>
                            <a:schemeClr val="tx1"/>
                          </a:solidFill>
                        </a:rPr>
                        <a:t>Solid wire</a:t>
                      </a:r>
                    </a:p>
                  </a:txBody>
                  <a:tcPr/>
                </a:tc>
                <a:tc>
                  <a:txBody>
                    <a:bodyPr/>
                    <a:lstStyle/>
                    <a:p>
                      <a:r>
                        <a:rPr lang="en-GB" sz="1200" b="1" noProof="0" dirty="0">
                          <a:solidFill>
                            <a:schemeClr val="tx1"/>
                          </a:solidFill>
                        </a:rPr>
                        <a:t>Solid wire/rod</a:t>
                      </a:r>
                    </a:p>
                  </a:txBody>
                  <a:tcPr/>
                </a:tc>
                <a:tc>
                  <a:txBody>
                    <a:bodyPr/>
                    <a:lstStyle/>
                    <a:p>
                      <a:r>
                        <a:rPr lang="en-GB" sz="1200" b="1" noProof="0" dirty="0">
                          <a:solidFill>
                            <a:schemeClr val="tx1"/>
                          </a:solidFill>
                        </a:rPr>
                        <a:t>Wire/band</a:t>
                      </a:r>
                    </a:p>
                  </a:txBody>
                  <a:tcPr/>
                </a:tc>
                <a:tc>
                  <a:txBody>
                    <a:bodyPr/>
                    <a:lstStyle/>
                    <a:p>
                      <a:r>
                        <a:rPr lang="en-GB" sz="1200" b="1" noProof="0" dirty="0">
                          <a:solidFill>
                            <a:schemeClr val="tx1"/>
                          </a:solidFill>
                        </a:rPr>
                        <a:t>Flux</a:t>
                      </a:r>
                    </a:p>
                  </a:txBody>
                  <a:tcPr/>
                </a:tc>
                <a:tc>
                  <a:txBody>
                    <a:bodyPr/>
                    <a:lstStyle/>
                    <a:p>
                      <a:r>
                        <a:rPr lang="en-GB" sz="1200" b="1" noProof="0" dirty="0">
                          <a:solidFill>
                            <a:schemeClr val="tx1"/>
                          </a:solidFill>
                        </a:rPr>
                        <a:t>Tube electrode</a:t>
                      </a:r>
                    </a:p>
                  </a:txBody>
                  <a:tcPr/>
                </a:tc>
                <a:tc>
                  <a:txBody>
                    <a:bodyPr/>
                    <a:lstStyle/>
                    <a:p>
                      <a:r>
                        <a:rPr lang="en-GB" sz="1200" b="1" noProof="0" dirty="0">
                          <a:solidFill>
                            <a:schemeClr val="tx1"/>
                          </a:solidFill>
                        </a:rPr>
                        <a:t>Solid wire</a:t>
                      </a:r>
                    </a:p>
                  </a:txBody>
                  <a:tcPr/>
                </a:tc>
                <a:extLst>
                  <a:ext uri="{0D108BD9-81ED-4DB2-BD59-A6C34878D82A}">
                    <a16:rowId xmlns:a16="http://schemas.microsoft.com/office/drawing/2014/main" val="3664868203"/>
                  </a:ext>
                </a:extLst>
              </a:tr>
              <a:tr h="370840">
                <a:tc>
                  <a:txBody>
                    <a:bodyPr/>
                    <a:lstStyle/>
                    <a:p>
                      <a:r>
                        <a:rPr lang="en-GB" sz="1200" b="1" noProof="0" dirty="0">
                          <a:solidFill>
                            <a:schemeClr val="tx1"/>
                          </a:solidFill>
                        </a:rPr>
                        <a:t>Non alloyed &amp; </a:t>
                      </a:r>
                    </a:p>
                    <a:p>
                      <a:r>
                        <a:rPr lang="en-GB" sz="1200" b="1" noProof="0" dirty="0">
                          <a:solidFill>
                            <a:schemeClr val="tx1"/>
                          </a:solidFill>
                        </a:rPr>
                        <a:t>fine grain steels </a:t>
                      </a:r>
                    </a:p>
                  </a:txBody>
                  <a:tcPr/>
                </a:tc>
                <a:tc>
                  <a:txBody>
                    <a:bodyPr/>
                    <a:lstStyle/>
                    <a:p>
                      <a:pPr algn="ctr"/>
                      <a:r>
                        <a:rPr lang="en-GB" sz="1200" noProof="0">
                          <a:solidFill>
                            <a:schemeClr val="tx1"/>
                          </a:solidFill>
                        </a:rPr>
                        <a:t>2560</a:t>
                      </a:r>
                    </a:p>
                  </a:txBody>
                  <a:tcPr anchor="ctr"/>
                </a:tc>
                <a:tc>
                  <a:txBody>
                    <a:bodyPr/>
                    <a:lstStyle/>
                    <a:p>
                      <a:pPr algn="ctr"/>
                      <a:r>
                        <a:rPr lang="en-GB" sz="1200" noProof="0">
                          <a:solidFill>
                            <a:schemeClr val="tx1"/>
                          </a:solidFill>
                        </a:rPr>
                        <a:t>14341</a:t>
                      </a:r>
                    </a:p>
                  </a:txBody>
                  <a:tcPr anchor="ctr"/>
                </a:tc>
                <a:tc>
                  <a:txBody>
                    <a:bodyPr/>
                    <a:lstStyle/>
                    <a:p>
                      <a:pPr algn="ctr"/>
                      <a:r>
                        <a:rPr lang="en-GB" sz="1200" noProof="0">
                          <a:solidFill>
                            <a:schemeClr val="tx1"/>
                          </a:solidFill>
                        </a:rPr>
                        <a:t>636</a:t>
                      </a:r>
                    </a:p>
                  </a:txBody>
                  <a:tcPr anchor="ctr"/>
                </a:tc>
                <a:tc>
                  <a:txBody>
                    <a:bodyPr/>
                    <a:lstStyle/>
                    <a:p>
                      <a:pPr algn="ctr"/>
                      <a:r>
                        <a:rPr lang="en-GB" sz="1200" noProof="0">
                          <a:solidFill>
                            <a:schemeClr val="tx1"/>
                          </a:solidFill>
                        </a:rPr>
                        <a:t>14171</a:t>
                      </a:r>
                    </a:p>
                  </a:txBody>
                  <a:tcPr anchor="ctr"/>
                </a:tc>
                <a:tc>
                  <a:txBody>
                    <a:bodyPr/>
                    <a:lstStyle/>
                    <a:p>
                      <a:pPr algn="ctr"/>
                      <a:r>
                        <a:rPr lang="en-GB" sz="1200" noProof="0">
                          <a:solidFill>
                            <a:schemeClr val="tx1"/>
                          </a:solidFill>
                        </a:rPr>
                        <a:t>14174</a:t>
                      </a:r>
                    </a:p>
                  </a:txBody>
                  <a:tcPr anchor="ctr"/>
                </a:tc>
                <a:tc>
                  <a:txBody>
                    <a:bodyPr/>
                    <a:lstStyle/>
                    <a:p>
                      <a:pPr algn="ctr"/>
                      <a:r>
                        <a:rPr lang="en-GB" sz="1200" noProof="0">
                          <a:solidFill>
                            <a:schemeClr val="tx1"/>
                          </a:solidFill>
                        </a:rPr>
                        <a:t>17632 </a:t>
                      </a:r>
                    </a:p>
                  </a:txBody>
                  <a:tcPr anchor="ctr"/>
                </a:tc>
                <a:tc>
                  <a:txBody>
                    <a:bodyPr/>
                    <a:lstStyle/>
                    <a:p>
                      <a:pPr algn="ctr"/>
                      <a:r>
                        <a:rPr lang="en-GB" sz="1200" noProof="0">
                          <a:solidFill>
                            <a:schemeClr val="tx1"/>
                          </a:solidFill>
                        </a:rPr>
                        <a:t>12537</a:t>
                      </a:r>
                    </a:p>
                  </a:txBody>
                  <a:tcPr anchor="ctr"/>
                </a:tc>
                <a:extLst>
                  <a:ext uri="{0D108BD9-81ED-4DB2-BD59-A6C34878D82A}">
                    <a16:rowId xmlns:a16="http://schemas.microsoft.com/office/drawing/2014/main" val="3661572797"/>
                  </a:ext>
                </a:extLst>
              </a:tr>
              <a:tr h="413454">
                <a:tc>
                  <a:txBody>
                    <a:bodyPr/>
                    <a:lstStyle/>
                    <a:p>
                      <a:r>
                        <a:rPr lang="en-GB" sz="1200" b="1" noProof="0" dirty="0">
                          <a:solidFill>
                            <a:schemeClr val="tx1"/>
                          </a:solidFill>
                        </a:rPr>
                        <a:t>High strength steels</a:t>
                      </a:r>
                    </a:p>
                  </a:txBody>
                  <a:tcPr/>
                </a:tc>
                <a:tc>
                  <a:txBody>
                    <a:bodyPr/>
                    <a:lstStyle/>
                    <a:p>
                      <a:pPr algn="ctr"/>
                      <a:r>
                        <a:rPr lang="en-GB" sz="1200" noProof="0">
                          <a:solidFill>
                            <a:schemeClr val="tx1"/>
                          </a:solidFill>
                        </a:rPr>
                        <a:t>18275</a:t>
                      </a:r>
                    </a:p>
                  </a:txBody>
                  <a:tcPr anchor="ctr"/>
                </a:tc>
                <a:tc>
                  <a:txBody>
                    <a:bodyPr/>
                    <a:lstStyle/>
                    <a:p>
                      <a:pPr algn="ctr"/>
                      <a:r>
                        <a:rPr lang="en-GB" sz="1200" noProof="0">
                          <a:solidFill>
                            <a:schemeClr val="tx1"/>
                          </a:solidFill>
                        </a:rPr>
                        <a:t>16834</a:t>
                      </a:r>
                    </a:p>
                  </a:txBody>
                  <a:tcPr anchor="ctr"/>
                </a:tc>
                <a:tc>
                  <a:txBody>
                    <a:bodyPr/>
                    <a:lstStyle/>
                    <a:p>
                      <a:pPr algn="ctr"/>
                      <a:r>
                        <a:rPr lang="en-GB" sz="1200" noProof="0">
                          <a:solidFill>
                            <a:schemeClr val="tx1"/>
                          </a:solidFill>
                        </a:rPr>
                        <a:t>16834</a:t>
                      </a:r>
                    </a:p>
                  </a:txBody>
                  <a:tcPr anchor="ctr"/>
                </a:tc>
                <a:tc>
                  <a:txBody>
                    <a:bodyPr/>
                    <a:lstStyle/>
                    <a:p>
                      <a:pPr algn="ctr"/>
                      <a:r>
                        <a:rPr lang="en-GB" sz="1200" noProof="0">
                          <a:solidFill>
                            <a:schemeClr val="tx1"/>
                          </a:solidFill>
                        </a:rPr>
                        <a:t>26304</a:t>
                      </a:r>
                    </a:p>
                  </a:txBody>
                  <a:tcPr anchor="ctr"/>
                </a:tc>
                <a:tc>
                  <a:txBody>
                    <a:bodyPr/>
                    <a:lstStyle/>
                    <a:p>
                      <a:pPr algn="ctr"/>
                      <a:r>
                        <a:rPr lang="en-GB" sz="1200" noProof="0">
                          <a:solidFill>
                            <a:schemeClr val="tx1"/>
                          </a:solidFill>
                        </a:rPr>
                        <a:t>14174</a:t>
                      </a:r>
                    </a:p>
                  </a:txBody>
                  <a:tcPr anchor="ctr"/>
                </a:tc>
                <a:tc>
                  <a:txBody>
                    <a:bodyPr/>
                    <a:lstStyle/>
                    <a:p>
                      <a:pPr algn="ctr"/>
                      <a:r>
                        <a:rPr lang="en-GB" sz="1200" noProof="0">
                          <a:solidFill>
                            <a:schemeClr val="tx1"/>
                          </a:solidFill>
                        </a:rPr>
                        <a:t>18276</a:t>
                      </a:r>
                    </a:p>
                  </a:txBody>
                  <a:tcPr anchor="ctr"/>
                </a:tc>
                <a:tc>
                  <a:txBody>
                    <a:bodyPr/>
                    <a:lstStyle/>
                    <a:p>
                      <a:pPr algn="ctr"/>
                      <a:r>
                        <a:rPr lang="en-GB" sz="1200" noProof="0">
                          <a:solidFill>
                            <a:schemeClr val="tx1"/>
                          </a:solidFill>
                        </a:rPr>
                        <a:t>-</a:t>
                      </a:r>
                    </a:p>
                  </a:txBody>
                  <a:tcPr anchor="ctr"/>
                </a:tc>
                <a:extLst>
                  <a:ext uri="{0D108BD9-81ED-4DB2-BD59-A6C34878D82A}">
                    <a16:rowId xmlns:a16="http://schemas.microsoft.com/office/drawing/2014/main" val="894142673"/>
                  </a:ext>
                </a:extLst>
              </a:tr>
              <a:tr h="370840">
                <a:tc>
                  <a:txBody>
                    <a:bodyPr/>
                    <a:lstStyle/>
                    <a:p>
                      <a:r>
                        <a:rPr lang="en-GB" sz="1200" b="1" noProof="0" dirty="0">
                          <a:solidFill>
                            <a:schemeClr val="tx1"/>
                          </a:solidFill>
                        </a:rPr>
                        <a:t>Creep-resisting steels</a:t>
                      </a:r>
                    </a:p>
                  </a:txBody>
                  <a:tcPr/>
                </a:tc>
                <a:tc>
                  <a:txBody>
                    <a:bodyPr/>
                    <a:lstStyle/>
                    <a:p>
                      <a:pPr algn="ctr"/>
                      <a:r>
                        <a:rPr lang="en-GB" sz="1200" noProof="0">
                          <a:solidFill>
                            <a:schemeClr val="tx1"/>
                          </a:solidFill>
                        </a:rPr>
                        <a:t>3580</a:t>
                      </a:r>
                    </a:p>
                  </a:txBody>
                  <a:tcPr anchor="ctr"/>
                </a:tc>
                <a:tc>
                  <a:txBody>
                    <a:bodyPr/>
                    <a:lstStyle/>
                    <a:p>
                      <a:pPr algn="ctr"/>
                      <a:r>
                        <a:rPr lang="en-GB" sz="1200" noProof="0">
                          <a:solidFill>
                            <a:schemeClr val="tx1"/>
                          </a:solidFill>
                        </a:rPr>
                        <a:t>21952</a:t>
                      </a:r>
                    </a:p>
                  </a:txBody>
                  <a:tcPr anchor="ctr"/>
                </a:tc>
                <a:tc>
                  <a:txBody>
                    <a:bodyPr/>
                    <a:lstStyle/>
                    <a:p>
                      <a:pPr algn="ctr"/>
                      <a:r>
                        <a:rPr lang="en-GB" sz="1200" noProof="0">
                          <a:solidFill>
                            <a:schemeClr val="tx1"/>
                          </a:solidFill>
                        </a:rPr>
                        <a:t>21952</a:t>
                      </a:r>
                    </a:p>
                  </a:txBody>
                  <a:tcPr anchor="ctr"/>
                </a:tc>
                <a:tc>
                  <a:txBody>
                    <a:bodyPr/>
                    <a:lstStyle/>
                    <a:p>
                      <a:pPr algn="ctr"/>
                      <a:r>
                        <a:rPr lang="en-GB" sz="1200" noProof="0">
                          <a:solidFill>
                            <a:schemeClr val="tx1"/>
                          </a:solidFill>
                        </a:rPr>
                        <a:t>24595</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Arial"/>
                          <a:ea typeface="+mn-ea"/>
                          <a:cs typeface="Arial"/>
                        </a:rPr>
                        <a:t>14174</a:t>
                      </a:r>
                    </a:p>
                  </a:txBody>
                  <a:tcPr anchor="ctr"/>
                </a:tc>
                <a:tc>
                  <a:txBody>
                    <a:bodyPr/>
                    <a:lstStyle/>
                    <a:p>
                      <a:pPr algn="ctr"/>
                      <a:r>
                        <a:rPr lang="en-GB" sz="1200" noProof="0">
                          <a:solidFill>
                            <a:schemeClr val="tx1"/>
                          </a:solidFill>
                        </a:rPr>
                        <a:t>17634</a:t>
                      </a:r>
                    </a:p>
                  </a:txBody>
                  <a:tcPr anchor="ctr"/>
                </a:tc>
                <a:tc>
                  <a:txBody>
                    <a:bodyPr/>
                    <a:lstStyle/>
                    <a:p>
                      <a:pPr algn="ctr"/>
                      <a:r>
                        <a:rPr lang="en-GB" sz="1200" noProof="0" dirty="0">
                          <a:solidFill>
                            <a:schemeClr val="tx1"/>
                          </a:solidFill>
                        </a:rPr>
                        <a:t>(ISO missing)</a:t>
                      </a:r>
                    </a:p>
                  </a:txBody>
                  <a:tcPr anchor="ctr"/>
                </a:tc>
                <a:extLst>
                  <a:ext uri="{0D108BD9-81ED-4DB2-BD59-A6C34878D82A}">
                    <a16:rowId xmlns:a16="http://schemas.microsoft.com/office/drawing/2014/main" val="648018278"/>
                  </a:ext>
                </a:extLst>
              </a:tr>
              <a:tr h="370840">
                <a:tc>
                  <a:txBody>
                    <a:bodyPr/>
                    <a:lstStyle/>
                    <a:p>
                      <a:r>
                        <a:rPr lang="en-GB" sz="1200" b="1" noProof="0" dirty="0">
                          <a:solidFill>
                            <a:schemeClr val="tx1"/>
                          </a:solidFill>
                        </a:rPr>
                        <a:t>Stainless &amp; Heat resistant steel</a:t>
                      </a:r>
                    </a:p>
                  </a:txBody>
                  <a:tcPr/>
                </a:tc>
                <a:tc>
                  <a:txBody>
                    <a:bodyPr/>
                    <a:lstStyle/>
                    <a:p>
                      <a:pPr algn="ctr"/>
                      <a:r>
                        <a:rPr lang="en-GB" sz="1200" noProof="0">
                          <a:solidFill>
                            <a:schemeClr val="tx1"/>
                          </a:solidFill>
                        </a:rPr>
                        <a:t>3581</a:t>
                      </a:r>
                    </a:p>
                  </a:txBody>
                  <a:tcPr anchor="ctr"/>
                </a:tc>
                <a:tc>
                  <a:txBody>
                    <a:bodyPr/>
                    <a:lstStyle/>
                    <a:p>
                      <a:pPr algn="ctr"/>
                      <a:r>
                        <a:rPr lang="en-GB" sz="1200" noProof="0">
                          <a:solidFill>
                            <a:schemeClr val="tx1"/>
                          </a:solidFill>
                        </a:rPr>
                        <a:t>14343</a:t>
                      </a:r>
                    </a:p>
                  </a:txBody>
                  <a:tcPr anchor="ctr"/>
                </a:tc>
                <a:tc>
                  <a:txBody>
                    <a:bodyPr/>
                    <a:lstStyle/>
                    <a:p>
                      <a:pPr algn="ctr"/>
                      <a:r>
                        <a:rPr lang="en-GB" sz="1200" noProof="0">
                          <a:solidFill>
                            <a:schemeClr val="tx1"/>
                          </a:solidFill>
                        </a:rPr>
                        <a:t>14343</a:t>
                      </a:r>
                    </a:p>
                  </a:txBody>
                  <a:tcPr anchor="ctr"/>
                </a:tc>
                <a:tc>
                  <a:txBody>
                    <a:bodyPr/>
                    <a:lstStyle/>
                    <a:p>
                      <a:pPr algn="ctr"/>
                      <a:r>
                        <a:rPr lang="en-GB" sz="1200" noProof="0">
                          <a:solidFill>
                            <a:schemeClr val="tx1"/>
                          </a:solidFill>
                        </a:rPr>
                        <a:t>14343</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Arial"/>
                          <a:ea typeface="+mn-ea"/>
                          <a:cs typeface="Arial"/>
                        </a:rPr>
                        <a:t>14174</a:t>
                      </a:r>
                    </a:p>
                  </a:txBody>
                  <a:tcPr anchor="ctr"/>
                </a:tc>
                <a:tc>
                  <a:txBody>
                    <a:bodyPr/>
                    <a:lstStyle/>
                    <a:p>
                      <a:pPr algn="ctr"/>
                      <a:r>
                        <a:rPr lang="en-GB" sz="1200" noProof="0">
                          <a:solidFill>
                            <a:schemeClr val="tx1"/>
                          </a:solidFill>
                        </a:rPr>
                        <a:t>17633</a:t>
                      </a:r>
                    </a:p>
                  </a:txBody>
                  <a:tcPr anchor="ctr"/>
                </a:tc>
                <a:tc>
                  <a:txBody>
                    <a:bodyPr/>
                    <a:lstStyle/>
                    <a:p>
                      <a:pPr algn="ctr"/>
                      <a:r>
                        <a:rPr lang="en-GB" sz="1200" noProof="0">
                          <a:solidFill>
                            <a:schemeClr val="tx1"/>
                          </a:solidFill>
                        </a:rPr>
                        <a:t>-</a:t>
                      </a:r>
                    </a:p>
                  </a:txBody>
                  <a:tcPr anchor="ctr"/>
                </a:tc>
                <a:extLst>
                  <a:ext uri="{0D108BD9-81ED-4DB2-BD59-A6C34878D82A}">
                    <a16:rowId xmlns:a16="http://schemas.microsoft.com/office/drawing/2014/main" val="1801508867"/>
                  </a:ext>
                </a:extLst>
              </a:tr>
              <a:tr h="370840">
                <a:tc>
                  <a:txBody>
                    <a:bodyPr/>
                    <a:lstStyle/>
                    <a:p>
                      <a:r>
                        <a:rPr lang="en-GB" sz="1200" b="1" noProof="0" dirty="0">
                          <a:solidFill>
                            <a:schemeClr val="tx1"/>
                          </a:solidFill>
                        </a:rPr>
                        <a:t>Nickel &amp; nickel-</a:t>
                      </a:r>
                    </a:p>
                    <a:p>
                      <a:r>
                        <a:rPr lang="en-GB" sz="1200" b="1" noProof="0" dirty="0">
                          <a:solidFill>
                            <a:schemeClr val="tx1"/>
                          </a:solidFill>
                        </a:rPr>
                        <a:t>alloys</a:t>
                      </a:r>
                    </a:p>
                  </a:txBody>
                  <a:tcPr/>
                </a:tc>
                <a:tc>
                  <a:txBody>
                    <a:bodyPr/>
                    <a:lstStyle/>
                    <a:p>
                      <a:pPr algn="ctr"/>
                      <a:r>
                        <a:rPr lang="en-GB" sz="1200" noProof="0" dirty="0">
                          <a:solidFill>
                            <a:schemeClr val="tx1"/>
                          </a:solidFill>
                        </a:rPr>
                        <a:t>14172</a:t>
                      </a:r>
                    </a:p>
                  </a:txBody>
                  <a:tcPr anchor="ctr"/>
                </a:tc>
                <a:tc>
                  <a:txBody>
                    <a:bodyPr/>
                    <a:lstStyle/>
                    <a:p>
                      <a:pPr algn="ctr"/>
                      <a:r>
                        <a:rPr lang="en-GB" sz="1200" noProof="0">
                          <a:solidFill>
                            <a:schemeClr val="tx1"/>
                          </a:solidFill>
                        </a:rPr>
                        <a:t>18274</a:t>
                      </a:r>
                    </a:p>
                  </a:txBody>
                  <a:tcPr anchor="ctr"/>
                </a:tc>
                <a:tc>
                  <a:txBody>
                    <a:bodyPr/>
                    <a:lstStyle/>
                    <a:p>
                      <a:pPr algn="ctr"/>
                      <a:r>
                        <a:rPr lang="en-GB" sz="1200" noProof="0">
                          <a:solidFill>
                            <a:schemeClr val="tx1"/>
                          </a:solidFill>
                        </a:rPr>
                        <a:t>18274</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noProof="0">
                          <a:solidFill>
                            <a:schemeClr val="tx1"/>
                          </a:solidFill>
                        </a:rPr>
                        <a:t>18274</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Arial"/>
                          <a:ea typeface="+mn-ea"/>
                          <a:cs typeface="Arial"/>
                        </a:rPr>
                        <a:t> 14174</a:t>
                      </a:r>
                    </a:p>
                  </a:txBody>
                  <a:tcPr anchor="ctr"/>
                </a:tc>
                <a:tc>
                  <a:txBody>
                    <a:bodyPr/>
                    <a:lstStyle/>
                    <a:p>
                      <a:pPr algn="ctr"/>
                      <a:r>
                        <a:rPr lang="en-GB" sz="1200" noProof="0">
                          <a:solidFill>
                            <a:schemeClr val="tx1"/>
                          </a:solidFill>
                        </a:rPr>
                        <a:t> 12153</a:t>
                      </a:r>
                    </a:p>
                  </a:txBody>
                  <a:tcPr anchor="ctr"/>
                </a:tc>
                <a:tc>
                  <a:txBody>
                    <a:bodyPr/>
                    <a:lstStyle/>
                    <a:p>
                      <a:pPr algn="ctr"/>
                      <a:r>
                        <a:rPr lang="en-GB" sz="1200" noProof="0">
                          <a:solidFill>
                            <a:schemeClr val="tx1"/>
                          </a:solidFill>
                        </a:rPr>
                        <a:t>-</a:t>
                      </a:r>
                    </a:p>
                  </a:txBody>
                  <a:tcPr anchor="ctr"/>
                </a:tc>
                <a:extLst>
                  <a:ext uri="{0D108BD9-81ED-4DB2-BD59-A6C34878D82A}">
                    <a16:rowId xmlns:a16="http://schemas.microsoft.com/office/drawing/2014/main" val="1553233676"/>
                  </a:ext>
                </a:extLst>
              </a:tr>
              <a:tr h="370840">
                <a:tc>
                  <a:txBody>
                    <a:bodyPr/>
                    <a:lstStyle/>
                    <a:p>
                      <a:r>
                        <a:rPr lang="en-GB" sz="1200" b="1" noProof="0" dirty="0">
                          <a:solidFill>
                            <a:schemeClr val="tx1"/>
                          </a:solidFill>
                        </a:rPr>
                        <a:t>Cupper &amp; cupper alloys</a:t>
                      </a:r>
                    </a:p>
                  </a:txBody>
                  <a:tcPr/>
                </a:tc>
                <a:tc>
                  <a:txBody>
                    <a:bodyPr/>
                    <a:lstStyle/>
                    <a:p>
                      <a:pPr algn="ctr"/>
                      <a:r>
                        <a:rPr lang="en-GB" sz="1200" noProof="0" dirty="0">
                          <a:solidFill>
                            <a:schemeClr val="tx1"/>
                          </a:solidFill>
                        </a:rPr>
                        <a:t>-</a:t>
                      </a:r>
                    </a:p>
                  </a:txBody>
                  <a:tcPr anchor="ctr"/>
                </a:tc>
                <a:tc>
                  <a:txBody>
                    <a:bodyPr/>
                    <a:lstStyle/>
                    <a:p>
                      <a:pPr algn="ctr"/>
                      <a:r>
                        <a:rPr lang="en-GB" sz="1200" noProof="0">
                          <a:solidFill>
                            <a:schemeClr val="tx1"/>
                          </a:solidFill>
                        </a:rPr>
                        <a:t>24373</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noProof="0">
                          <a:solidFill>
                            <a:schemeClr val="tx1"/>
                          </a:solidFill>
                        </a:rPr>
                        <a:t> </a:t>
                      </a:r>
                    </a:p>
                    <a:p>
                      <a:pPr algn="ctr"/>
                      <a:r>
                        <a:rPr lang="en-GB" sz="1200" noProof="0">
                          <a:solidFill>
                            <a:schemeClr val="tx1"/>
                          </a:solidFill>
                        </a:rPr>
                        <a:t>24373</a:t>
                      </a:r>
                    </a:p>
                  </a:txBody>
                  <a:tcPr anchor="ctr"/>
                </a:tc>
                <a:tc>
                  <a:txBody>
                    <a:bodyPr/>
                    <a:lstStyle/>
                    <a:p>
                      <a:pPr algn="ctr"/>
                      <a:r>
                        <a:rPr lang="en-GB" sz="1200" noProof="0">
                          <a:solidFill>
                            <a:schemeClr val="tx1"/>
                          </a:solidFill>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Arial"/>
                          <a:ea typeface="+mn-ea"/>
                          <a:cs typeface="Arial"/>
                        </a:rPr>
                        <a:t>-</a:t>
                      </a:r>
                    </a:p>
                  </a:txBody>
                  <a:tcPr anchor="ctr"/>
                </a:tc>
                <a:tc>
                  <a:txBody>
                    <a:bodyPr/>
                    <a:lstStyle/>
                    <a:p>
                      <a:pPr algn="ctr"/>
                      <a:r>
                        <a:rPr lang="en-GB" sz="1200" noProof="0">
                          <a:solidFill>
                            <a:schemeClr val="tx1"/>
                          </a:solidFill>
                        </a:rPr>
                        <a:t>-</a:t>
                      </a:r>
                    </a:p>
                  </a:txBody>
                  <a:tcPr anchor="ctr"/>
                </a:tc>
                <a:tc>
                  <a:txBody>
                    <a:bodyPr/>
                    <a:lstStyle/>
                    <a:p>
                      <a:pPr algn="ctr"/>
                      <a:r>
                        <a:rPr lang="en-GB" sz="1200" noProof="0">
                          <a:solidFill>
                            <a:schemeClr val="tx1"/>
                          </a:solidFill>
                        </a:rPr>
                        <a:t>-</a:t>
                      </a:r>
                    </a:p>
                  </a:txBody>
                  <a:tcPr anchor="ctr"/>
                </a:tc>
                <a:extLst>
                  <a:ext uri="{0D108BD9-81ED-4DB2-BD59-A6C34878D82A}">
                    <a16:rowId xmlns:a16="http://schemas.microsoft.com/office/drawing/2014/main" val="2860445942"/>
                  </a:ext>
                </a:extLst>
              </a:tr>
              <a:tr h="370840">
                <a:tc>
                  <a:txBody>
                    <a:bodyPr/>
                    <a:lstStyle/>
                    <a:p>
                      <a:r>
                        <a:rPr lang="en-GB" sz="1200" b="1" noProof="0" dirty="0">
                          <a:solidFill>
                            <a:schemeClr val="tx1"/>
                          </a:solidFill>
                        </a:rPr>
                        <a:t>Aluminium</a:t>
                      </a:r>
                    </a:p>
                  </a:txBody>
                  <a:tcPr/>
                </a:tc>
                <a:tc>
                  <a:txBody>
                    <a:bodyPr/>
                    <a:lstStyle/>
                    <a:p>
                      <a:pPr algn="ctr"/>
                      <a:r>
                        <a:rPr lang="en-GB" sz="1200" noProof="0">
                          <a:solidFill>
                            <a:schemeClr val="tx1"/>
                          </a:solidFill>
                        </a:rPr>
                        <a:t>-</a:t>
                      </a:r>
                    </a:p>
                  </a:txBody>
                  <a:tcPr anchor="ctr"/>
                </a:tc>
                <a:tc>
                  <a:txBody>
                    <a:bodyPr/>
                    <a:lstStyle/>
                    <a:p>
                      <a:pPr algn="ctr"/>
                      <a:r>
                        <a:rPr lang="en-GB" sz="1200" noProof="0">
                          <a:solidFill>
                            <a:schemeClr val="tx1"/>
                          </a:solidFill>
                        </a:rPr>
                        <a:t>18273</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noProof="0">
                          <a:solidFill>
                            <a:schemeClr val="tx1"/>
                          </a:solidFill>
                        </a:rPr>
                        <a:t> </a:t>
                      </a:r>
                    </a:p>
                    <a:p>
                      <a:pPr algn="ctr"/>
                      <a:r>
                        <a:rPr lang="en-GB" sz="1200" noProof="0">
                          <a:solidFill>
                            <a:schemeClr val="tx1"/>
                          </a:solidFill>
                        </a:rPr>
                        <a:t>18273</a:t>
                      </a:r>
                    </a:p>
                  </a:txBody>
                  <a:tcPr anchor="ctr"/>
                </a:tc>
                <a:tc>
                  <a:txBody>
                    <a:bodyPr/>
                    <a:lstStyle/>
                    <a:p>
                      <a:pPr algn="ctr"/>
                      <a:r>
                        <a:rPr lang="en-GB" sz="1200" noProof="0">
                          <a:solidFill>
                            <a:schemeClr val="tx1"/>
                          </a:solidFill>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Arial"/>
                          <a:ea typeface="+mn-ea"/>
                          <a:cs typeface="Arial"/>
                        </a:rPr>
                        <a:t>-</a:t>
                      </a:r>
                    </a:p>
                  </a:txBody>
                  <a:tcPr anchor="ctr"/>
                </a:tc>
                <a:tc>
                  <a:txBody>
                    <a:bodyPr/>
                    <a:lstStyle/>
                    <a:p>
                      <a:pPr algn="ctr"/>
                      <a:r>
                        <a:rPr lang="en-GB" sz="1200" noProof="0">
                          <a:solidFill>
                            <a:schemeClr val="tx1"/>
                          </a:solidFill>
                        </a:rPr>
                        <a:t>-</a:t>
                      </a:r>
                    </a:p>
                  </a:txBody>
                  <a:tcPr anchor="ctr"/>
                </a:tc>
                <a:tc>
                  <a:txBody>
                    <a:bodyPr/>
                    <a:lstStyle/>
                    <a:p>
                      <a:pPr algn="ctr"/>
                      <a:r>
                        <a:rPr lang="en-GB" sz="1200" noProof="0">
                          <a:solidFill>
                            <a:schemeClr val="tx1"/>
                          </a:solidFill>
                        </a:rPr>
                        <a:t>-</a:t>
                      </a:r>
                    </a:p>
                  </a:txBody>
                  <a:tcPr anchor="ctr"/>
                </a:tc>
                <a:extLst>
                  <a:ext uri="{0D108BD9-81ED-4DB2-BD59-A6C34878D82A}">
                    <a16:rowId xmlns:a16="http://schemas.microsoft.com/office/drawing/2014/main" val="3654841395"/>
                  </a:ext>
                </a:extLst>
              </a:tr>
              <a:tr h="370840">
                <a:tc>
                  <a:txBody>
                    <a:bodyPr/>
                    <a:lstStyle/>
                    <a:p>
                      <a:r>
                        <a:rPr lang="en-GB" sz="1200" b="1" noProof="0" dirty="0">
                          <a:solidFill>
                            <a:schemeClr val="tx1"/>
                          </a:solidFill>
                        </a:rPr>
                        <a:t>Cast grey iron</a:t>
                      </a:r>
                    </a:p>
                  </a:txBody>
                  <a:tcPr/>
                </a:tc>
                <a:tc>
                  <a:txBody>
                    <a:bodyPr/>
                    <a:lstStyle/>
                    <a:p>
                      <a:pPr algn="ctr"/>
                      <a:r>
                        <a:rPr lang="en-GB" sz="1200" noProof="0">
                          <a:solidFill>
                            <a:schemeClr val="tx1"/>
                          </a:solidFill>
                        </a:rPr>
                        <a:t> 1071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Arial"/>
                          <a:ea typeface="+mn-ea"/>
                          <a:cs typeface="Arial"/>
                        </a:rPr>
                        <a:t>1071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Arial"/>
                          <a:ea typeface="+mn-ea"/>
                          <a:cs typeface="Arial"/>
                        </a:rPr>
                        <a:t> 1071</a:t>
                      </a:r>
                    </a:p>
                  </a:txBody>
                  <a:tcPr anchor="ctr"/>
                </a:tc>
                <a:tc>
                  <a:txBody>
                    <a:bodyPr/>
                    <a:lstStyle/>
                    <a:p>
                      <a:pPr algn="ctr"/>
                      <a:r>
                        <a:rPr lang="en-GB" sz="1200" noProof="0">
                          <a:solidFill>
                            <a:schemeClr val="tx1"/>
                          </a:solidFill>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Arial"/>
                          <a:ea typeface="+mn-ea"/>
                          <a:cs typeface="Arial"/>
                        </a:rPr>
                        <a:t>-</a:t>
                      </a:r>
                    </a:p>
                  </a:txBody>
                  <a:tcPr anchor="ctr"/>
                </a:tc>
                <a:tc>
                  <a:txBody>
                    <a:bodyPr/>
                    <a:lstStyle/>
                    <a:p>
                      <a:pPr algn="ctr"/>
                      <a:endParaRPr lang="en-GB" sz="1200" noProof="0">
                        <a:solidFill>
                          <a:schemeClr val="tx1"/>
                        </a:solidFill>
                      </a:endParaRPr>
                    </a:p>
                  </a:txBody>
                  <a:tcPr anchor="ctr"/>
                </a:tc>
                <a:tc>
                  <a:txBody>
                    <a:bodyPr/>
                    <a:lstStyle/>
                    <a:p>
                      <a:pPr algn="ctr"/>
                      <a:endParaRPr lang="en-GB" sz="1200" noProof="0">
                        <a:solidFill>
                          <a:schemeClr val="tx1"/>
                        </a:solidFill>
                      </a:endParaRPr>
                    </a:p>
                  </a:txBody>
                  <a:tcPr anchor="ctr"/>
                </a:tc>
                <a:extLst>
                  <a:ext uri="{0D108BD9-81ED-4DB2-BD59-A6C34878D82A}">
                    <a16:rowId xmlns:a16="http://schemas.microsoft.com/office/drawing/2014/main" val="3204351559"/>
                  </a:ext>
                </a:extLst>
              </a:tr>
              <a:tr h="370840">
                <a:tc>
                  <a:txBody>
                    <a:bodyPr/>
                    <a:lstStyle/>
                    <a:p>
                      <a:r>
                        <a:rPr lang="en-GB" sz="1200" b="1" noProof="0" dirty="0">
                          <a:solidFill>
                            <a:schemeClr val="tx1"/>
                          </a:solidFill>
                        </a:rPr>
                        <a:t>Titanium</a:t>
                      </a:r>
                    </a:p>
                  </a:txBody>
                  <a:tcPr/>
                </a:tc>
                <a:tc>
                  <a:txBody>
                    <a:bodyPr/>
                    <a:lstStyle/>
                    <a:p>
                      <a:pPr algn="ctr"/>
                      <a:r>
                        <a:rPr lang="en-GB" sz="1200" noProof="0">
                          <a:solidFill>
                            <a:schemeClr val="tx1"/>
                          </a:solidFill>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noProof="0">
                          <a:solidFill>
                            <a:schemeClr val="tx1"/>
                          </a:solidFill>
                        </a:rPr>
                        <a:t> 24034</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noProof="0">
                          <a:solidFill>
                            <a:schemeClr val="tx1"/>
                          </a:solidFill>
                        </a:rPr>
                        <a:t> 24034</a:t>
                      </a:r>
                    </a:p>
                  </a:txBody>
                  <a:tcPr anchor="ctr"/>
                </a:tc>
                <a:tc>
                  <a:txBody>
                    <a:bodyPr/>
                    <a:lstStyle/>
                    <a:p>
                      <a:pPr algn="ctr"/>
                      <a:r>
                        <a:rPr lang="en-GB" sz="1200" noProof="0">
                          <a:solidFill>
                            <a:schemeClr val="tx1"/>
                          </a:solidFill>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Arial"/>
                          <a:ea typeface="+mn-ea"/>
                          <a:cs typeface="Arial"/>
                        </a:rPr>
                        <a:t>-</a:t>
                      </a:r>
                    </a:p>
                  </a:txBody>
                  <a:tcPr anchor="ctr"/>
                </a:tc>
                <a:tc>
                  <a:txBody>
                    <a:bodyPr/>
                    <a:lstStyle/>
                    <a:p>
                      <a:pPr algn="ctr"/>
                      <a:r>
                        <a:rPr lang="en-GB" sz="1200" noProof="0">
                          <a:solidFill>
                            <a:schemeClr val="tx1"/>
                          </a:solidFill>
                        </a:rPr>
                        <a:t>-</a:t>
                      </a:r>
                    </a:p>
                  </a:txBody>
                  <a:tcPr anchor="ctr"/>
                </a:tc>
                <a:tc>
                  <a:txBody>
                    <a:bodyPr/>
                    <a:lstStyle/>
                    <a:p>
                      <a:pPr algn="ctr"/>
                      <a:r>
                        <a:rPr lang="en-GB" sz="1200" noProof="0" dirty="0">
                          <a:solidFill>
                            <a:schemeClr val="tx1"/>
                          </a:solidFill>
                        </a:rPr>
                        <a:t>-</a:t>
                      </a:r>
                    </a:p>
                  </a:txBody>
                  <a:tcPr anchor="ctr"/>
                </a:tc>
                <a:extLst>
                  <a:ext uri="{0D108BD9-81ED-4DB2-BD59-A6C34878D82A}">
                    <a16:rowId xmlns:a16="http://schemas.microsoft.com/office/drawing/2014/main" val="1874055075"/>
                  </a:ext>
                </a:extLst>
              </a:tr>
            </a:tbl>
          </a:graphicData>
        </a:graphic>
      </p:graphicFrame>
      <p:sp>
        <p:nvSpPr>
          <p:cNvPr id="3" name="Platshållare för bildnummer 2">
            <a:extLst>
              <a:ext uri="{FF2B5EF4-FFF2-40B4-BE49-F238E27FC236}">
                <a16:creationId xmlns:a16="http://schemas.microsoft.com/office/drawing/2014/main" id="{F20AD644-FBAB-41AE-A025-BA08B3F5114A}"/>
              </a:ext>
            </a:extLst>
          </p:cNvPr>
          <p:cNvSpPr>
            <a:spLocks noGrp="1"/>
          </p:cNvSpPr>
          <p:nvPr>
            <p:ph type="sldNum" sz="quarter" idx="12"/>
          </p:nvPr>
        </p:nvSpPr>
        <p:spPr/>
        <p:txBody>
          <a:bodyPr/>
          <a:lstStyle/>
          <a:p>
            <a:fld id="{93FE58BB-DB9D-4EDE-BCB7-E690E7BE9BCC}" type="slidenum">
              <a:rPr lang="sv-SE" smtClean="0"/>
              <a:pPr/>
              <a:t>10</a:t>
            </a:fld>
            <a:endParaRPr lang="sv-SE" dirty="0"/>
          </a:p>
        </p:txBody>
      </p:sp>
      <p:sp>
        <p:nvSpPr>
          <p:cNvPr id="4" name="Rubrik 3">
            <a:extLst>
              <a:ext uri="{FF2B5EF4-FFF2-40B4-BE49-F238E27FC236}">
                <a16:creationId xmlns:a16="http://schemas.microsoft.com/office/drawing/2014/main" id="{0BC8799D-FE09-4629-847C-5CB6980FE032}"/>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GB" kern="1200" dirty="0">
                <a:solidFill>
                  <a:srgbClr val="0070C0"/>
                </a:solidFill>
              </a:rPr>
              <a:t>EN-Standards for consumables</a:t>
            </a:r>
          </a:p>
        </p:txBody>
      </p:sp>
    </p:spTree>
    <p:extLst>
      <p:ext uri="{BB962C8B-B14F-4D97-AF65-F5344CB8AC3E}">
        <p14:creationId xmlns:p14="http://schemas.microsoft.com/office/powerpoint/2010/main" val="2882216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1DB941-C65C-451D-B03B-18A4A2CA13D2}"/>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GB" kern="1200" dirty="0">
                <a:solidFill>
                  <a:srgbClr val="0070C0"/>
                </a:solidFill>
              </a:rPr>
              <a:t>Covered and cored electrodes – Example</a:t>
            </a:r>
          </a:p>
        </p:txBody>
      </p:sp>
      <p:sp>
        <p:nvSpPr>
          <p:cNvPr id="4" name="Platshållare för bildnummer 3">
            <a:extLst>
              <a:ext uri="{FF2B5EF4-FFF2-40B4-BE49-F238E27FC236}">
                <a16:creationId xmlns:a16="http://schemas.microsoft.com/office/drawing/2014/main" id="{329D53F2-B694-454C-A84B-513E90E1213F}"/>
              </a:ext>
            </a:extLst>
          </p:cNvPr>
          <p:cNvSpPr>
            <a:spLocks noGrp="1"/>
          </p:cNvSpPr>
          <p:nvPr>
            <p:ph type="sldNum" sz="quarter" idx="12"/>
          </p:nvPr>
        </p:nvSpPr>
        <p:spPr/>
        <p:txBody>
          <a:bodyPr/>
          <a:lstStyle/>
          <a:p>
            <a:pPr>
              <a:defRPr/>
            </a:pPr>
            <a:fld id="{DF01F157-D1B8-47F2-9168-41BA07750480}" type="slidenum">
              <a:rPr lang="sv-SE" smtClean="0"/>
              <a:pPr>
                <a:defRPr/>
              </a:pPr>
              <a:t>11</a:t>
            </a:fld>
            <a:endParaRPr lang="sv-SE"/>
          </a:p>
        </p:txBody>
      </p:sp>
      <p:pic>
        <p:nvPicPr>
          <p:cNvPr id="11" name="Platshållare för innehåll 10">
            <a:extLst>
              <a:ext uri="{FF2B5EF4-FFF2-40B4-BE49-F238E27FC236}">
                <a16:creationId xmlns:a16="http://schemas.microsoft.com/office/drawing/2014/main" id="{51E809B0-2FE8-451B-A317-CA58692B5F04}"/>
              </a:ext>
            </a:extLst>
          </p:cNvPr>
          <p:cNvPicPr>
            <a:picLocks noGrp="1" noChangeAspect="1"/>
          </p:cNvPicPr>
          <p:nvPr>
            <p:ph idx="1"/>
          </p:nvPr>
        </p:nvPicPr>
        <p:blipFill>
          <a:blip r:embed="rId2"/>
          <a:stretch>
            <a:fillRect/>
          </a:stretch>
        </p:blipFill>
        <p:spPr>
          <a:xfrm>
            <a:off x="4398053" y="1124744"/>
            <a:ext cx="4511510" cy="3581300"/>
          </a:xfrm>
        </p:spPr>
      </p:pic>
      <p:pic>
        <p:nvPicPr>
          <p:cNvPr id="9" name="Bildobjekt 8">
            <a:extLst>
              <a:ext uri="{FF2B5EF4-FFF2-40B4-BE49-F238E27FC236}">
                <a16:creationId xmlns:a16="http://schemas.microsoft.com/office/drawing/2014/main" id="{A691C252-D23B-4DA0-A2F9-71736A7F03E3}"/>
              </a:ext>
            </a:extLst>
          </p:cNvPr>
          <p:cNvPicPr>
            <a:picLocks noChangeAspect="1"/>
          </p:cNvPicPr>
          <p:nvPr/>
        </p:nvPicPr>
        <p:blipFill>
          <a:blip r:embed="rId3"/>
          <a:stretch>
            <a:fillRect/>
          </a:stretch>
        </p:blipFill>
        <p:spPr>
          <a:xfrm>
            <a:off x="467544" y="1327008"/>
            <a:ext cx="3823395" cy="4694280"/>
          </a:xfrm>
          <a:prstGeom prst="rect">
            <a:avLst/>
          </a:prstGeom>
        </p:spPr>
      </p:pic>
      <p:sp>
        <p:nvSpPr>
          <p:cNvPr id="13" name="textruta 12">
            <a:extLst>
              <a:ext uri="{FF2B5EF4-FFF2-40B4-BE49-F238E27FC236}">
                <a16:creationId xmlns:a16="http://schemas.microsoft.com/office/drawing/2014/main" id="{A6B8E327-78E2-472C-BA12-0C922DBAA146}"/>
              </a:ext>
            </a:extLst>
          </p:cNvPr>
          <p:cNvSpPr txBox="1"/>
          <p:nvPr/>
        </p:nvSpPr>
        <p:spPr>
          <a:xfrm>
            <a:off x="4416701" y="4834719"/>
            <a:ext cx="3682752" cy="1200329"/>
          </a:xfrm>
          <a:prstGeom prst="rect">
            <a:avLst/>
          </a:prstGeom>
          <a:noFill/>
        </p:spPr>
        <p:txBody>
          <a:bodyPr wrap="square">
            <a:spAutoFit/>
          </a:bodyPr>
          <a:lstStyle/>
          <a:p>
            <a:pPr algn="l"/>
            <a:r>
              <a:rPr lang="en-GB">
                <a:latin typeface="HelveticaNeueLTStd-Lt"/>
              </a:rPr>
              <a:t>Method 111: OK 55.00</a:t>
            </a:r>
          </a:p>
          <a:p>
            <a:pPr algn="l"/>
            <a:r>
              <a:rPr lang="en-GB" b="1">
                <a:latin typeface="HelveticaNeueLTStd-Lt"/>
              </a:rPr>
              <a:t>E 46 5 B 12 H5</a:t>
            </a:r>
          </a:p>
          <a:p>
            <a:pPr algn="l"/>
            <a:r>
              <a:rPr lang="en-GB">
                <a:latin typeface="HelveticaNeueLTStd-Lt"/>
              </a:rPr>
              <a:t>Method 136: OK Tubrod 15.15:</a:t>
            </a:r>
          </a:p>
          <a:p>
            <a:pPr algn="l"/>
            <a:r>
              <a:rPr lang="en-GB" b="1">
                <a:latin typeface="HelveticaNeueLTStd-Lt"/>
              </a:rPr>
              <a:t>T 46 2 P C 1 H5 </a:t>
            </a:r>
            <a:r>
              <a:rPr lang="en-GB">
                <a:latin typeface="HelveticaNeueLTStd-Lt"/>
              </a:rPr>
              <a:t>/</a:t>
            </a:r>
            <a:r>
              <a:rPr lang="en-GB" sz="1800" b="0" i="0" u="none" strike="noStrike" baseline="0">
                <a:latin typeface="HelveticaNeueLTStd-Lt"/>
              </a:rPr>
              <a:t> </a:t>
            </a:r>
            <a:r>
              <a:rPr lang="en-GB" sz="1800" b="1" i="0" u="none" strike="noStrike" baseline="0">
                <a:latin typeface="HelveticaNeueLTStd-Lt"/>
              </a:rPr>
              <a:t>T 46 2 P M 2 H5</a:t>
            </a:r>
            <a:endParaRPr lang="en-GB" b="1"/>
          </a:p>
        </p:txBody>
      </p:sp>
      <p:sp>
        <p:nvSpPr>
          <p:cNvPr id="14" name="textruta 13">
            <a:extLst>
              <a:ext uri="{FF2B5EF4-FFF2-40B4-BE49-F238E27FC236}">
                <a16:creationId xmlns:a16="http://schemas.microsoft.com/office/drawing/2014/main" id="{431F0527-0409-4AD3-BEBD-71D4A15C4243}"/>
              </a:ext>
            </a:extLst>
          </p:cNvPr>
          <p:cNvSpPr txBox="1"/>
          <p:nvPr/>
        </p:nvSpPr>
        <p:spPr>
          <a:xfrm>
            <a:off x="509088" y="1052736"/>
            <a:ext cx="3682752" cy="338554"/>
          </a:xfrm>
          <a:prstGeom prst="rect">
            <a:avLst/>
          </a:prstGeom>
          <a:noFill/>
        </p:spPr>
        <p:txBody>
          <a:bodyPr wrap="square">
            <a:spAutoFit/>
          </a:bodyPr>
          <a:lstStyle/>
          <a:p>
            <a:pPr algn="l"/>
            <a:r>
              <a:rPr lang="en-GB" sz="1600" b="1" dirty="0">
                <a:latin typeface="Times New Roman" panose="02020603050405020304" pitchFamily="18" charset="0"/>
                <a:cs typeface="+mn-cs"/>
              </a:rPr>
              <a:t>Covered electrodes, MMA</a:t>
            </a:r>
          </a:p>
        </p:txBody>
      </p:sp>
      <p:sp>
        <p:nvSpPr>
          <p:cNvPr id="12" name="textruta 11">
            <a:extLst>
              <a:ext uri="{FF2B5EF4-FFF2-40B4-BE49-F238E27FC236}">
                <a16:creationId xmlns:a16="http://schemas.microsoft.com/office/drawing/2014/main" id="{1D97252B-2E45-40E8-BB28-4F554C6E17D8}"/>
              </a:ext>
            </a:extLst>
          </p:cNvPr>
          <p:cNvSpPr txBox="1"/>
          <p:nvPr/>
        </p:nvSpPr>
        <p:spPr>
          <a:xfrm>
            <a:off x="4355976" y="1074222"/>
            <a:ext cx="4320480" cy="338554"/>
          </a:xfrm>
          <a:prstGeom prst="rect">
            <a:avLst/>
          </a:prstGeom>
          <a:solidFill>
            <a:schemeClr val="bg1"/>
          </a:solidFill>
        </p:spPr>
        <p:txBody>
          <a:bodyPr wrap="square">
            <a:spAutoFit/>
          </a:bodyPr>
          <a:lstStyle/>
          <a:p>
            <a:pPr algn="l"/>
            <a:r>
              <a:rPr lang="en-GB" sz="1600" b="1" dirty="0">
                <a:latin typeface="Times New Roman" panose="02020603050405020304" pitchFamily="18" charset="0"/>
                <a:cs typeface="+mn-cs"/>
              </a:rPr>
              <a:t>Flux cored tubular wire electrodes, MIG/MAG</a:t>
            </a:r>
          </a:p>
        </p:txBody>
      </p:sp>
    </p:spTree>
    <p:extLst>
      <p:ext uri="{BB962C8B-B14F-4D97-AF65-F5344CB8AC3E}">
        <p14:creationId xmlns:p14="http://schemas.microsoft.com/office/powerpoint/2010/main" val="917499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203575" y="274638"/>
            <a:ext cx="5483225" cy="63341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GB" kern="1200" dirty="0">
                <a:solidFill>
                  <a:srgbClr val="0070C0"/>
                </a:solidFill>
              </a:rPr>
              <a:t>Consumables for non alloyed &amp; fine grain steels </a:t>
            </a:r>
          </a:p>
        </p:txBody>
      </p:sp>
      <p:sp>
        <p:nvSpPr>
          <p:cNvPr id="5" name="Content Placeholder 2"/>
          <p:cNvSpPr>
            <a:spLocks noGrp="1"/>
          </p:cNvSpPr>
          <p:nvPr>
            <p:ph idx="1"/>
          </p:nvPr>
        </p:nvSpPr>
        <p:spPr>
          <a:xfrm>
            <a:off x="457200" y="1412776"/>
            <a:ext cx="8229600" cy="4525963"/>
          </a:xfrm>
          <a:noFill/>
          <a:ln w="9525">
            <a:noFill/>
            <a:miter lim="800000"/>
            <a:headEnd/>
            <a:tailEnd/>
          </a:ln>
          <a:effectLst/>
        </p:spPr>
        <p:txBody>
          <a:bodyPr vert="horz" wrap="square" lIns="91440" tIns="45720" rIns="91440" bIns="45720" numCol="1" anchor="t" anchorCtr="0" compatLnSpc="1">
            <a:prstTxWarp prst="textNoShape">
              <a:avLst/>
            </a:prstTxWarp>
          </a:bodyPr>
          <a:lstStyle/>
          <a:p>
            <a:pPr marL="360000" indent="0" algn="ctr">
              <a:buNone/>
            </a:pPr>
            <a:endParaRPr lang="sv-SE" sz="1600" b="1" dirty="0">
              <a:latin typeface="Verdana" pitchFamily="34" charset="0"/>
            </a:endParaRPr>
          </a:p>
        </p:txBody>
      </p:sp>
      <p:pic>
        <p:nvPicPr>
          <p:cNvPr id="7" name="Bildobjekt 6">
            <a:extLst>
              <a:ext uri="{FF2B5EF4-FFF2-40B4-BE49-F238E27FC236}">
                <a16:creationId xmlns:a16="http://schemas.microsoft.com/office/drawing/2014/main" id="{252D98EA-99FA-435E-AA3D-84029D000A70}"/>
              </a:ext>
            </a:extLst>
          </p:cNvPr>
          <p:cNvPicPr>
            <a:picLocks noChangeAspect="1"/>
          </p:cNvPicPr>
          <p:nvPr/>
        </p:nvPicPr>
        <p:blipFill>
          <a:blip r:embed="rId2"/>
          <a:stretch>
            <a:fillRect/>
          </a:stretch>
        </p:blipFill>
        <p:spPr>
          <a:xfrm>
            <a:off x="4558856" y="1425164"/>
            <a:ext cx="4303589" cy="5028172"/>
          </a:xfrm>
          <a:prstGeom prst="rect">
            <a:avLst/>
          </a:prstGeom>
        </p:spPr>
      </p:pic>
      <p:pic>
        <p:nvPicPr>
          <p:cNvPr id="9" name="Bildobjekt 8">
            <a:extLst>
              <a:ext uri="{FF2B5EF4-FFF2-40B4-BE49-F238E27FC236}">
                <a16:creationId xmlns:a16="http://schemas.microsoft.com/office/drawing/2014/main" id="{0BF9B6C4-2B14-4DE6-A45B-62CDDF3BD646}"/>
              </a:ext>
            </a:extLst>
          </p:cNvPr>
          <p:cNvPicPr>
            <a:picLocks noChangeAspect="1"/>
          </p:cNvPicPr>
          <p:nvPr/>
        </p:nvPicPr>
        <p:blipFill>
          <a:blip r:embed="rId3"/>
          <a:stretch>
            <a:fillRect/>
          </a:stretch>
        </p:blipFill>
        <p:spPr>
          <a:xfrm>
            <a:off x="457200" y="1221078"/>
            <a:ext cx="4045403" cy="5520290"/>
          </a:xfrm>
          <a:prstGeom prst="rect">
            <a:avLst/>
          </a:prstGeom>
        </p:spPr>
      </p:pic>
      <p:sp>
        <p:nvSpPr>
          <p:cNvPr id="10" name="textruta 9">
            <a:extLst>
              <a:ext uri="{FF2B5EF4-FFF2-40B4-BE49-F238E27FC236}">
                <a16:creationId xmlns:a16="http://schemas.microsoft.com/office/drawing/2014/main" id="{14B2F6B3-CD7A-4185-BA33-62F428E462C0}"/>
              </a:ext>
            </a:extLst>
          </p:cNvPr>
          <p:cNvSpPr txBox="1"/>
          <p:nvPr/>
        </p:nvSpPr>
        <p:spPr>
          <a:xfrm>
            <a:off x="4871496" y="889556"/>
            <a:ext cx="3732952" cy="523220"/>
          </a:xfrm>
          <a:prstGeom prst="rect">
            <a:avLst/>
          </a:prstGeom>
          <a:noFill/>
        </p:spPr>
        <p:txBody>
          <a:bodyPr wrap="square">
            <a:spAutoFit/>
          </a:bodyPr>
          <a:lstStyle/>
          <a:p>
            <a:pPr algn="l"/>
            <a:r>
              <a:rPr lang="fr-FR" sz="1400" b="1" dirty="0">
                <a:latin typeface="HelveticaNeueLTStd-Lt"/>
              </a:rPr>
              <a:t>SS-EN ISO 17632: T 46 2 P C 1 H5</a:t>
            </a:r>
          </a:p>
          <a:p>
            <a:r>
              <a:rPr lang="fr-FR" sz="1400" b="1" dirty="0">
                <a:latin typeface="HelveticaNeueLTStd-Lt"/>
              </a:rPr>
              <a:t>SS-EN ISO 17632: </a:t>
            </a:r>
            <a:r>
              <a:rPr lang="fr-FR" sz="1400" b="1" i="0" u="none" strike="noStrike" baseline="0" dirty="0">
                <a:latin typeface="HelveticaNeueLTStd-Lt"/>
              </a:rPr>
              <a:t>T 46 2 P M 2 H5</a:t>
            </a:r>
            <a:endParaRPr lang="sv-SE" sz="1400" b="1" dirty="0"/>
          </a:p>
        </p:txBody>
      </p:sp>
      <p:sp>
        <p:nvSpPr>
          <p:cNvPr id="11" name="textruta 10">
            <a:extLst>
              <a:ext uri="{FF2B5EF4-FFF2-40B4-BE49-F238E27FC236}">
                <a16:creationId xmlns:a16="http://schemas.microsoft.com/office/drawing/2014/main" id="{42CAE4D8-2EB5-43E1-959B-90F3B1A1C2A2}"/>
              </a:ext>
            </a:extLst>
          </p:cNvPr>
          <p:cNvSpPr txBox="1"/>
          <p:nvPr/>
        </p:nvSpPr>
        <p:spPr>
          <a:xfrm>
            <a:off x="857666" y="908720"/>
            <a:ext cx="3138270" cy="307777"/>
          </a:xfrm>
          <a:prstGeom prst="rect">
            <a:avLst/>
          </a:prstGeom>
          <a:noFill/>
        </p:spPr>
        <p:txBody>
          <a:bodyPr wrap="square">
            <a:spAutoFit/>
          </a:bodyPr>
          <a:lstStyle/>
          <a:p>
            <a:pPr algn="l"/>
            <a:r>
              <a:rPr lang="sv-SE" sz="1400" b="1" dirty="0">
                <a:latin typeface="HelveticaNeueLTStd-Lt"/>
              </a:rPr>
              <a:t>SS-EN ISO2560: E 46 5 B 12 H5</a:t>
            </a:r>
          </a:p>
        </p:txBody>
      </p:sp>
      <p:sp>
        <p:nvSpPr>
          <p:cNvPr id="3" name="Platshållare för bildnummer 2">
            <a:extLst>
              <a:ext uri="{FF2B5EF4-FFF2-40B4-BE49-F238E27FC236}">
                <a16:creationId xmlns:a16="http://schemas.microsoft.com/office/drawing/2014/main" id="{A1B38367-9607-4E07-9F89-069AE3FD86C2}"/>
              </a:ext>
            </a:extLst>
          </p:cNvPr>
          <p:cNvSpPr>
            <a:spLocks noGrp="1"/>
          </p:cNvSpPr>
          <p:nvPr>
            <p:ph type="sldNum" sz="quarter" idx="12"/>
          </p:nvPr>
        </p:nvSpPr>
        <p:spPr/>
        <p:txBody>
          <a:bodyPr/>
          <a:lstStyle/>
          <a:p>
            <a:fld id="{93FE58BB-DB9D-4EDE-BCB7-E690E7BE9BCC}" type="slidenum">
              <a:rPr lang="sv-SE" smtClean="0"/>
              <a:pPr/>
              <a:t>12</a:t>
            </a:fld>
            <a:endParaRPr lang="sv-SE"/>
          </a:p>
        </p:txBody>
      </p:sp>
    </p:spTree>
    <p:extLst>
      <p:ext uri="{BB962C8B-B14F-4D97-AF65-F5344CB8AC3E}">
        <p14:creationId xmlns:p14="http://schemas.microsoft.com/office/powerpoint/2010/main" val="948542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GB" kern="1200" dirty="0">
                <a:solidFill>
                  <a:srgbClr val="0070C0"/>
                </a:solidFill>
              </a:rPr>
              <a:t>Structural steel</a:t>
            </a:r>
          </a:p>
        </p:txBody>
      </p:sp>
      <p:sp>
        <p:nvSpPr>
          <p:cNvPr id="10" name="Rectangle 3"/>
          <p:cNvSpPr txBox="1">
            <a:spLocks noChangeArrowheads="1"/>
          </p:cNvSpPr>
          <p:nvPr/>
        </p:nvSpPr>
        <p:spPr bwMode="auto">
          <a:xfrm>
            <a:off x="467544" y="992138"/>
            <a:ext cx="8219256" cy="546119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spcBef>
                <a:spcPts val="1200"/>
              </a:spcBef>
              <a:spcAft>
                <a:spcPts val="600"/>
              </a:spcAft>
              <a:buNone/>
              <a:defRPr/>
            </a:pPr>
            <a:r>
              <a:rPr lang="en-GB" altLang="sv-SE" sz="1800" b="1" dirty="0">
                <a:solidFill>
                  <a:srgbClr val="000000"/>
                </a:solidFill>
              </a:rPr>
              <a:t>Requirements on structural steel</a:t>
            </a:r>
          </a:p>
          <a:p>
            <a:pPr>
              <a:spcBef>
                <a:spcPts val="600"/>
              </a:spcBef>
              <a:spcAft>
                <a:spcPts val="0"/>
              </a:spcAft>
              <a:defRPr/>
            </a:pPr>
            <a:r>
              <a:rPr lang="en-GB" altLang="sv-SE" sz="1600" kern="0" dirty="0">
                <a:solidFill>
                  <a:srgbClr val="000000"/>
                </a:solidFill>
              </a:rPr>
              <a:t>Strength (also at high temperature)</a:t>
            </a:r>
          </a:p>
          <a:p>
            <a:pPr>
              <a:lnSpc>
                <a:spcPct val="90000"/>
              </a:lnSpc>
              <a:spcBef>
                <a:spcPts val="600"/>
              </a:spcBef>
              <a:spcAft>
                <a:spcPts val="0"/>
              </a:spcAft>
              <a:defRPr/>
            </a:pPr>
            <a:r>
              <a:rPr lang="en-GB" altLang="sv-SE" sz="1600" kern="0" dirty="0">
                <a:solidFill>
                  <a:srgbClr val="000000"/>
                </a:solidFill>
              </a:rPr>
              <a:t>Fatigue properties</a:t>
            </a:r>
          </a:p>
          <a:p>
            <a:pPr>
              <a:lnSpc>
                <a:spcPct val="90000"/>
              </a:lnSpc>
              <a:spcBef>
                <a:spcPts val="600"/>
              </a:spcBef>
              <a:spcAft>
                <a:spcPts val="0"/>
              </a:spcAft>
              <a:defRPr/>
            </a:pPr>
            <a:r>
              <a:rPr lang="en-GB" altLang="sv-SE" sz="1600" kern="0" dirty="0">
                <a:solidFill>
                  <a:srgbClr val="000000"/>
                </a:solidFill>
              </a:rPr>
              <a:t>Toughness</a:t>
            </a:r>
          </a:p>
          <a:p>
            <a:pPr>
              <a:lnSpc>
                <a:spcPct val="90000"/>
              </a:lnSpc>
              <a:spcBef>
                <a:spcPts val="600"/>
              </a:spcBef>
              <a:spcAft>
                <a:spcPts val="0"/>
              </a:spcAft>
              <a:defRPr/>
            </a:pPr>
            <a:r>
              <a:rPr lang="en-GB" altLang="sv-SE" sz="1600" kern="0" dirty="0">
                <a:solidFill>
                  <a:srgbClr val="000000"/>
                </a:solidFill>
              </a:rPr>
              <a:t>Homogeneity, also in the thickness direction (Z - properties)</a:t>
            </a:r>
          </a:p>
          <a:p>
            <a:pPr>
              <a:lnSpc>
                <a:spcPct val="90000"/>
              </a:lnSpc>
              <a:spcBef>
                <a:spcPts val="600"/>
              </a:spcBef>
              <a:spcAft>
                <a:spcPts val="0"/>
              </a:spcAft>
              <a:defRPr/>
            </a:pPr>
            <a:r>
              <a:rPr lang="en-GB" altLang="sv-SE" sz="1600" kern="0" dirty="0">
                <a:solidFill>
                  <a:srgbClr val="000000"/>
                </a:solidFill>
              </a:rPr>
              <a:t>Stiffness, Young modulus</a:t>
            </a:r>
          </a:p>
          <a:p>
            <a:pPr>
              <a:lnSpc>
                <a:spcPct val="90000"/>
              </a:lnSpc>
              <a:spcBef>
                <a:spcPts val="600"/>
              </a:spcBef>
              <a:spcAft>
                <a:spcPts val="0"/>
              </a:spcAft>
              <a:defRPr/>
            </a:pPr>
            <a:r>
              <a:rPr lang="en-GB" altLang="sv-SE" sz="1600" kern="0" dirty="0">
                <a:solidFill>
                  <a:srgbClr val="000000"/>
                </a:solidFill>
              </a:rPr>
              <a:t>Weldability</a:t>
            </a:r>
          </a:p>
          <a:p>
            <a:pPr>
              <a:lnSpc>
                <a:spcPct val="90000"/>
              </a:lnSpc>
              <a:spcBef>
                <a:spcPts val="600"/>
              </a:spcBef>
              <a:spcAft>
                <a:spcPts val="0"/>
              </a:spcAft>
              <a:defRPr/>
            </a:pPr>
            <a:r>
              <a:rPr lang="en-GB" altLang="sv-SE" sz="1600" kern="0" dirty="0">
                <a:solidFill>
                  <a:srgbClr val="000000"/>
                </a:solidFill>
              </a:rPr>
              <a:t>Corrosion properties</a:t>
            </a:r>
          </a:p>
          <a:p>
            <a:pPr>
              <a:lnSpc>
                <a:spcPct val="90000"/>
              </a:lnSpc>
              <a:spcBef>
                <a:spcPts val="600"/>
              </a:spcBef>
              <a:spcAft>
                <a:spcPts val="0"/>
              </a:spcAft>
              <a:defRPr/>
            </a:pPr>
            <a:r>
              <a:rPr lang="en-GB" altLang="sv-SE" sz="1600" kern="0" dirty="0">
                <a:solidFill>
                  <a:srgbClr val="000000"/>
                </a:solidFill>
              </a:rPr>
              <a:t>Hardness, wear and abrasion resistance</a:t>
            </a:r>
          </a:p>
          <a:p>
            <a:pPr>
              <a:lnSpc>
                <a:spcPct val="90000"/>
              </a:lnSpc>
              <a:spcBef>
                <a:spcPts val="600"/>
              </a:spcBef>
              <a:spcAft>
                <a:spcPts val="0"/>
              </a:spcAft>
              <a:defRPr/>
            </a:pPr>
            <a:r>
              <a:rPr lang="en-GB" altLang="sv-SE" sz="1600" kern="0" dirty="0">
                <a:solidFill>
                  <a:srgbClr val="000000"/>
                </a:solidFill>
              </a:rPr>
              <a:t>Dimension accuracy</a:t>
            </a:r>
          </a:p>
          <a:p>
            <a:pPr>
              <a:lnSpc>
                <a:spcPct val="90000"/>
              </a:lnSpc>
              <a:spcBef>
                <a:spcPts val="600"/>
              </a:spcBef>
              <a:spcAft>
                <a:spcPts val="0"/>
              </a:spcAft>
              <a:defRPr/>
            </a:pPr>
            <a:r>
              <a:rPr lang="en-GB" altLang="sv-SE" sz="1600" kern="0" dirty="0">
                <a:solidFill>
                  <a:srgbClr val="000000"/>
                </a:solidFill>
              </a:rPr>
              <a:t>Surface quality   </a:t>
            </a:r>
          </a:p>
          <a:p>
            <a:pPr marL="0" indent="0">
              <a:lnSpc>
                <a:spcPct val="90000"/>
              </a:lnSpc>
              <a:spcBef>
                <a:spcPts val="600"/>
              </a:spcBef>
              <a:buNone/>
              <a:defRPr/>
            </a:pPr>
            <a:r>
              <a:rPr lang="en-GB" sz="1800" b="1" dirty="0">
                <a:solidFill>
                  <a:srgbClr val="000000"/>
                </a:solidFill>
              </a:rPr>
              <a:t>General properties for steel:</a:t>
            </a:r>
          </a:p>
          <a:p>
            <a:r>
              <a:rPr lang="en-GB" sz="1600" kern="0" dirty="0">
                <a:solidFill>
                  <a:srgbClr val="000000"/>
                </a:solidFill>
              </a:rPr>
              <a:t>Specific weight (density): ρ = 7800 kg/m</a:t>
            </a:r>
            <a:r>
              <a:rPr lang="en-GB" sz="1600" kern="0" baseline="30000" dirty="0">
                <a:solidFill>
                  <a:srgbClr val="000000"/>
                </a:solidFill>
              </a:rPr>
              <a:t>3</a:t>
            </a:r>
            <a:endParaRPr lang="en-GB" sz="1600" kern="0" dirty="0">
              <a:solidFill>
                <a:srgbClr val="000000"/>
              </a:solidFill>
            </a:endParaRPr>
          </a:p>
          <a:p>
            <a:r>
              <a:rPr lang="en-GB" sz="1600" kern="0" dirty="0">
                <a:solidFill>
                  <a:srgbClr val="000000"/>
                </a:solidFill>
              </a:rPr>
              <a:t>Modulus of elasticity (Young): E = 2.1·10</a:t>
            </a:r>
            <a:r>
              <a:rPr lang="en-GB" sz="1600" kern="0" baseline="30000" dirty="0">
                <a:solidFill>
                  <a:srgbClr val="000000"/>
                </a:solidFill>
              </a:rPr>
              <a:t>5</a:t>
            </a:r>
            <a:r>
              <a:rPr lang="en-GB" sz="1600" kern="0" dirty="0">
                <a:solidFill>
                  <a:srgbClr val="000000"/>
                </a:solidFill>
              </a:rPr>
              <a:t> N/mm</a:t>
            </a:r>
            <a:r>
              <a:rPr lang="en-GB" sz="1600" kern="0" baseline="30000" dirty="0">
                <a:solidFill>
                  <a:srgbClr val="000000"/>
                </a:solidFill>
              </a:rPr>
              <a:t>2</a:t>
            </a:r>
          </a:p>
          <a:p>
            <a:pPr>
              <a:lnSpc>
                <a:spcPct val="90000"/>
              </a:lnSpc>
              <a:spcBef>
                <a:spcPts val="600"/>
              </a:spcBef>
              <a:spcAft>
                <a:spcPts val="0"/>
              </a:spcAft>
              <a:defRPr/>
            </a:pPr>
            <a:r>
              <a:rPr lang="en-GB" sz="1600" kern="0" dirty="0">
                <a:solidFill>
                  <a:srgbClr val="000000"/>
                </a:solidFill>
              </a:rPr>
              <a:t>Share modulus: G = 0.8·10</a:t>
            </a:r>
            <a:r>
              <a:rPr lang="en-GB" sz="1600" kern="0" baseline="30000" dirty="0">
                <a:solidFill>
                  <a:srgbClr val="000000"/>
                </a:solidFill>
              </a:rPr>
              <a:t>5</a:t>
            </a:r>
            <a:r>
              <a:rPr lang="en-GB" sz="1600" kern="0" dirty="0">
                <a:solidFill>
                  <a:srgbClr val="000000"/>
                </a:solidFill>
              </a:rPr>
              <a:t> N/mm</a:t>
            </a:r>
            <a:r>
              <a:rPr lang="en-GB" sz="1600" kern="0" baseline="30000" dirty="0">
                <a:solidFill>
                  <a:srgbClr val="000000"/>
                </a:solidFill>
              </a:rPr>
              <a:t>2</a:t>
            </a:r>
          </a:p>
          <a:p>
            <a:pPr>
              <a:lnSpc>
                <a:spcPct val="90000"/>
              </a:lnSpc>
              <a:spcBef>
                <a:spcPts val="600"/>
              </a:spcBef>
              <a:spcAft>
                <a:spcPts val="0"/>
              </a:spcAft>
              <a:defRPr/>
            </a:pPr>
            <a:r>
              <a:rPr lang="en-GB" sz="1600" kern="0" dirty="0">
                <a:solidFill>
                  <a:srgbClr val="000000"/>
                </a:solidFill>
              </a:rPr>
              <a:t>Poisson’s ratio: ν = 0.3</a:t>
            </a:r>
          </a:p>
          <a:p>
            <a:pPr>
              <a:lnSpc>
                <a:spcPct val="90000"/>
              </a:lnSpc>
              <a:spcBef>
                <a:spcPts val="600"/>
              </a:spcBef>
              <a:spcAft>
                <a:spcPts val="0"/>
              </a:spcAft>
              <a:defRPr/>
            </a:pPr>
            <a:r>
              <a:rPr lang="en-GB" sz="1600" kern="0" dirty="0">
                <a:solidFill>
                  <a:srgbClr val="000000"/>
                </a:solidFill>
              </a:rPr>
              <a:t>Coefficient of linear expansion: α = 1.2·10</a:t>
            </a:r>
            <a:r>
              <a:rPr lang="en-GB" sz="1600" kern="0" baseline="30000" dirty="0">
                <a:solidFill>
                  <a:srgbClr val="000000"/>
                </a:solidFill>
              </a:rPr>
              <a:t>-5 </a:t>
            </a:r>
            <a:r>
              <a:rPr lang="en-GB" sz="1600" kern="0" dirty="0">
                <a:solidFill>
                  <a:srgbClr val="000000"/>
                </a:solidFill>
              </a:rPr>
              <a:t>1/ºC.</a:t>
            </a:r>
          </a:p>
        </p:txBody>
      </p:sp>
      <p:sp>
        <p:nvSpPr>
          <p:cNvPr id="2" name="Platshållare för bildnummer 1"/>
          <p:cNvSpPr>
            <a:spLocks noGrp="1"/>
          </p:cNvSpPr>
          <p:nvPr>
            <p:ph type="sldNum" sz="quarter" idx="12"/>
          </p:nvPr>
        </p:nvSpPr>
        <p:spPr/>
        <p:txBody>
          <a:bodyPr/>
          <a:lstStyle/>
          <a:p>
            <a:pPr>
              <a:defRPr/>
            </a:pPr>
            <a:fld id="{DF01F157-D1B8-47F2-9168-41BA07750480}" type="slidenum">
              <a:rPr lang="sv-SE" smtClean="0"/>
              <a:pPr>
                <a:defRPr/>
              </a:pPr>
              <a:t>2</a:t>
            </a:fld>
            <a:endParaRPr lang="sv-SE"/>
          </a:p>
        </p:txBody>
      </p:sp>
    </p:spTree>
    <p:extLst>
      <p:ext uri="{BB962C8B-B14F-4D97-AF65-F5344CB8AC3E}">
        <p14:creationId xmlns:p14="http://schemas.microsoft.com/office/powerpoint/2010/main" val="3346995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GB" kern="1200" dirty="0">
                <a:solidFill>
                  <a:srgbClr val="0070C0"/>
                </a:solidFill>
              </a:rPr>
              <a:t>Toughness classes for steel acc. IIW</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3883879294"/>
              </p:ext>
            </p:extLst>
          </p:nvPr>
        </p:nvGraphicFramePr>
        <p:xfrm>
          <a:off x="457200" y="1988840"/>
          <a:ext cx="8227060" cy="3897640"/>
        </p:xfrm>
        <a:graphic>
          <a:graphicData uri="http://schemas.openxmlformats.org/drawingml/2006/table">
            <a:tbl>
              <a:tblPr firstRow="1" bandRow="1">
                <a:tableStyleId>{F5AB1C69-6EDB-4FF4-983F-18BD219EF322}</a:tableStyleId>
              </a:tblPr>
              <a:tblGrid>
                <a:gridCol w="1882552">
                  <a:extLst>
                    <a:ext uri="{9D8B030D-6E8A-4147-A177-3AD203B41FA5}">
                      <a16:colId xmlns:a16="http://schemas.microsoft.com/office/drawing/2014/main" val="20000"/>
                    </a:ext>
                  </a:extLst>
                </a:gridCol>
                <a:gridCol w="1406748">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pPr algn="ctr"/>
                      <a:r>
                        <a:rPr lang="en-GB" sz="1800" noProof="0">
                          <a:ln>
                            <a:solidFill>
                              <a:schemeClr val="bg1"/>
                            </a:solidFill>
                          </a:ln>
                          <a:solidFill>
                            <a:schemeClr val="tx1"/>
                          </a:solidFill>
                          <a:latin typeface="Arial" panose="020B0604020202020204" pitchFamily="34" charset="0"/>
                          <a:cs typeface="Arial" panose="020B0604020202020204" pitchFamily="34" charset="0"/>
                        </a:rPr>
                        <a:t>                                   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noProof="0">
                        <a:ln>
                          <a:solidFill>
                            <a:schemeClr val="bg1"/>
                          </a:solidFill>
                        </a:ln>
                        <a:solidFill>
                          <a:schemeClr val="tx1"/>
                        </a:solidFill>
                      </a:endParaRPr>
                    </a:p>
                    <a:p>
                      <a:pPr algn="ctr"/>
                      <a:r>
                        <a:rPr lang="en-GB" noProof="0">
                          <a:ln>
                            <a:solidFill>
                              <a:schemeClr val="bg1"/>
                            </a:solidFill>
                          </a:ln>
                          <a:solidFill>
                            <a:schemeClr val="tx1"/>
                          </a:solidFill>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noProof="0">
                        <a:ln>
                          <a:solidFill>
                            <a:schemeClr val="bg1"/>
                          </a:solidFill>
                        </a:ln>
                        <a:solidFill>
                          <a:schemeClr val="tx1"/>
                        </a:solidFill>
                      </a:endParaRPr>
                    </a:p>
                    <a:p>
                      <a:pPr algn="ctr"/>
                      <a:r>
                        <a:rPr lang="en-GB" noProof="0">
                          <a:ln>
                            <a:solidFill>
                              <a:schemeClr val="bg1"/>
                            </a:solidFill>
                          </a:ln>
                          <a:solidFill>
                            <a:schemeClr val="tx1"/>
                          </a:solidFill>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noProof="0">
                        <a:ln>
                          <a:solidFill>
                            <a:schemeClr val="bg1"/>
                          </a:solidFill>
                        </a:ln>
                        <a:solidFill>
                          <a:schemeClr val="tx1"/>
                        </a:solidFill>
                      </a:endParaRPr>
                    </a:p>
                    <a:p>
                      <a:pPr algn="ctr"/>
                      <a:r>
                        <a:rPr lang="en-GB" noProof="0">
                          <a:ln>
                            <a:solidFill>
                              <a:schemeClr val="bg1"/>
                            </a:solidFill>
                          </a:ln>
                          <a:solidFill>
                            <a:schemeClr val="tx1"/>
                          </a:solidFill>
                        </a:rPr>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noProof="0">
                        <a:ln>
                          <a:solidFill>
                            <a:schemeClr val="bg1"/>
                          </a:solidFill>
                        </a:ln>
                        <a:solidFill>
                          <a:schemeClr val="tx1"/>
                        </a:solidFill>
                      </a:endParaRPr>
                    </a:p>
                    <a:p>
                      <a:pPr algn="ctr"/>
                      <a:r>
                        <a:rPr lang="en-GB" noProof="0">
                          <a:ln>
                            <a:solidFill>
                              <a:schemeClr val="bg1"/>
                            </a:solidFill>
                          </a:ln>
                          <a:solidFill>
                            <a:schemeClr val="tx1"/>
                          </a:solidFill>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68640">
                <a:tc>
                  <a:txBody>
                    <a:bodyPr/>
                    <a:lstStyle/>
                    <a:p>
                      <a:pPr marL="0" algn="ctr" defTabSz="914400" rtl="0" eaLnBrk="1" latinLnBrk="0" hangingPunct="1"/>
                      <a:r>
                        <a:rPr lang="en-GB" sz="1200" b="0" i="0" u="none" strike="noStrike" kern="1200" baseline="0" noProof="0" dirty="0" err="1">
                          <a:solidFill>
                            <a:schemeClr val="dk1"/>
                          </a:solidFill>
                          <a:latin typeface="Arial" panose="020B0604020202020204" pitchFamily="34" charset="0"/>
                          <a:ea typeface="+mn-ea"/>
                          <a:cs typeface="Arial" panose="020B0604020202020204" pitchFamily="34" charset="0"/>
                        </a:rPr>
                        <a:t>Unkilled</a:t>
                      </a:r>
                      <a:r>
                        <a:rPr lang="en-GB" sz="1200" b="0" i="0" u="none" strike="noStrike" kern="1200" baseline="0" noProof="0" dirty="0">
                          <a:solidFill>
                            <a:schemeClr val="dk1"/>
                          </a:solidFill>
                          <a:latin typeface="Arial" panose="020B0604020202020204" pitchFamily="34" charset="0"/>
                          <a:ea typeface="+mn-ea"/>
                          <a:cs typeface="Arial" panose="020B0604020202020204" pitchFamily="34" charset="0"/>
                        </a:rPr>
                        <a:t>, semi killed or</a:t>
                      </a:r>
                    </a:p>
                    <a:p>
                      <a:pPr marL="0" algn="ctr" defTabSz="914400" rtl="0" eaLnBrk="1" latinLnBrk="0" hangingPunct="1"/>
                      <a:r>
                        <a:rPr lang="en-GB" sz="1200" b="0" i="0" u="none" strike="noStrike" kern="1200" baseline="0" noProof="0" dirty="0">
                          <a:solidFill>
                            <a:schemeClr val="dk1"/>
                          </a:solidFill>
                          <a:latin typeface="Arial" panose="020B0604020202020204" pitchFamily="34" charset="0"/>
                          <a:ea typeface="+mn-ea"/>
                          <a:cs typeface="Arial" panose="020B0604020202020204" pitchFamily="34" charset="0"/>
                        </a:rPr>
                        <a:t>killed steel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GB" sz="1200" b="0" i="0" u="none" strike="noStrike" kern="1200" baseline="0" noProof="0">
                          <a:solidFill>
                            <a:schemeClr val="dk1"/>
                          </a:solidFill>
                          <a:latin typeface="Arial" panose="020B0604020202020204" pitchFamily="34" charset="0"/>
                          <a:ea typeface="+mn-ea"/>
                          <a:cs typeface="Arial" panose="020B0604020202020204" pitchFamily="34" charset="0"/>
                        </a:rPr>
                        <a:t>semi killed or</a:t>
                      </a:r>
                    </a:p>
                    <a:p>
                      <a:pPr marL="0" algn="ctr" defTabSz="914400" rtl="0" eaLnBrk="1" latinLnBrk="0" hangingPunct="1"/>
                      <a:r>
                        <a:rPr lang="en-GB" sz="1200" b="0" i="0" u="none" strike="noStrike" kern="1200" baseline="0" noProof="0">
                          <a:solidFill>
                            <a:schemeClr val="dk1"/>
                          </a:solidFill>
                          <a:latin typeface="Arial" panose="020B0604020202020204" pitchFamily="34" charset="0"/>
                          <a:ea typeface="+mn-ea"/>
                          <a:cs typeface="Arial" panose="020B0604020202020204" pitchFamily="34" charset="0"/>
                        </a:rPr>
                        <a:t>killed steel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GB" sz="1200" b="0" i="0" u="none" strike="noStrike" kern="1200" baseline="0" noProof="0">
                          <a:solidFill>
                            <a:schemeClr val="dk1"/>
                          </a:solidFill>
                          <a:latin typeface="Arial" panose="020B0604020202020204" pitchFamily="34" charset="0"/>
                          <a:ea typeface="+mn-ea"/>
                          <a:cs typeface="Arial" panose="020B0604020202020204" pitchFamily="34" charset="0"/>
                        </a:rPr>
                        <a:t>semi killed or</a:t>
                      </a:r>
                    </a:p>
                    <a:p>
                      <a:pPr marL="0" algn="ctr" defTabSz="914400" rtl="0" eaLnBrk="1" latinLnBrk="0" hangingPunct="1"/>
                      <a:r>
                        <a:rPr lang="en-GB" sz="1200" b="0" i="0" u="none" strike="noStrike" kern="1200" baseline="0" noProof="0">
                          <a:solidFill>
                            <a:schemeClr val="dk1"/>
                          </a:solidFill>
                          <a:latin typeface="Arial" panose="020B0604020202020204" pitchFamily="34" charset="0"/>
                          <a:ea typeface="+mn-ea"/>
                          <a:cs typeface="Arial" panose="020B0604020202020204" pitchFamily="34" charset="0"/>
                        </a:rPr>
                        <a:t>killed steel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GB" sz="1200" b="0" i="0" u="none" strike="noStrike" kern="1200" baseline="0" noProof="0">
                          <a:solidFill>
                            <a:schemeClr val="dk1"/>
                          </a:solidFill>
                          <a:latin typeface="Arial" panose="020B0604020202020204" pitchFamily="34" charset="0"/>
                          <a:ea typeface="+mn-ea"/>
                          <a:cs typeface="Arial" panose="020B0604020202020204" pitchFamily="34" charset="0"/>
                        </a:rPr>
                        <a:t>semi killed or</a:t>
                      </a:r>
                    </a:p>
                    <a:p>
                      <a:pPr marL="0" algn="ctr" defTabSz="914400" rtl="0" eaLnBrk="1" latinLnBrk="0" hangingPunct="1"/>
                      <a:r>
                        <a:rPr lang="en-GB" sz="1200" b="0" i="0" u="none" strike="noStrike" kern="1200" baseline="0" noProof="0">
                          <a:solidFill>
                            <a:schemeClr val="dk1"/>
                          </a:solidFill>
                          <a:latin typeface="Arial" panose="020B0604020202020204" pitchFamily="34" charset="0"/>
                          <a:ea typeface="+mn-ea"/>
                          <a:cs typeface="Arial" panose="020B0604020202020204" pitchFamily="34" charset="0"/>
                        </a:rPr>
                        <a:t>killed steel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Killed steel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marL="0" algn="ctr" defTabSz="914400" rtl="0" eaLnBrk="1" latinLnBrk="0" hangingPunct="1"/>
                      <a:r>
                        <a:rPr lang="en-GB" sz="1200" b="0" i="0" u="none" strike="noStrike" kern="1200" baseline="0" noProof="0" dirty="0">
                          <a:solidFill>
                            <a:schemeClr val="dk1"/>
                          </a:solidFill>
                          <a:latin typeface="Arial" panose="020B0604020202020204" pitchFamily="34" charset="0"/>
                          <a:ea typeface="+mn-ea"/>
                          <a:cs typeface="Arial" panose="020B0604020202020204" pitchFamily="34" charset="0"/>
                        </a:rPr>
                        <a:t>Higher maximal impurity levels allowed than for higher toughness classes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b="0" i="0" u="none" strike="noStrike" baseline="0" noProof="0" dirty="0">
                          <a:latin typeface="Arial" panose="020B0604020202020204" pitchFamily="34" charset="0"/>
                          <a:cs typeface="Arial" panose="020B0604020202020204" pitchFamily="34" charset="0"/>
                        </a:rPr>
                        <a:t>Limited nitrogen content 0,0009%.</a:t>
                      </a:r>
                    </a:p>
                    <a:p>
                      <a:pPr algn="ctr"/>
                      <a:r>
                        <a:rPr lang="en-GB" sz="1200" b="0" i="0" u="none" strike="noStrike" baseline="0" noProof="0" dirty="0">
                          <a:latin typeface="Arial" panose="020B0604020202020204" pitchFamily="34" charset="0"/>
                          <a:cs typeface="Arial" panose="020B0604020202020204" pitchFamily="34" charset="0"/>
                        </a:rPr>
                        <a:t>Limited impurities.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b="0" i="0" u="none" strike="noStrike" baseline="0" noProof="0" dirty="0">
                          <a:latin typeface="Arial" panose="020B0604020202020204" pitchFamily="34" charset="0"/>
                          <a:cs typeface="Arial" panose="020B0604020202020204" pitchFamily="34" charset="0"/>
                        </a:rPr>
                        <a:t>Limited nitrogen content 0,0009%.</a:t>
                      </a:r>
                    </a:p>
                    <a:p>
                      <a:pPr algn="ctr"/>
                      <a:r>
                        <a:rPr lang="en-GB" sz="1200" b="0" i="0" u="none" strike="noStrike" baseline="0" noProof="0" dirty="0">
                          <a:latin typeface="Arial" panose="020B0604020202020204" pitchFamily="34" charset="0"/>
                          <a:cs typeface="Arial" panose="020B0604020202020204" pitchFamily="34" charset="0"/>
                        </a:rPr>
                        <a:t>Impact test at </a:t>
                      </a:r>
                    </a:p>
                    <a:p>
                      <a:pPr algn="ctr"/>
                      <a:r>
                        <a:rPr lang="en-GB" sz="1200" b="1" i="0" u="none" strike="noStrike" baseline="0" noProof="0" dirty="0">
                          <a:latin typeface="Arial" panose="020B0604020202020204" pitchFamily="34" charset="0"/>
                          <a:cs typeface="Arial" panose="020B0604020202020204" pitchFamily="34" charset="0"/>
                        </a:rPr>
                        <a:t>0 º C</a:t>
                      </a:r>
                      <a:endParaRPr lang="en-GB" sz="1200" b="0" i="0" u="none" strike="noStrike" kern="1200" baseline="0" noProof="0" dirty="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0" i="0" u="none" strike="noStrike" baseline="0" noProof="0" dirty="0">
                          <a:latin typeface="Arial" panose="020B0604020202020204" pitchFamily="34" charset="0"/>
                          <a:cs typeface="Arial" panose="020B0604020202020204" pitchFamily="34" charset="0"/>
                        </a:rPr>
                        <a:t>Limited nitrogen content 0,0009%.</a:t>
                      </a:r>
                    </a:p>
                    <a:p>
                      <a:pPr algn="ctr"/>
                      <a:r>
                        <a:rPr lang="en-GB" sz="1200" b="0" i="0" u="none" strike="noStrike" baseline="0" noProof="0" dirty="0">
                          <a:latin typeface="Arial" panose="020B0604020202020204" pitchFamily="34" charset="0"/>
                          <a:cs typeface="Arial" panose="020B0604020202020204" pitchFamily="34" charset="0"/>
                        </a:rPr>
                        <a:t>Impact test at</a:t>
                      </a:r>
                    </a:p>
                    <a:p>
                      <a:pPr marL="0" marR="0" indent="0" algn="ctr" defTabSz="914400" rtl="0" eaLnBrk="1" fontAlgn="auto" latinLnBrk="0" hangingPunct="1">
                        <a:lnSpc>
                          <a:spcPct val="100000"/>
                        </a:lnSpc>
                        <a:spcBef>
                          <a:spcPts val="0"/>
                        </a:spcBef>
                        <a:spcAft>
                          <a:spcPts val="0"/>
                        </a:spcAft>
                        <a:buClrTx/>
                        <a:buSzTx/>
                        <a:buFontTx/>
                        <a:buNone/>
                        <a:tabLst/>
                        <a:defRPr/>
                      </a:pPr>
                      <a:r>
                        <a:rPr lang="en-GB" sz="1200" b="1" i="0" u="none" strike="noStrike" baseline="0" noProof="0" dirty="0">
                          <a:latin typeface="Arial" panose="020B0604020202020204" pitchFamily="34" charset="0"/>
                          <a:cs typeface="Arial" panose="020B0604020202020204" pitchFamily="34" charset="0"/>
                        </a:rPr>
                        <a:t>-20 º C</a:t>
                      </a:r>
                      <a:r>
                        <a:rPr lang="en-GB" sz="1200" b="0" i="0" u="none" strike="noStrike" baseline="0" noProof="0" dirty="0">
                          <a:latin typeface="Arial" panose="020B0604020202020204" pitchFamily="34" charset="0"/>
                          <a:cs typeface="Arial" panose="020B0604020202020204" pitchFamily="34" charset="0"/>
                        </a:rPr>
                        <a:t>. Further Limitation of impurities.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b="0" i="0" u="none" strike="noStrike" baseline="0" noProof="0" dirty="0">
                          <a:latin typeface="Arial" panose="020B0604020202020204" pitchFamily="34" charset="0"/>
                          <a:cs typeface="Arial" panose="020B0604020202020204" pitchFamily="34" charset="0"/>
                        </a:rPr>
                        <a:t>Limited nitrogen content 0,0009%. Impact test  at</a:t>
                      </a:r>
                    </a:p>
                    <a:p>
                      <a:pPr algn="ctr"/>
                      <a:r>
                        <a:rPr lang="en-GB" sz="1200" b="1" i="0" u="none" strike="noStrike" baseline="0" noProof="0" dirty="0">
                          <a:latin typeface="Arial" panose="020B0604020202020204" pitchFamily="34" charset="0"/>
                          <a:cs typeface="Arial" panose="020B0604020202020204" pitchFamily="34" charset="0"/>
                        </a:rPr>
                        <a:t>-40 º C</a:t>
                      </a:r>
                      <a:endParaRPr lang="en-GB" sz="1200" noProof="0" dirty="0">
                        <a:ln>
                          <a:solidFill>
                            <a:schemeClr val="bg1"/>
                          </a:solidFill>
                        </a:ln>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algn="l"/>
                      <a:r>
                        <a:rPr lang="en-GB" sz="1100" b="0" i="0" u="none" strike="noStrike" baseline="0" noProof="0" dirty="0">
                          <a:latin typeface="Arial" panose="020B0604020202020204" pitchFamily="34" charset="0"/>
                          <a:cs typeface="Arial" panose="020B0604020202020204" pitchFamily="34" charset="0"/>
                        </a:rPr>
                        <a:t>Fulfils  moderate requirements and give some  safety against cracks and pores in the weld metal</a:t>
                      </a:r>
                    </a:p>
                    <a:p>
                      <a:pPr algn="l"/>
                      <a:r>
                        <a:rPr lang="en-GB" sz="1100" b="0" i="0" u="none" strike="noStrike" baseline="0" noProof="0" dirty="0">
                          <a:latin typeface="Arial" panose="020B0604020202020204" pitchFamily="34" charset="0"/>
                          <a:cs typeface="Arial" panose="020B0604020202020204" pitchFamily="34" charset="0"/>
                        </a:rPr>
                        <a:t>A-steel today are in most cases better than this requirements.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100" b="0" i="0" u="none" strike="noStrike" baseline="0" noProof="0" dirty="0">
                          <a:latin typeface="Arial" panose="020B0604020202020204" pitchFamily="34" charset="0"/>
                          <a:cs typeface="Arial" panose="020B0604020202020204" pitchFamily="34" charset="0"/>
                        </a:rPr>
                        <a:t>For welded objects of moderate thickness and normal loads were the risk for brittle fracture do not needs to be taken into consideration.</a:t>
                      </a:r>
                      <a:endParaRPr lang="en-GB" sz="1100" noProof="0" dirty="0">
                        <a:ln>
                          <a:solidFill>
                            <a:schemeClr val="bg1"/>
                          </a:solidFill>
                        </a:ln>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100" b="0" i="0" u="none" strike="noStrike" baseline="0" noProof="0">
                          <a:latin typeface="Arial" panose="020B0604020202020204" pitchFamily="34" charset="0"/>
                          <a:cs typeface="Arial" panose="020B0604020202020204" pitchFamily="34" charset="0"/>
                        </a:rPr>
                        <a:t>For welded objects were due to thickness, loads and design a certain safety against brittle fracture  are needed. </a:t>
                      </a:r>
                      <a:endParaRPr lang="en-GB" sz="1100" noProof="0">
                        <a:ln>
                          <a:solidFill>
                            <a:schemeClr val="bg1"/>
                          </a:solidFill>
                        </a:ln>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100" b="0" i="0" u="none" strike="noStrike" baseline="0" noProof="0" dirty="0">
                          <a:latin typeface="Arial" panose="020B0604020202020204" pitchFamily="34" charset="0"/>
                          <a:cs typeface="Arial" panose="020B0604020202020204" pitchFamily="34" charset="0"/>
                        </a:rPr>
                        <a:t>Intended for welded objects where safety against brittle fracture  is required. due to low application temperature, thick material,, difficult load condition and complicated design.</a:t>
                      </a:r>
                      <a:endParaRPr lang="en-GB" sz="1100" noProof="0" dirty="0">
                        <a:ln>
                          <a:solidFill>
                            <a:schemeClr val="bg1"/>
                          </a:solidFill>
                        </a:ln>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100" b="0" i="0" u="none" strike="noStrike" baseline="0" noProof="0" dirty="0">
                          <a:latin typeface="Arial" panose="020B0604020202020204" pitchFamily="34" charset="0"/>
                          <a:cs typeface="Arial" panose="020B0604020202020204" pitchFamily="34" charset="0"/>
                        </a:rPr>
                        <a:t>For welded objects at low application temperature and difficult operating conditions</a:t>
                      </a:r>
                      <a:endParaRPr lang="en-GB" sz="1100" noProof="0" dirty="0">
                        <a:ln>
                          <a:solidFill>
                            <a:schemeClr val="bg1"/>
                          </a:solidFill>
                        </a:ln>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5" name="Rektangel 4"/>
          <p:cNvSpPr/>
          <p:nvPr/>
        </p:nvSpPr>
        <p:spPr>
          <a:xfrm>
            <a:off x="467544" y="1043444"/>
            <a:ext cx="5400600" cy="830997"/>
          </a:xfrm>
          <a:prstGeom prst="rect">
            <a:avLst/>
          </a:prstGeom>
        </p:spPr>
        <p:txBody>
          <a:bodyPr wrap="square">
            <a:spAutoFit/>
          </a:bodyPr>
          <a:lstStyle/>
          <a:p>
            <a:pPr eaLnBrk="0" hangingPunct="0"/>
            <a:r>
              <a:rPr lang="en-GB" sz="1600" b="1" dirty="0">
                <a:latin typeface="Arial" charset="0"/>
              </a:rPr>
              <a:t>Due to the risk for brittle fracture steel can be of different quality classes from A to E with the highest requirements in class E.</a:t>
            </a:r>
          </a:p>
        </p:txBody>
      </p:sp>
      <p:sp>
        <p:nvSpPr>
          <p:cNvPr id="3" name="Platshållare för bildnummer 2"/>
          <p:cNvSpPr>
            <a:spLocks noGrp="1"/>
          </p:cNvSpPr>
          <p:nvPr>
            <p:ph type="sldNum" sz="quarter" idx="12"/>
          </p:nvPr>
        </p:nvSpPr>
        <p:spPr/>
        <p:txBody>
          <a:bodyPr/>
          <a:lstStyle/>
          <a:p>
            <a:pPr>
              <a:defRPr/>
            </a:pPr>
            <a:fld id="{DF01F157-D1B8-47F2-9168-41BA07750480}" type="slidenum">
              <a:rPr lang="sv-SE" smtClean="0"/>
              <a:pPr>
                <a:defRPr/>
              </a:pPr>
              <a:t>3</a:t>
            </a:fld>
            <a:endParaRPr lang="sv-SE"/>
          </a:p>
        </p:txBody>
      </p:sp>
      <p:pic>
        <p:nvPicPr>
          <p:cNvPr id="6" name="Bildobjekt 14" descr="Slagprovkurva.jpg">
            <a:extLst>
              <a:ext uri="{FF2B5EF4-FFF2-40B4-BE49-F238E27FC236}">
                <a16:creationId xmlns:a16="http://schemas.microsoft.com/office/drawing/2014/main" id="{272FC4A3-6AE4-4C5B-B699-1AC46B34C4CA}"/>
              </a:ext>
            </a:extLst>
          </p:cNvPr>
          <p:cNvPicPr>
            <a:picLocks noChangeAspect="1"/>
          </p:cNvPicPr>
          <p:nvPr/>
        </p:nvPicPr>
        <p:blipFill>
          <a:blip r:embed="rId3"/>
          <a:srcRect/>
          <a:stretch>
            <a:fillRect/>
          </a:stretch>
        </p:blipFill>
        <p:spPr bwMode="auto">
          <a:xfrm>
            <a:off x="6012160" y="924783"/>
            <a:ext cx="2036890" cy="1416715"/>
          </a:xfrm>
          <a:prstGeom prst="rect">
            <a:avLst/>
          </a:prstGeom>
          <a:noFill/>
          <a:ln w="9525">
            <a:noFill/>
            <a:miter lim="800000"/>
            <a:headEnd/>
            <a:tailEnd/>
          </a:ln>
        </p:spPr>
      </p:pic>
      <p:sp>
        <p:nvSpPr>
          <p:cNvPr id="8" name="textruta 7">
            <a:extLst>
              <a:ext uri="{FF2B5EF4-FFF2-40B4-BE49-F238E27FC236}">
                <a16:creationId xmlns:a16="http://schemas.microsoft.com/office/drawing/2014/main" id="{0CB94C8A-A7BF-1370-28EB-1D22138CF26E}"/>
              </a:ext>
            </a:extLst>
          </p:cNvPr>
          <p:cNvSpPr txBox="1"/>
          <p:nvPr/>
        </p:nvSpPr>
        <p:spPr>
          <a:xfrm>
            <a:off x="457200" y="5886480"/>
            <a:ext cx="8003232" cy="830997"/>
          </a:xfrm>
          <a:prstGeom prst="rect">
            <a:avLst/>
          </a:prstGeom>
          <a:noFill/>
        </p:spPr>
        <p:txBody>
          <a:bodyPr wrap="square">
            <a:spAutoFit/>
          </a:bodyPr>
          <a:lstStyle/>
          <a:p>
            <a:r>
              <a:rPr lang="en-US" sz="1200" dirty="0"/>
              <a:t>Killed steel: A deoxidizing agent has been added to the steel to prevent CO2 gas form during solidification. A killed steel has a more uniform chemical composition and properties than other steels. Silicon is commonly used as an agent. Without agent free oxygen inside the molten steel can react with the carbon and form bubbles of CO2 gas. Depending on the amount of </a:t>
            </a:r>
            <a:r>
              <a:rPr lang="en-US" sz="1200" dirty="0" err="1"/>
              <a:t>addetives</a:t>
            </a:r>
            <a:r>
              <a:rPr lang="en-US" sz="1200" dirty="0"/>
              <a:t> the steel can be killed, semi-killed or </a:t>
            </a:r>
            <a:r>
              <a:rPr lang="en-US" sz="1200" dirty="0" err="1"/>
              <a:t>unkilled</a:t>
            </a:r>
            <a:r>
              <a:rPr lang="en-US" sz="1200" dirty="0"/>
              <a:t>. Most steel today are killed!</a:t>
            </a:r>
          </a:p>
        </p:txBody>
      </p:sp>
    </p:spTree>
    <p:extLst>
      <p:ext uri="{BB962C8B-B14F-4D97-AF65-F5344CB8AC3E}">
        <p14:creationId xmlns:p14="http://schemas.microsoft.com/office/powerpoint/2010/main" val="3902643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GB" kern="1200" dirty="0">
                <a:solidFill>
                  <a:srgbClr val="0070C0"/>
                </a:solidFill>
              </a:rPr>
              <a:t>Designation system for steel</a:t>
            </a:r>
          </a:p>
        </p:txBody>
      </p:sp>
      <p:sp>
        <p:nvSpPr>
          <p:cNvPr id="3" name="Plassholder for innhold 2"/>
          <p:cNvSpPr>
            <a:spLocks noGrp="1"/>
          </p:cNvSpPr>
          <p:nvPr>
            <p:ph idx="1"/>
          </p:nvPr>
        </p:nvSpPr>
        <p:spPr>
          <a:xfrm>
            <a:off x="646584" y="974739"/>
            <a:ext cx="7021760" cy="4470485"/>
          </a:xfrm>
        </p:spPr>
        <p:txBody>
          <a:bodyPr/>
          <a:lstStyle/>
          <a:p>
            <a:pPr marL="0" indent="0">
              <a:spcBef>
                <a:spcPts val="1200"/>
              </a:spcBef>
              <a:spcAft>
                <a:spcPts val="600"/>
              </a:spcAft>
              <a:buFontTx/>
              <a:buNone/>
              <a:defRPr/>
            </a:pPr>
            <a:r>
              <a:rPr lang="en-GB" sz="1600" b="1" dirty="0">
                <a:solidFill>
                  <a:srgbClr val="000000"/>
                </a:solidFill>
              </a:rPr>
              <a:t>Structural steel according to EC3</a:t>
            </a:r>
          </a:p>
          <a:p>
            <a:pPr marL="0" indent="0">
              <a:buNone/>
            </a:pPr>
            <a:r>
              <a:rPr lang="en-GB" sz="1600" dirty="0"/>
              <a:t>Two parallel systems:</a:t>
            </a:r>
          </a:p>
          <a:p>
            <a:r>
              <a:rPr lang="en-GB" sz="1400" dirty="0">
                <a:solidFill>
                  <a:srgbClr val="000000"/>
                </a:solidFill>
              </a:rPr>
              <a:t>Name system (alphanumerical), i.e. S355J2 according to SS-EN 10027-1. </a:t>
            </a:r>
          </a:p>
          <a:p>
            <a:r>
              <a:rPr lang="en-GB" sz="1400" dirty="0">
                <a:solidFill>
                  <a:srgbClr val="000000"/>
                </a:solidFill>
              </a:rPr>
              <a:t>Number system (numerical), ex 1.0577 according to SS-EN 10027-2</a:t>
            </a:r>
          </a:p>
          <a:p>
            <a:pPr marL="0" indent="0">
              <a:spcBef>
                <a:spcPts val="600"/>
              </a:spcBef>
              <a:spcAft>
                <a:spcPts val="600"/>
              </a:spcAft>
              <a:buNone/>
              <a:defRPr/>
            </a:pPr>
            <a:endParaRPr lang="en-GB" sz="1600" b="1" dirty="0">
              <a:solidFill>
                <a:srgbClr val="000000"/>
              </a:solidFill>
            </a:endParaRPr>
          </a:p>
          <a:p>
            <a:pPr marL="0" indent="0">
              <a:spcBef>
                <a:spcPts val="600"/>
              </a:spcBef>
              <a:spcAft>
                <a:spcPts val="600"/>
              </a:spcAft>
              <a:buNone/>
              <a:defRPr/>
            </a:pPr>
            <a:r>
              <a:rPr lang="en-GB" sz="1600" b="1" dirty="0">
                <a:solidFill>
                  <a:srgbClr val="000000"/>
                </a:solidFill>
              </a:rPr>
              <a:t>In Sweden the name system is used</a:t>
            </a:r>
          </a:p>
          <a:p>
            <a:pPr marL="0" indent="0">
              <a:spcBef>
                <a:spcPts val="600"/>
              </a:spcBef>
              <a:spcAft>
                <a:spcPts val="600"/>
              </a:spcAft>
              <a:buNone/>
              <a:defRPr/>
            </a:pPr>
            <a:r>
              <a:rPr lang="en-GB" sz="1400" b="1" dirty="0">
                <a:solidFill>
                  <a:srgbClr val="000000"/>
                </a:solidFill>
              </a:rPr>
              <a:t>Steel type			Example</a:t>
            </a:r>
          </a:p>
          <a:p>
            <a:pPr>
              <a:buNone/>
            </a:pPr>
            <a:r>
              <a:rPr lang="en-GB" sz="1400" dirty="0"/>
              <a:t>S 	Structural steel		S355JR </a:t>
            </a:r>
          </a:p>
          <a:p>
            <a:pPr>
              <a:buNone/>
            </a:pPr>
            <a:r>
              <a:rPr lang="en-GB" sz="1400" dirty="0"/>
              <a:t>P 	Pressure vessel steel	P265NH </a:t>
            </a:r>
          </a:p>
          <a:p>
            <a:pPr>
              <a:buNone/>
            </a:pPr>
            <a:r>
              <a:rPr lang="en-GB" sz="1400" dirty="0"/>
              <a:t>L 	Steel for tube/pipe 	L360NA </a:t>
            </a:r>
          </a:p>
          <a:p>
            <a:pPr>
              <a:buNone/>
            </a:pPr>
            <a:r>
              <a:rPr lang="en-GB" sz="1400" dirty="0"/>
              <a:t>E 	Engineering (Machine steel) 	E295 </a:t>
            </a:r>
          </a:p>
          <a:p>
            <a:pPr>
              <a:buNone/>
            </a:pPr>
            <a:r>
              <a:rPr lang="en-GB" sz="1400" dirty="0"/>
              <a:t>G 	Cast steel		GP240Gh</a:t>
            </a:r>
          </a:p>
          <a:p>
            <a:pPr>
              <a:buNone/>
            </a:pPr>
            <a:endParaRPr lang="en-GB" sz="1400" dirty="0"/>
          </a:p>
          <a:p>
            <a:pPr>
              <a:buNone/>
            </a:pPr>
            <a:r>
              <a:rPr lang="en-GB" sz="1400" dirty="0"/>
              <a:t>The number after steel type indicates the minimum value for </a:t>
            </a:r>
          </a:p>
          <a:p>
            <a:pPr>
              <a:buNone/>
            </a:pPr>
            <a:r>
              <a:rPr lang="en-GB" sz="1400" dirty="0"/>
              <a:t>upper yield limit </a:t>
            </a:r>
            <a:r>
              <a:rPr lang="en-GB" sz="1400" dirty="0" err="1"/>
              <a:t>R</a:t>
            </a:r>
            <a:r>
              <a:rPr lang="en-GB" sz="1800" baseline="-25000" dirty="0" err="1"/>
              <a:t>eH</a:t>
            </a:r>
            <a:r>
              <a:rPr lang="en-GB" sz="1400" dirty="0"/>
              <a:t> (N/mm</a:t>
            </a:r>
            <a:r>
              <a:rPr lang="en-GB" sz="1800" baseline="30000" dirty="0"/>
              <a:t>2</a:t>
            </a:r>
            <a:r>
              <a:rPr lang="en-GB" sz="1400" dirty="0"/>
              <a:t>) for thicknesses up to 16 mm.</a:t>
            </a:r>
          </a:p>
          <a:p>
            <a:pPr>
              <a:buNone/>
            </a:pPr>
            <a:endParaRPr lang="en-GB" sz="1200" b="1" dirty="0"/>
          </a:p>
        </p:txBody>
      </p:sp>
      <p:sp>
        <p:nvSpPr>
          <p:cNvPr id="4" name="Plassholder for innhold 2"/>
          <p:cNvSpPr txBox="1">
            <a:spLocks/>
          </p:cNvSpPr>
          <p:nvPr/>
        </p:nvSpPr>
        <p:spPr bwMode="auto">
          <a:xfrm>
            <a:off x="5940152" y="2348880"/>
            <a:ext cx="2520280" cy="3051739"/>
          </a:xfrm>
          <a:prstGeom prst="rect">
            <a:avLst/>
          </a:prstGeom>
          <a:noFill/>
          <a:ln w="6350">
            <a:solidFill>
              <a:srgbClr val="0070C0"/>
            </a:solidFill>
            <a:miter lim="800000"/>
            <a:headEnd/>
            <a:tailEnd/>
          </a:ln>
          <a:effectLst/>
        </p:spPr>
        <p:txBody>
          <a:bodyPr vert="horz" wrap="square" lIns="91440" tIns="45720" rIns="91440" bIns="45720" numCol="1" anchor="t" anchorCtr="0" compatLnSpc="1">
            <a:prstTxWarp prst="textNoShape">
              <a:avLst/>
            </a:prstTxWarp>
          </a:bodyPr>
          <a:lstStyle/>
          <a:p>
            <a:pPr algn="ctr">
              <a:buNone/>
            </a:pPr>
            <a:r>
              <a:rPr lang="en-GB" sz="1600" b="1" dirty="0"/>
              <a:t>Impact requirements </a:t>
            </a:r>
          </a:p>
          <a:p>
            <a:pPr algn="ctr"/>
            <a:r>
              <a:rPr lang="en-GB" sz="1600" b="1" dirty="0"/>
              <a:t>(Fracture toughness)</a:t>
            </a:r>
          </a:p>
          <a:p>
            <a:pPr algn="ctr">
              <a:buNone/>
            </a:pPr>
            <a:r>
              <a:rPr lang="en-GB" sz="1400" dirty="0"/>
              <a:t>Energy levels for impact</a:t>
            </a:r>
          </a:p>
          <a:p>
            <a:pPr algn="ctr">
              <a:buNone/>
            </a:pPr>
            <a:r>
              <a:rPr lang="en-GB" sz="1400" dirty="0"/>
              <a:t> test Charpy-V notch at</a:t>
            </a:r>
          </a:p>
          <a:p>
            <a:pPr algn="ctr">
              <a:buNone/>
            </a:pPr>
            <a:endParaRPr lang="en-GB" sz="1400" dirty="0"/>
          </a:p>
          <a:p>
            <a:pPr>
              <a:buNone/>
            </a:pPr>
            <a:r>
              <a:rPr lang="en-GB" sz="1400" b="1" dirty="0"/>
              <a:t>27 J	   40 J  Temp (°C) </a:t>
            </a:r>
          </a:p>
          <a:p>
            <a:pPr>
              <a:buNone/>
            </a:pPr>
            <a:r>
              <a:rPr lang="en-GB" sz="1400" dirty="0"/>
              <a:t>JR	   KR	 20 </a:t>
            </a:r>
          </a:p>
          <a:p>
            <a:pPr>
              <a:buNone/>
            </a:pPr>
            <a:r>
              <a:rPr lang="en-GB" sz="1400" dirty="0"/>
              <a:t>J0 	   K0	  0 </a:t>
            </a:r>
          </a:p>
          <a:p>
            <a:pPr>
              <a:buNone/>
            </a:pPr>
            <a:r>
              <a:rPr lang="en-GB" sz="1400" dirty="0"/>
              <a:t>J2 	   K2	-20 </a:t>
            </a:r>
          </a:p>
          <a:p>
            <a:pPr>
              <a:buNone/>
            </a:pPr>
            <a:r>
              <a:rPr lang="en-GB" sz="1400" dirty="0"/>
              <a:t>J3 	   K3	-30 </a:t>
            </a:r>
          </a:p>
          <a:p>
            <a:pPr>
              <a:buNone/>
            </a:pPr>
            <a:r>
              <a:rPr lang="en-GB" sz="1400" dirty="0"/>
              <a:t>J4	   K4	-40 </a:t>
            </a:r>
          </a:p>
          <a:p>
            <a:pPr>
              <a:buNone/>
            </a:pPr>
            <a:r>
              <a:rPr lang="en-GB" sz="1400" dirty="0"/>
              <a:t>J5 	   K5	-50 </a:t>
            </a:r>
          </a:p>
          <a:p>
            <a:pPr>
              <a:buNone/>
            </a:pPr>
            <a:r>
              <a:rPr lang="en-GB" sz="1400" dirty="0"/>
              <a:t>J6      	   K6	-60</a:t>
            </a:r>
            <a:endParaRPr lang="en-GB" sz="1400" b="1" dirty="0"/>
          </a:p>
          <a:p>
            <a:pPr marL="342900" indent="-342900" algn="l">
              <a:spcBef>
                <a:spcPct val="20000"/>
              </a:spcBef>
              <a:defRPr/>
            </a:pPr>
            <a:endParaRPr lang="en-GB" sz="1200" kern="0" dirty="0">
              <a:solidFill>
                <a:srgbClr val="000000"/>
              </a:solidFill>
              <a:latin typeface="Arial"/>
              <a:cs typeface="Arial"/>
            </a:endParaRPr>
          </a:p>
        </p:txBody>
      </p:sp>
      <p:sp>
        <p:nvSpPr>
          <p:cNvPr id="5" name="Platshållare för bildnummer 4"/>
          <p:cNvSpPr>
            <a:spLocks noGrp="1"/>
          </p:cNvSpPr>
          <p:nvPr>
            <p:ph type="sldNum" sz="quarter" idx="12"/>
          </p:nvPr>
        </p:nvSpPr>
        <p:spPr/>
        <p:txBody>
          <a:bodyPr/>
          <a:lstStyle/>
          <a:p>
            <a:pPr>
              <a:defRPr/>
            </a:pPr>
            <a:fld id="{DF01F157-D1B8-47F2-9168-41BA07750480}" type="slidenum">
              <a:rPr lang="sv-SE" smtClean="0"/>
              <a:pPr>
                <a:defRPr/>
              </a:pPr>
              <a:t>4</a:t>
            </a:fld>
            <a:endParaRPr lang="sv-SE" dirty="0"/>
          </a:p>
        </p:txBody>
      </p:sp>
    </p:spTree>
    <p:extLst>
      <p:ext uri="{BB962C8B-B14F-4D97-AF65-F5344CB8AC3E}">
        <p14:creationId xmlns:p14="http://schemas.microsoft.com/office/powerpoint/2010/main" val="2890587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innhold 2"/>
          <p:cNvSpPr txBox="1">
            <a:spLocks/>
          </p:cNvSpPr>
          <p:nvPr/>
        </p:nvSpPr>
        <p:spPr bwMode="auto">
          <a:xfrm>
            <a:off x="683568" y="980727"/>
            <a:ext cx="4680520" cy="5740747"/>
          </a:xfrm>
          <a:prstGeom prst="rect">
            <a:avLst/>
          </a:prstGeom>
          <a:noFill/>
          <a:ln w="6350">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a:spcBef>
                <a:spcPct val="20000"/>
              </a:spcBef>
              <a:defRPr/>
            </a:pPr>
            <a:r>
              <a:rPr lang="en-GB" sz="1600" b="1" kern="0" dirty="0">
                <a:solidFill>
                  <a:srgbClr val="000000"/>
                </a:solidFill>
                <a:latin typeface="Arial"/>
                <a:cs typeface="Arial"/>
              </a:rPr>
              <a:t>Additional requirements </a:t>
            </a:r>
          </a:p>
          <a:p>
            <a:pPr marL="342900" indent="-342900" algn="l">
              <a:spcBef>
                <a:spcPct val="20000"/>
              </a:spcBef>
              <a:defRPr/>
            </a:pPr>
            <a:r>
              <a:rPr lang="en-GB" sz="1400" kern="0" dirty="0">
                <a:solidFill>
                  <a:srgbClr val="000000"/>
                </a:solidFill>
                <a:latin typeface="Arial"/>
                <a:cs typeface="Arial"/>
              </a:rPr>
              <a:t>A 	 Annealed </a:t>
            </a:r>
          </a:p>
          <a:p>
            <a:pPr marL="342900" indent="-342900" algn="l">
              <a:spcBef>
                <a:spcPct val="20000"/>
              </a:spcBef>
              <a:defRPr/>
            </a:pPr>
            <a:r>
              <a:rPr lang="en-GB" sz="1400" kern="0" dirty="0" err="1">
                <a:solidFill>
                  <a:srgbClr val="000000"/>
                </a:solidFill>
                <a:latin typeface="Arial"/>
                <a:cs typeface="Arial"/>
              </a:rPr>
              <a:t>AcC</a:t>
            </a:r>
            <a:r>
              <a:rPr lang="en-GB" sz="1400" kern="0" dirty="0">
                <a:solidFill>
                  <a:srgbClr val="000000"/>
                </a:solidFill>
                <a:latin typeface="Arial"/>
                <a:cs typeface="Arial"/>
              </a:rPr>
              <a:t>	 Accelerated Cooling</a:t>
            </a:r>
          </a:p>
          <a:p>
            <a:pPr marL="342900" indent="-342900" algn="l">
              <a:spcBef>
                <a:spcPct val="20000"/>
              </a:spcBef>
              <a:defRPr/>
            </a:pPr>
            <a:r>
              <a:rPr lang="en-GB" sz="1400" kern="0" dirty="0">
                <a:solidFill>
                  <a:srgbClr val="000000"/>
                </a:solidFill>
                <a:latin typeface="Arial"/>
                <a:cs typeface="Arial"/>
              </a:rPr>
              <a:t>AR   As Rolled</a:t>
            </a:r>
          </a:p>
          <a:p>
            <a:pPr marL="342900" indent="-342900" algn="l">
              <a:spcBef>
                <a:spcPct val="20000"/>
              </a:spcBef>
              <a:defRPr/>
            </a:pPr>
            <a:r>
              <a:rPr lang="en-GB" sz="1400" kern="0" dirty="0">
                <a:solidFill>
                  <a:srgbClr val="000000"/>
                </a:solidFill>
                <a:latin typeface="Arial"/>
                <a:cs typeface="Arial"/>
              </a:rPr>
              <a:t>C	 </a:t>
            </a:r>
            <a:r>
              <a:rPr lang="en-GB" sz="1400" dirty="0">
                <a:latin typeface="Arial" pitchFamily="34" charset="0"/>
              </a:rPr>
              <a:t>Cold formed steel</a:t>
            </a:r>
            <a:endParaRPr lang="en-GB" sz="1400" kern="0" dirty="0">
              <a:latin typeface="Arial"/>
              <a:cs typeface="Arial"/>
            </a:endParaRPr>
          </a:p>
          <a:p>
            <a:pPr marL="342900" indent="-342900" algn="l">
              <a:spcBef>
                <a:spcPct val="20000"/>
              </a:spcBef>
              <a:defRPr/>
            </a:pPr>
            <a:r>
              <a:rPr lang="en-GB" sz="1400" kern="0" dirty="0">
                <a:solidFill>
                  <a:srgbClr val="000000"/>
                </a:solidFill>
                <a:latin typeface="Arial"/>
                <a:cs typeface="Arial"/>
              </a:rPr>
              <a:t>CR   Controlled Rolling </a:t>
            </a:r>
          </a:p>
          <a:p>
            <a:pPr marL="342900" indent="-342900" algn="l">
              <a:spcBef>
                <a:spcPct val="20000"/>
              </a:spcBef>
              <a:defRPr/>
            </a:pPr>
            <a:r>
              <a:rPr lang="en-GB" sz="1400" kern="0" dirty="0">
                <a:solidFill>
                  <a:srgbClr val="000000"/>
                </a:solidFill>
                <a:latin typeface="Arial"/>
                <a:cs typeface="Arial"/>
              </a:rPr>
              <a:t>E 	 Tempered</a:t>
            </a:r>
          </a:p>
          <a:p>
            <a:pPr marL="342900" indent="-342900" algn="l">
              <a:spcBef>
                <a:spcPct val="20000"/>
              </a:spcBef>
              <a:defRPr/>
            </a:pPr>
            <a:r>
              <a:rPr lang="en-GB" sz="1400" kern="0" dirty="0">
                <a:solidFill>
                  <a:srgbClr val="000000"/>
                </a:solidFill>
                <a:latin typeface="Arial"/>
                <a:cs typeface="Arial"/>
              </a:rPr>
              <a:t>G1    </a:t>
            </a:r>
            <a:r>
              <a:rPr lang="en-GB" sz="1400" kern="0" dirty="0" err="1">
                <a:solidFill>
                  <a:srgbClr val="000000"/>
                </a:solidFill>
                <a:latin typeface="Arial"/>
                <a:cs typeface="Arial"/>
              </a:rPr>
              <a:t>Unkilled</a:t>
            </a:r>
            <a:r>
              <a:rPr lang="en-GB" sz="1400" kern="0" dirty="0">
                <a:solidFill>
                  <a:srgbClr val="000000"/>
                </a:solidFill>
                <a:latin typeface="Arial"/>
                <a:cs typeface="Arial"/>
              </a:rPr>
              <a:t> </a:t>
            </a:r>
          </a:p>
          <a:p>
            <a:pPr marL="342900" indent="-342900" algn="l">
              <a:spcBef>
                <a:spcPct val="20000"/>
              </a:spcBef>
              <a:defRPr/>
            </a:pPr>
            <a:r>
              <a:rPr lang="en-GB" sz="1400" kern="0" dirty="0">
                <a:solidFill>
                  <a:srgbClr val="000000"/>
                </a:solidFill>
                <a:latin typeface="Arial"/>
                <a:cs typeface="Arial"/>
              </a:rPr>
              <a:t>G2 	  Killed / semi killed</a:t>
            </a:r>
          </a:p>
          <a:p>
            <a:pPr marL="342900" indent="-342900" algn="l">
              <a:spcBef>
                <a:spcPct val="20000"/>
              </a:spcBef>
              <a:defRPr/>
            </a:pPr>
            <a:r>
              <a:rPr lang="en-GB" sz="1400" kern="0" dirty="0">
                <a:solidFill>
                  <a:srgbClr val="000000"/>
                </a:solidFill>
                <a:latin typeface="Arial"/>
                <a:cs typeface="Arial"/>
              </a:rPr>
              <a:t>G3 	  Plate: Normalized or controlled rolled </a:t>
            </a:r>
          </a:p>
          <a:p>
            <a:pPr marL="342900" indent="-342900" algn="l">
              <a:spcBef>
                <a:spcPct val="20000"/>
              </a:spcBef>
              <a:defRPr/>
            </a:pPr>
            <a:r>
              <a:rPr lang="en-GB" sz="1400" kern="0" dirty="0">
                <a:solidFill>
                  <a:srgbClr val="000000"/>
                </a:solidFill>
                <a:latin typeface="Arial"/>
                <a:cs typeface="Arial"/>
              </a:rPr>
              <a:t>	  Profiles: Any state of delivery if  not agreed upon. </a:t>
            </a:r>
          </a:p>
          <a:p>
            <a:pPr marL="342900" indent="-342900">
              <a:spcBef>
                <a:spcPct val="20000"/>
              </a:spcBef>
              <a:defRPr/>
            </a:pPr>
            <a:r>
              <a:rPr lang="en-GB" sz="1400" kern="0" dirty="0">
                <a:solidFill>
                  <a:srgbClr val="000000"/>
                </a:solidFill>
                <a:latin typeface="Arial"/>
                <a:cs typeface="Arial"/>
              </a:rPr>
              <a:t>G4 	  Any state of delivery if not agreed upon</a:t>
            </a:r>
          </a:p>
          <a:p>
            <a:pPr marL="342900" indent="-342900" algn="l">
              <a:spcBef>
                <a:spcPct val="20000"/>
              </a:spcBef>
              <a:defRPr/>
            </a:pPr>
            <a:r>
              <a:rPr lang="en-GB" sz="1400" kern="0" dirty="0">
                <a:solidFill>
                  <a:srgbClr val="000000"/>
                </a:solidFill>
                <a:latin typeface="Arial"/>
                <a:cs typeface="Arial"/>
              </a:rPr>
              <a:t>H 	  Thermomechanical treated</a:t>
            </a:r>
          </a:p>
          <a:p>
            <a:pPr marL="342900" indent="-342900" algn="l">
              <a:spcBef>
                <a:spcPct val="20000"/>
              </a:spcBef>
              <a:defRPr/>
            </a:pPr>
            <a:r>
              <a:rPr lang="en-GB" sz="1400" dirty="0">
                <a:solidFill>
                  <a:srgbClr val="000000"/>
                </a:solidFill>
              </a:rPr>
              <a:t>Ln: 	  Low temperature</a:t>
            </a:r>
          </a:p>
          <a:p>
            <a:pPr marL="342900" indent="-342900">
              <a:spcBef>
                <a:spcPct val="20000"/>
              </a:spcBef>
              <a:defRPr/>
            </a:pPr>
            <a:r>
              <a:rPr lang="en-GB" sz="1400" dirty="0">
                <a:solidFill>
                  <a:srgbClr val="000000"/>
                </a:solidFill>
              </a:rPr>
              <a:t>M: 	  Thermomechanical rolled</a:t>
            </a:r>
          </a:p>
          <a:p>
            <a:pPr marL="342900" indent="-342900" algn="l">
              <a:spcBef>
                <a:spcPct val="20000"/>
              </a:spcBef>
              <a:defRPr/>
            </a:pPr>
            <a:r>
              <a:rPr lang="en-GB" sz="1400" kern="0" dirty="0">
                <a:solidFill>
                  <a:srgbClr val="000000"/>
                </a:solidFill>
                <a:latin typeface="Arial"/>
                <a:cs typeface="Arial"/>
              </a:rPr>
              <a:t>N 	  Normalized </a:t>
            </a:r>
          </a:p>
          <a:p>
            <a:pPr marL="342900" indent="-342900" algn="l">
              <a:spcBef>
                <a:spcPct val="20000"/>
              </a:spcBef>
              <a:defRPr/>
            </a:pPr>
            <a:r>
              <a:rPr lang="en-GB" sz="1400" kern="0" dirty="0">
                <a:solidFill>
                  <a:srgbClr val="000000"/>
                </a:solidFill>
                <a:latin typeface="Arial"/>
                <a:cs typeface="Arial"/>
              </a:rPr>
              <a:t>O 	  Offshore application </a:t>
            </a:r>
          </a:p>
          <a:p>
            <a:pPr marL="342900" indent="-342900" algn="l">
              <a:spcBef>
                <a:spcPct val="20000"/>
              </a:spcBef>
              <a:defRPr/>
            </a:pPr>
            <a:r>
              <a:rPr lang="en-GB" sz="1400" kern="0" dirty="0">
                <a:solidFill>
                  <a:srgbClr val="000000"/>
                </a:solidFill>
                <a:latin typeface="Arial"/>
                <a:cs typeface="Arial"/>
              </a:rPr>
              <a:t>Q 	  </a:t>
            </a:r>
            <a:r>
              <a:rPr lang="en-GB" sz="1400" dirty="0"/>
              <a:t>Quenched</a:t>
            </a:r>
            <a:endParaRPr lang="en-GB" sz="1400" kern="0" dirty="0">
              <a:solidFill>
                <a:srgbClr val="000000"/>
              </a:solidFill>
              <a:latin typeface="Arial"/>
              <a:cs typeface="Arial"/>
            </a:endParaRPr>
          </a:p>
          <a:p>
            <a:pPr marL="342900" indent="-342900" algn="l">
              <a:spcBef>
                <a:spcPct val="20000"/>
              </a:spcBef>
              <a:defRPr/>
            </a:pPr>
            <a:r>
              <a:rPr lang="en-GB" sz="1400" kern="0" dirty="0">
                <a:solidFill>
                  <a:srgbClr val="000000"/>
                </a:solidFill>
                <a:latin typeface="Arial"/>
                <a:cs typeface="Arial"/>
              </a:rPr>
              <a:t>S 	  Ship application</a:t>
            </a:r>
          </a:p>
          <a:p>
            <a:pPr marL="342900" indent="-342900" algn="l">
              <a:spcBef>
                <a:spcPct val="20000"/>
              </a:spcBef>
              <a:defRPr/>
            </a:pPr>
            <a:r>
              <a:rPr lang="en-GB" sz="1400" kern="0" dirty="0">
                <a:solidFill>
                  <a:srgbClr val="000000"/>
                </a:solidFill>
                <a:latin typeface="Arial"/>
                <a:cs typeface="Arial"/>
              </a:rPr>
              <a:t>T 	  Tempered (QT)</a:t>
            </a:r>
          </a:p>
          <a:p>
            <a:pPr marL="342900" indent="-342900" algn="l">
              <a:spcBef>
                <a:spcPct val="20000"/>
              </a:spcBef>
              <a:defRPr/>
            </a:pPr>
            <a:r>
              <a:rPr lang="en-GB" sz="1400" kern="0" dirty="0">
                <a:solidFill>
                  <a:srgbClr val="000000"/>
                </a:solidFill>
                <a:latin typeface="Arial"/>
                <a:cs typeface="Arial"/>
              </a:rPr>
              <a:t>TM 	  Thermomechanical rolled steel</a:t>
            </a:r>
          </a:p>
          <a:p>
            <a:pPr marL="342900" indent="-342900" algn="l">
              <a:spcBef>
                <a:spcPct val="20000"/>
              </a:spcBef>
              <a:defRPr/>
            </a:pPr>
            <a:r>
              <a:rPr lang="en-GB" sz="1400" kern="0" dirty="0">
                <a:solidFill>
                  <a:srgbClr val="000000"/>
                </a:solidFill>
                <a:latin typeface="Arial"/>
                <a:cs typeface="Arial"/>
              </a:rPr>
              <a:t>W 	  Weather durability</a:t>
            </a:r>
          </a:p>
          <a:p>
            <a:pPr marL="342900" indent="-342900" algn="l">
              <a:spcBef>
                <a:spcPct val="20000"/>
              </a:spcBef>
              <a:defRPr/>
            </a:pPr>
            <a:endParaRPr lang="en-GB" sz="1200" kern="0" dirty="0">
              <a:solidFill>
                <a:srgbClr val="000000"/>
              </a:solidFill>
              <a:latin typeface="Arial"/>
              <a:cs typeface="Arial"/>
            </a:endParaRPr>
          </a:p>
          <a:p>
            <a:pPr marL="342900" indent="-342900" algn="l">
              <a:spcBef>
                <a:spcPct val="20000"/>
              </a:spcBef>
              <a:defRPr/>
            </a:pPr>
            <a:endParaRPr lang="en-GB" sz="1200" kern="0" dirty="0">
              <a:solidFill>
                <a:srgbClr val="000000"/>
              </a:solidFill>
              <a:latin typeface="Arial"/>
              <a:cs typeface="Arial"/>
            </a:endParaRPr>
          </a:p>
        </p:txBody>
      </p:sp>
      <p:sp>
        <p:nvSpPr>
          <p:cNvPr id="5" name="Platshållare för bildnummer 4"/>
          <p:cNvSpPr>
            <a:spLocks noGrp="1"/>
          </p:cNvSpPr>
          <p:nvPr>
            <p:ph type="sldNum" sz="quarter" idx="12"/>
          </p:nvPr>
        </p:nvSpPr>
        <p:spPr/>
        <p:txBody>
          <a:bodyPr/>
          <a:lstStyle/>
          <a:p>
            <a:pPr>
              <a:defRPr/>
            </a:pPr>
            <a:fld id="{DF01F157-D1B8-47F2-9168-41BA07750480}" type="slidenum">
              <a:rPr lang="sv-SE" smtClean="0"/>
              <a:pPr>
                <a:defRPr/>
              </a:pPr>
              <a:t>5</a:t>
            </a:fld>
            <a:endParaRPr lang="sv-SE" dirty="0"/>
          </a:p>
        </p:txBody>
      </p:sp>
      <p:sp>
        <p:nvSpPr>
          <p:cNvPr id="8" name="textruta 7">
            <a:extLst>
              <a:ext uri="{FF2B5EF4-FFF2-40B4-BE49-F238E27FC236}">
                <a16:creationId xmlns:a16="http://schemas.microsoft.com/office/drawing/2014/main" id="{9ED39A68-4668-43F8-99F9-D1D212AA5896}"/>
              </a:ext>
            </a:extLst>
          </p:cNvPr>
          <p:cNvSpPr txBox="1"/>
          <p:nvPr/>
        </p:nvSpPr>
        <p:spPr>
          <a:xfrm>
            <a:off x="5202623" y="2153410"/>
            <a:ext cx="2753753" cy="2671501"/>
          </a:xfrm>
          <a:prstGeom prst="rect">
            <a:avLst/>
          </a:prstGeom>
          <a:noFill/>
          <a:ln w="6350">
            <a:solidFill>
              <a:srgbClr val="0070C0"/>
            </a:solidFill>
          </a:ln>
        </p:spPr>
        <p:txBody>
          <a:bodyPr wrap="square">
            <a:spAutoFit/>
          </a:bodyPr>
          <a:lstStyle/>
          <a:p>
            <a:pPr marL="0" indent="0" algn="ctr">
              <a:spcBef>
                <a:spcPts val="1200"/>
              </a:spcBef>
              <a:spcAft>
                <a:spcPts val="600"/>
              </a:spcAft>
              <a:buNone/>
              <a:defRPr/>
            </a:pPr>
            <a:r>
              <a:rPr lang="en-GB" sz="1400" b="1" dirty="0"/>
              <a:t>Notice that</a:t>
            </a:r>
          </a:p>
          <a:p>
            <a:pPr marL="171450" indent="-171450">
              <a:lnSpc>
                <a:spcPct val="90000"/>
              </a:lnSpc>
              <a:buFont typeface="Arial" panose="020B0604020202020204" pitchFamily="34" charset="0"/>
              <a:buChar char="•"/>
              <a:defRPr/>
            </a:pPr>
            <a:r>
              <a:rPr lang="en-GB" sz="1400" kern="0" dirty="0"/>
              <a:t>TM- and </a:t>
            </a:r>
            <a:r>
              <a:rPr lang="en-GB" sz="1400" kern="0" dirty="0" err="1"/>
              <a:t>AcC</a:t>
            </a:r>
            <a:r>
              <a:rPr lang="en-GB" sz="1400" kern="0" dirty="0"/>
              <a:t>- steel can not be warmed at temperatures above 500 to 600°C type hot straightening</a:t>
            </a:r>
          </a:p>
          <a:p>
            <a:pPr marL="171450" indent="-171450">
              <a:lnSpc>
                <a:spcPct val="90000"/>
              </a:lnSpc>
              <a:spcBef>
                <a:spcPts val="600"/>
              </a:spcBef>
              <a:buFont typeface="Arial" panose="020B0604020202020204" pitchFamily="34" charset="0"/>
              <a:buChar char="•"/>
              <a:defRPr/>
            </a:pPr>
            <a:r>
              <a:rPr lang="en-GB" sz="1400" kern="0" dirty="0"/>
              <a:t>Quenched and tempered steel can not be heated above tempering temperature about 450 to 650 °C </a:t>
            </a:r>
          </a:p>
          <a:p>
            <a:pPr marL="171450" indent="-171450">
              <a:lnSpc>
                <a:spcPct val="90000"/>
              </a:lnSpc>
              <a:spcBef>
                <a:spcPts val="600"/>
              </a:spcBef>
              <a:buFont typeface="Arial" panose="020B0604020202020204" pitchFamily="34" charset="0"/>
              <a:buChar char="•"/>
              <a:defRPr/>
            </a:pPr>
            <a:r>
              <a:rPr lang="en-GB" sz="1400" kern="0" dirty="0"/>
              <a:t>Normalized steel can heated to around 950 °C and can be hot bent and straightened</a:t>
            </a:r>
          </a:p>
        </p:txBody>
      </p:sp>
      <p:sp>
        <p:nvSpPr>
          <p:cNvPr id="10" name="Tittel 1">
            <a:extLst>
              <a:ext uri="{FF2B5EF4-FFF2-40B4-BE49-F238E27FC236}">
                <a16:creationId xmlns:a16="http://schemas.microsoft.com/office/drawing/2014/main" id="{B63BEB4B-F7E1-4BC2-A932-6681A70AAA78}"/>
              </a:ext>
            </a:extLst>
          </p:cNvPr>
          <p:cNvSpPr>
            <a:spLocks noGrp="1"/>
          </p:cNvSpPr>
          <p:nvPr>
            <p:ph type="title"/>
          </p:nvPr>
        </p:nvSpPr>
        <p:spPr>
          <a:xfrm>
            <a:off x="3203575" y="274638"/>
            <a:ext cx="5483225" cy="63341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GB" kern="1200" dirty="0">
                <a:solidFill>
                  <a:srgbClr val="0070C0"/>
                </a:solidFill>
              </a:rPr>
              <a:t>Designation system for steel</a:t>
            </a:r>
          </a:p>
        </p:txBody>
      </p:sp>
    </p:spTree>
    <p:extLst>
      <p:ext uri="{BB962C8B-B14F-4D97-AF65-F5344CB8AC3E}">
        <p14:creationId xmlns:p14="http://schemas.microsoft.com/office/powerpoint/2010/main" val="857065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GB" kern="1200" dirty="0">
                <a:solidFill>
                  <a:srgbClr val="0070C0"/>
                </a:solidFill>
              </a:rPr>
              <a:t>General structural steels</a:t>
            </a:r>
          </a:p>
        </p:txBody>
      </p:sp>
      <p:sp>
        <p:nvSpPr>
          <p:cNvPr id="10" name="Rectangle 3"/>
          <p:cNvSpPr txBox="1">
            <a:spLocks noChangeArrowheads="1"/>
          </p:cNvSpPr>
          <p:nvPr/>
        </p:nvSpPr>
        <p:spPr bwMode="auto">
          <a:xfrm>
            <a:off x="467544" y="992138"/>
            <a:ext cx="8219256" cy="52451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spcBef>
                <a:spcPts val="1200"/>
              </a:spcBef>
              <a:spcAft>
                <a:spcPts val="600"/>
              </a:spcAft>
              <a:buFontTx/>
              <a:buNone/>
              <a:defRPr/>
            </a:pPr>
            <a:r>
              <a:rPr lang="en-GB" sz="1800" b="1" dirty="0">
                <a:solidFill>
                  <a:srgbClr val="000000"/>
                </a:solidFill>
                <a:latin typeface="+mj-lt"/>
              </a:rPr>
              <a:t>Standards for structural steel</a:t>
            </a:r>
          </a:p>
          <a:p>
            <a:pPr>
              <a:spcBef>
                <a:spcPts val="1200"/>
              </a:spcBef>
              <a:spcAft>
                <a:spcPts val="600"/>
              </a:spcAft>
              <a:defRPr/>
            </a:pPr>
            <a:r>
              <a:rPr lang="en-GB" sz="1600" b="1" kern="0" dirty="0">
                <a:latin typeface="+mj-lt"/>
                <a:cs typeface="Arial" panose="020B0604020202020204" pitchFamily="34" charset="0"/>
              </a:rPr>
              <a:t>Hot rolled products of non-alloyed structural steels (Carbon-manganese steel)</a:t>
            </a:r>
          </a:p>
          <a:p>
            <a:pPr marL="457200" lvl="1" indent="0">
              <a:buNone/>
            </a:pPr>
            <a:r>
              <a:rPr lang="en-GB" sz="1400" i="1" dirty="0">
                <a:latin typeface="+mj-lt"/>
                <a:cs typeface="Arial" panose="020B0604020202020204" pitchFamily="34" charset="0"/>
              </a:rPr>
              <a:t>Suitable for welding. Used in buildings, machines, vehicles. </a:t>
            </a:r>
          </a:p>
          <a:p>
            <a:pPr marL="457200" lvl="1" indent="0">
              <a:buNone/>
            </a:pPr>
            <a:r>
              <a:rPr lang="en-GB" sz="1400" dirty="0">
                <a:latin typeface="+mj-lt"/>
                <a:cs typeface="Arial" panose="020B0604020202020204" pitchFamily="34" charset="0"/>
              </a:rPr>
              <a:t>Example: </a:t>
            </a:r>
            <a:r>
              <a:rPr lang="en-GB" sz="1400" b="1" dirty="0">
                <a:latin typeface="+mj-lt"/>
                <a:cs typeface="Arial" panose="020B0604020202020204" pitchFamily="34" charset="0"/>
              </a:rPr>
              <a:t>SS-EN 10025-2-S275J2, S355J2 (</a:t>
            </a:r>
            <a:r>
              <a:rPr lang="en-GB" sz="1400" b="1" dirty="0">
                <a:latin typeface="Arial" pitchFamily="34" charset="0"/>
                <a:cs typeface="Arial" pitchFamily="34" charset="0"/>
              </a:rPr>
              <a:t>1.0577)</a:t>
            </a:r>
            <a:endParaRPr lang="en-GB" sz="1400" kern="0" dirty="0">
              <a:latin typeface="+mj-lt"/>
              <a:cs typeface="Arial" panose="020B0604020202020204" pitchFamily="34" charset="0"/>
            </a:endParaRPr>
          </a:p>
          <a:p>
            <a:pPr>
              <a:lnSpc>
                <a:spcPct val="90000"/>
              </a:lnSpc>
              <a:spcBef>
                <a:spcPts val="1200"/>
              </a:spcBef>
              <a:spcAft>
                <a:spcPts val="600"/>
              </a:spcAft>
              <a:defRPr/>
            </a:pPr>
            <a:r>
              <a:rPr lang="en-GB" sz="1600" b="1" kern="0" dirty="0">
                <a:latin typeface="+mj-lt"/>
                <a:cs typeface="Arial" panose="020B0604020202020204" pitchFamily="34" charset="0"/>
              </a:rPr>
              <a:t>Hot rolled products of weldable fine grain steels (Normalized fine grain steel)</a:t>
            </a:r>
          </a:p>
          <a:p>
            <a:pPr marL="457200" lvl="1" indent="0">
              <a:lnSpc>
                <a:spcPct val="90000"/>
              </a:lnSpc>
              <a:buNone/>
              <a:defRPr/>
            </a:pPr>
            <a:r>
              <a:rPr lang="en-GB" sz="1400" i="1" dirty="0">
                <a:latin typeface="+mj-lt"/>
                <a:cs typeface="Arial" panose="020B0604020202020204" pitchFamily="34" charset="0"/>
              </a:rPr>
              <a:t>Good weldability and high strength. Used frequently in buildings. Can be normalized after delivery without losing strength. </a:t>
            </a:r>
          </a:p>
          <a:p>
            <a:pPr marL="457200" lvl="1" indent="0" defTabSz="762000">
              <a:buNone/>
            </a:pPr>
            <a:r>
              <a:rPr lang="en-GB" sz="1400" dirty="0">
                <a:latin typeface="+mj-lt"/>
                <a:cs typeface="Arial" panose="020B0604020202020204" pitchFamily="34" charset="0"/>
              </a:rPr>
              <a:t>Example: </a:t>
            </a:r>
            <a:r>
              <a:rPr lang="en-GB" sz="1400" b="1" dirty="0">
                <a:latin typeface="+mj-lt"/>
                <a:cs typeface="Arial" panose="020B0604020202020204" pitchFamily="34" charset="0"/>
              </a:rPr>
              <a:t>SS-EN 10025-3-S355NL </a:t>
            </a:r>
            <a:r>
              <a:rPr lang="en-GB" sz="1400" dirty="0">
                <a:latin typeface="+mj-lt"/>
                <a:cs typeface="Arial" panose="020B0604020202020204" pitchFamily="34" charset="0"/>
              </a:rPr>
              <a:t>(L: 27J/-50 °C, without L: 40J/-20 °C)</a:t>
            </a:r>
          </a:p>
          <a:p>
            <a:pPr>
              <a:lnSpc>
                <a:spcPct val="90000"/>
              </a:lnSpc>
              <a:spcBef>
                <a:spcPts val="1200"/>
              </a:spcBef>
              <a:spcAft>
                <a:spcPts val="600"/>
              </a:spcAft>
              <a:defRPr/>
            </a:pPr>
            <a:r>
              <a:rPr lang="en-GB" sz="1600" b="1" kern="0" dirty="0">
                <a:latin typeface="+mj-lt"/>
                <a:cs typeface="Arial" panose="020B0604020202020204" pitchFamily="34" charset="0"/>
              </a:rPr>
              <a:t>Hot rolled products of weldable fine grain steels (thermometrical rolled steel)</a:t>
            </a:r>
          </a:p>
          <a:p>
            <a:pPr marL="457200" lvl="1" indent="0">
              <a:lnSpc>
                <a:spcPct val="90000"/>
              </a:lnSpc>
              <a:buNone/>
              <a:defRPr/>
            </a:pPr>
            <a:r>
              <a:rPr lang="en-GB" sz="1400" i="1" dirty="0">
                <a:latin typeface="+mj-lt"/>
                <a:cs typeface="Arial" panose="020B0604020202020204" pitchFamily="34" charset="0"/>
              </a:rPr>
              <a:t>Lower carbon equivalent than the normalized steel. Gives better weldability. Loses its strength above temperatures more than 580 ºC. </a:t>
            </a:r>
          </a:p>
          <a:p>
            <a:pPr marL="457200" lvl="1" indent="0">
              <a:lnSpc>
                <a:spcPct val="90000"/>
              </a:lnSpc>
              <a:buNone/>
              <a:defRPr/>
            </a:pPr>
            <a:r>
              <a:rPr lang="en-GB" sz="1400" dirty="0">
                <a:latin typeface="+mj-lt"/>
                <a:cs typeface="Arial" panose="020B0604020202020204" pitchFamily="34" charset="0"/>
              </a:rPr>
              <a:t>Example: </a:t>
            </a:r>
            <a:r>
              <a:rPr lang="en-GB" sz="1400" b="1" kern="0" dirty="0">
                <a:latin typeface="+mj-lt"/>
                <a:cs typeface="Arial" panose="020B0604020202020204" pitchFamily="34" charset="0"/>
              </a:rPr>
              <a:t>SS-EN 10025-4-</a:t>
            </a:r>
            <a:r>
              <a:rPr lang="en-GB" sz="1400" b="1" dirty="0">
                <a:latin typeface="+mj-lt"/>
                <a:cs typeface="Arial" panose="020B0604020202020204" pitchFamily="34" charset="0"/>
              </a:rPr>
              <a:t>S355ML</a:t>
            </a:r>
            <a:endParaRPr lang="en-GB" sz="1400" dirty="0"/>
          </a:p>
          <a:p>
            <a:pPr>
              <a:lnSpc>
                <a:spcPct val="90000"/>
              </a:lnSpc>
              <a:spcBef>
                <a:spcPts val="1200"/>
              </a:spcBef>
              <a:spcAft>
                <a:spcPts val="600"/>
              </a:spcAft>
              <a:defRPr/>
            </a:pPr>
            <a:r>
              <a:rPr lang="en-GB" sz="1600" b="1" kern="0" dirty="0">
                <a:latin typeface="+mj-lt"/>
                <a:cs typeface="Arial" panose="020B0604020202020204" pitchFamily="34" charset="0"/>
              </a:rPr>
              <a:t>Structural steel with improved atmospheric corrosion resistance</a:t>
            </a:r>
          </a:p>
          <a:p>
            <a:pPr marL="457200" lvl="1" indent="0" defTabSz="762000">
              <a:lnSpc>
                <a:spcPct val="90000"/>
              </a:lnSpc>
              <a:buNone/>
              <a:defRPr/>
            </a:pPr>
            <a:r>
              <a:rPr lang="en-GB" sz="1400" dirty="0">
                <a:latin typeface="+mj-lt"/>
                <a:cs typeface="Arial" panose="020B0604020202020204" pitchFamily="34" charset="0"/>
              </a:rPr>
              <a:t>Example: </a:t>
            </a:r>
            <a:r>
              <a:rPr lang="en-GB" sz="1400" b="1" dirty="0">
                <a:latin typeface="+mj-lt"/>
                <a:cs typeface="Arial" panose="020B0604020202020204" pitchFamily="34" charset="0"/>
              </a:rPr>
              <a:t>SS-EN 10025-5-S355J2W</a:t>
            </a:r>
          </a:p>
          <a:p>
            <a:pPr>
              <a:lnSpc>
                <a:spcPct val="90000"/>
              </a:lnSpc>
              <a:spcBef>
                <a:spcPts val="1200"/>
              </a:spcBef>
              <a:spcAft>
                <a:spcPts val="600"/>
              </a:spcAft>
              <a:defRPr/>
            </a:pPr>
            <a:r>
              <a:rPr lang="en-GB" sz="1600" b="1" kern="0" dirty="0">
                <a:latin typeface="+mj-lt"/>
                <a:cs typeface="Arial" panose="020B0604020202020204" pitchFamily="34" charset="0"/>
              </a:rPr>
              <a:t>High yield strength structural steels in the quenched and tempered condition</a:t>
            </a:r>
          </a:p>
          <a:p>
            <a:pPr marL="457200" lvl="1" indent="0">
              <a:lnSpc>
                <a:spcPct val="90000"/>
              </a:lnSpc>
              <a:buNone/>
              <a:defRPr/>
            </a:pPr>
            <a:r>
              <a:rPr lang="en-GB" sz="1400" i="1" dirty="0">
                <a:latin typeface="+mj-lt"/>
                <a:cs typeface="Arial" panose="020B0604020202020204" pitchFamily="34" charset="0"/>
              </a:rPr>
              <a:t>To be used when higher demand for strength than micro alloyed steels can meet. </a:t>
            </a:r>
          </a:p>
          <a:p>
            <a:pPr marL="457200" lvl="1" indent="0" defTabSz="762000">
              <a:lnSpc>
                <a:spcPct val="90000"/>
              </a:lnSpc>
              <a:buNone/>
              <a:defRPr/>
            </a:pPr>
            <a:r>
              <a:rPr lang="en-GB" sz="1400" dirty="0">
                <a:latin typeface="+mj-lt"/>
                <a:cs typeface="Arial" panose="020B0604020202020204" pitchFamily="34" charset="0"/>
              </a:rPr>
              <a:t>Example: </a:t>
            </a:r>
            <a:r>
              <a:rPr lang="en-GB" sz="1400" b="1" dirty="0">
                <a:latin typeface="+mj-lt"/>
                <a:cs typeface="Arial" panose="020B0604020202020204" pitchFamily="34" charset="0"/>
              </a:rPr>
              <a:t>SS-EN 10025-6-S690QL </a:t>
            </a:r>
            <a:r>
              <a:rPr lang="en-GB" sz="1400" dirty="0">
                <a:latin typeface="+mj-lt"/>
                <a:cs typeface="Arial" panose="020B0604020202020204" pitchFamily="34" charset="0"/>
              </a:rPr>
              <a:t>(L: 30J/-40 °C, L1: 30J/-60 °C, without L: 30J/-20 °C)</a:t>
            </a:r>
          </a:p>
          <a:p>
            <a:pPr marL="0" indent="0">
              <a:buFontTx/>
              <a:buNone/>
              <a:defRPr/>
            </a:pPr>
            <a:endParaRPr lang="en-GB" sz="1600" dirty="0">
              <a:solidFill>
                <a:srgbClr val="000000"/>
              </a:solidFill>
            </a:endParaRPr>
          </a:p>
        </p:txBody>
      </p:sp>
      <p:sp>
        <p:nvSpPr>
          <p:cNvPr id="2" name="Platshållare för bildnummer 1"/>
          <p:cNvSpPr>
            <a:spLocks noGrp="1"/>
          </p:cNvSpPr>
          <p:nvPr>
            <p:ph type="sldNum" sz="quarter" idx="12"/>
          </p:nvPr>
        </p:nvSpPr>
        <p:spPr/>
        <p:txBody>
          <a:bodyPr/>
          <a:lstStyle/>
          <a:p>
            <a:pPr>
              <a:defRPr/>
            </a:pPr>
            <a:fld id="{DF01F157-D1B8-47F2-9168-41BA07750480}" type="slidenum">
              <a:rPr lang="sv-SE" smtClean="0"/>
              <a:pPr>
                <a:defRPr/>
              </a:pPr>
              <a:t>6</a:t>
            </a:fld>
            <a:endParaRPr lang="sv-SE"/>
          </a:p>
        </p:txBody>
      </p:sp>
    </p:spTree>
    <p:extLst>
      <p:ext uri="{BB962C8B-B14F-4D97-AF65-F5344CB8AC3E}">
        <p14:creationId xmlns:p14="http://schemas.microsoft.com/office/powerpoint/2010/main" val="1387378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p:cNvSpPr txBox="1">
            <a:spLocks noChangeArrowheads="1"/>
          </p:cNvSpPr>
          <p:nvPr/>
        </p:nvSpPr>
        <p:spPr bwMode="auto">
          <a:xfrm>
            <a:off x="467544" y="992138"/>
            <a:ext cx="8424936" cy="52451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spcBef>
                <a:spcPts val="1200"/>
              </a:spcBef>
              <a:spcAft>
                <a:spcPts val="600"/>
              </a:spcAft>
              <a:buFontTx/>
              <a:buNone/>
              <a:defRPr/>
            </a:pPr>
            <a:r>
              <a:rPr lang="en-GB" sz="1800" b="1" dirty="0">
                <a:solidFill>
                  <a:srgbClr val="000000"/>
                </a:solidFill>
              </a:rPr>
              <a:t>Standards for structural steel</a:t>
            </a:r>
          </a:p>
          <a:p>
            <a:pPr>
              <a:lnSpc>
                <a:spcPct val="90000"/>
              </a:lnSpc>
              <a:spcBef>
                <a:spcPts val="1200"/>
              </a:spcBef>
              <a:spcAft>
                <a:spcPts val="600"/>
              </a:spcAft>
              <a:defRPr/>
            </a:pPr>
            <a:r>
              <a:rPr lang="en-GB" sz="1600" b="1" kern="0" dirty="0">
                <a:latin typeface="+mj-lt"/>
                <a:cs typeface="Arial" panose="020B0604020202020204" pitchFamily="34" charset="0"/>
              </a:rPr>
              <a:t>Thermomechanical rolled steel for cold forming </a:t>
            </a:r>
          </a:p>
          <a:p>
            <a:pPr marL="457200" lvl="1" indent="0">
              <a:buNone/>
            </a:pPr>
            <a:r>
              <a:rPr lang="en-GB" sz="1400" i="1" dirty="0">
                <a:latin typeface="+mj-lt"/>
                <a:cs typeface="Arial" panose="020B0604020202020204" pitchFamily="34" charset="0"/>
              </a:rPr>
              <a:t>The steels are used in transport industry due to their bendability. Will loose strength if the temperature is higher than 580 ºC. Lower carbon equivalent than the normalized  steels  10149-3. </a:t>
            </a:r>
          </a:p>
          <a:p>
            <a:pPr marL="457200" lvl="1" indent="0" defTabSz="762000">
              <a:lnSpc>
                <a:spcPct val="90000"/>
              </a:lnSpc>
              <a:spcBef>
                <a:spcPts val="600"/>
              </a:spcBef>
              <a:buNone/>
              <a:defRPr/>
            </a:pPr>
            <a:r>
              <a:rPr lang="en-GB" sz="1400" dirty="0">
                <a:latin typeface="+mj-lt"/>
                <a:cs typeface="Arial" panose="020B0604020202020204" pitchFamily="34" charset="0"/>
              </a:rPr>
              <a:t>Example: </a:t>
            </a:r>
            <a:r>
              <a:rPr lang="en-GB" sz="1400" b="1" dirty="0">
                <a:latin typeface="+mj-lt"/>
                <a:cs typeface="Arial" panose="020B0604020202020204" pitchFamily="34" charset="0"/>
              </a:rPr>
              <a:t>EN 10149-2-S420MC </a:t>
            </a:r>
            <a:r>
              <a:rPr lang="en-GB" sz="1400" dirty="0">
                <a:latin typeface="+mj-lt"/>
                <a:cs typeface="Arial" panose="020B0604020202020204" pitchFamily="34" charset="0"/>
              </a:rPr>
              <a:t>(M: Thermomechanical rolled. C: steel for cold forming)</a:t>
            </a:r>
          </a:p>
          <a:p>
            <a:pPr>
              <a:lnSpc>
                <a:spcPct val="90000"/>
              </a:lnSpc>
              <a:spcBef>
                <a:spcPts val="1200"/>
              </a:spcBef>
              <a:spcAft>
                <a:spcPts val="600"/>
              </a:spcAft>
              <a:defRPr/>
            </a:pPr>
            <a:r>
              <a:rPr lang="en-GB" sz="1600" b="1" kern="0" dirty="0">
                <a:latin typeface="+mj-lt"/>
                <a:cs typeface="Arial" panose="020B0604020202020204" pitchFamily="34" charset="0"/>
              </a:rPr>
              <a:t>Normalized steel for cold forming</a:t>
            </a:r>
          </a:p>
          <a:p>
            <a:pPr marL="457200" lvl="1" indent="0">
              <a:lnSpc>
                <a:spcPct val="90000"/>
              </a:lnSpc>
              <a:buNone/>
              <a:defRPr/>
            </a:pPr>
            <a:r>
              <a:rPr lang="en-GB" sz="1400" i="1" dirty="0">
                <a:latin typeface="+mj-lt"/>
                <a:cs typeface="Arial" panose="020B0604020202020204" pitchFamily="34" charset="0"/>
              </a:rPr>
              <a:t>The same bendability, lower yield strength and higher carbon equivalent (less weldability) than the </a:t>
            </a:r>
            <a:r>
              <a:rPr lang="en-GB" sz="1400" dirty="0">
                <a:cs typeface="Arial" panose="020B0604020202020204" pitchFamily="34" charset="0"/>
              </a:rPr>
              <a:t>Thermomechanical rolled steels but can be normalized without affecting the strength</a:t>
            </a:r>
          </a:p>
          <a:p>
            <a:pPr marL="457200" lvl="1" indent="0">
              <a:lnSpc>
                <a:spcPct val="90000"/>
              </a:lnSpc>
              <a:buNone/>
              <a:defRPr/>
            </a:pPr>
            <a:r>
              <a:rPr lang="en-GB" sz="1400" dirty="0">
                <a:latin typeface="+mj-lt"/>
                <a:cs typeface="Arial" panose="020B0604020202020204" pitchFamily="34" charset="0"/>
              </a:rPr>
              <a:t>Example: </a:t>
            </a:r>
            <a:r>
              <a:rPr lang="en-GB" sz="1400" b="1" dirty="0">
                <a:latin typeface="+mj-lt"/>
                <a:cs typeface="Arial" panose="020B0604020202020204" pitchFamily="34" charset="0"/>
              </a:rPr>
              <a:t>SS-EN 10149-3-S420NC</a:t>
            </a:r>
            <a:r>
              <a:rPr lang="en-GB" sz="1400" dirty="0">
                <a:latin typeface="+mj-lt"/>
                <a:cs typeface="Arial" panose="020B0604020202020204" pitchFamily="34" charset="0"/>
              </a:rPr>
              <a:t> </a:t>
            </a:r>
          </a:p>
          <a:p>
            <a:pPr marL="342900" lvl="1" indent="-342900">
              <a:lnSpc>
                <a:spcPct val="90000"/>
              </a:lnSpc>
              <a:spcBef>
                <a:spcPts val="1200"/>
              </a:spcBef>
              <a:spcAft>
                <a:spcPts val="600"/>
              </a:spcAft>
              <a:buChar char="•"/>
              <a:defRPr/>
            </a:pPr>
            <a:r>
              <a:rPr lang="en-GB" sz="1600" b="1" kern="0" dirty="0">
                <a:latin typeface="+mj-lt"/>
                <a:cs typeface="Arial" panose="020B0604020202020204" pitchFamily="34" charset="0"/>
              </a:rPr>
              <a:t>Hot finished structural hollow sections of non-alloy and fine grain steels</a:t>
            </a:r>
          </a:p>
          <a:p>
            <a:pPr marL="457200" lvl="1" indent="0" defTabSz="762000">
              <a:lnSpc>
                <a:spcPct val="90000"/>
              </a:lnSpc>
              <a:spcBef>
                <a:spcPts val="600"/>
              </a:spcBef>
              <a:buNone/>
              <a:defRPr/>
            </a:pPr>
            <a:r>
              <a:rPr lang="en-GB" sz="1400" dirty="0">
                <a:latin typeface="+mj-lt"/>
                <a:cs typeface="Arial" panose="020B0604020202020204" pitchFamily="34" charset="0"/>
              </a:rPr>
              <a:t>Example: </a:t>
            </a:r>
            <a:r>
              <a:rPr lang="en-GB" sz="1400" b="1" dirty="0">
                <a:latin typeface="+mj-lt"/>
                <a:cs typeface="Arial" panose="020B0604020202020204" pitchFamily="34" charset="0"/>
              </a:rPr>
              <a:t>SS-EN 10210-1-S355J2H</a:t>
            </a:r>
          </a:p>
          <a:p>
            <a:pPr>
              <a:lnSpc>
                <a:spcPct val="90000"/>
              </a:lnSpc>
              <a:spcBef>
                <a:spcPts val="1200"/>
              </a:spcBef>
              <a:spcAft>
                <a:spcPts val="600"/>
              </a:spcAft>
              <a:defRPr/>
            </a:pPr>
            <a:r>
              <a:rPr lang="en-GB" sz="1600" b="1" kern="0" dirty="0">
                <a:latin typeface="+mj-lt"/>
                <a:cs typeface="Arial" panose="020B0604020202020204" pitchFamily="34" charset="0"/>
              </a:rPr>
              <a:t>Cold formed welded structural hollow sections of non-alloy and fine grain steels</a:t>
            </a:r>
          </a:p>
          <a:p>
            <a:pPr marL="457200" lvl="1" indent="0" defTabSz="762000">
              <a:lnSpc>
                <a:spcPct val="90000"/>
              </a:lnSpc>
              <a:spcBef>
                <a:spcPts val="600"/>
              </a:spcBef>
              <a:buNone/>
              <a:defRPr/>
            </a:pPr>
            <a:r>
              <a:rPr lang="en-GB" sz="1400" dirty="0">
                <a:latin typeface="+mj-lt"/>
                <a:cs typeface="Arial" panose="020B0604020202020204" pitchFamily="34" charset="0"/>
              </a:rPr>
              <a:t>Example: </a:t>
            </a:r>
            <a:r>
              <a:rPr lang="en-GB" sz="1400" b="1" dirty="0">
                <a:latin typeface="+mj-lt"/>
                <a:cs typeface="Arial" panose="020B0604020202020204" pitchFamily="34" charset="0"/>
              </a:rPr>
              <a:t>SS-EN 10219-2-S355J2H</a:t>
            </a:r>
          </a:p>
          <a:p>
            <a:pPr marL="342900" lvl="1" indent="-342900">
              <a:lnSpc>
                <a:spcPct val="90000"/>
              </a:lnSpc>
              <a:spcBef>
                <a:spcPts val="1200"/>
              </a:spcBef>
              <a:spcAft>
                <a:spcPts val="600"/>
              </a:spcAft>
              <a:buFontTx/>
              <a:buChar char="•"/>
              <a:defRPr/>
            </a:pPr>
            <a:r>
              <a:rPr lang="en-GB" sz="1600" b="1" kern="0" dirty="0">
                <a:latin typeface="+mj-lt"/>
                <a:cs typeface="Arial" panose="020B0604020202020204" pitchFamily="34" charset="0"/>
              </a:rPr>
              <a:t>Alloyed steels, like stainless steels.  </a:t>
            </a:r>
          </a:p>
          <a:p>
            <a:pPr marL="457200" lvl="1" indent="0" defTabSz="762000">
              <a:lnSpc>
                <a:spcPct val="90000"/>
              </a:lnSpc>
              <a:spcBef>
                <a:spcPts val="600"/>
              </a:spcBef>
              <a:buNone/>
              <a:defRPr/>
            </a:pPr>
            <a:r>
              <a:rPr lang="en-GB" sz="1400" dirty="0">
                <a:latin typeface="+mj-lt"/>
                <a:cs typeface="Arial" panose="020B0604020202020204" pitchFamily="34" charset="0"/>
              </a:rPr>
              <a:t>Example: </a:t>
            </a:r>
            <a:r>
              <a:rPr lang="en-GB" sz="1400" b="1" dirty="0">
                <a:latin typeface="+mj-lt"/>
                <a:cs typeface="Arial" panose="020B0604020202020204" pitchFamily="34" charset="0"/>
              </a:rPr>
              <a:t>SS-EN 10088 1.4301 (X5CrNi18-10) / 1.4462 (X2CrNiMoN22-5-3) Duplex 2205</a:t>
            </a:r>
          </a:p>
          <a:p>
            <a:pPr marL="457200" lvl="1" indent="0" defTabSz="762000">
              <a:lnSpc>
                <a:spcPct val="90000"/>
              </a:lnSpc>
              <a:spcBef>
                <a:spcPts val="600"/>
              </a:spcBef>
              <a:buNone/>
              <a:defRPr/>
            </a:pPr>
            <a:endParaRPr lang="en-GB" sz="1600" dirty="0">
              <a:solidFill>
                <a:srgbClr val="000000"/>
              </a:solidFill>
            </a:endParaRPr>
          </a:p>
        </p:txBody>
      </p:sp>
      <p:sp>
        <p:nvSpPr>
          <p:cNvPr id="2" name="Platshållare för bildnummer 1"/>
          <p:cNvSpPr>
            <a:spLocks noGrp="1"/>
          </p:cNvSpPr>
          <p:nvPr>
            <p:ph type="sldNum" sz="quarter" idx="12"/>
          </p:nvPr>
        </p:nvSpPr>
        <p:spPr/>
        <p:txBody>
          <a:bodyPr/>
          <a:lstStyle/>
          <a:p>
            <a:pPr>
              <a:defRPr/>
            </a:pPr>
            <a:fld id="{DF01F157-D1B8-47F2-9168-41BA07750480}" type="slidenum">
              <a:rPr lang="sv-SE" smtClean="0"/>
              <a:pPr>
                <a:defRPr/>
              </a:pPr>
              <a:t>7</a:t>
            </a:fld>
            <a:endParaRPr lang="sv-SE"/>
          </a:p>
        </p:txBody>
      </p:sp>
      <p:sp>
        <p:nvSpPr>
          <p:cNvPr id="5" name="Rubrik 2">
            <a:extLst>
              <a:ext uri="{FF2B5EF4-FFF2-40B4-BE49-F238E27FC236}">
                <a16:creationId xmlns:a16="http://schemas.microsoft.com/office/drawing/2014/main" id="{716AF2E2-DCB2-4598-9187-FC34AFE43F81}"/>
              </a:ext>
            </a:extLst>
          </p:cNvPr>
          <p:cNvSpPr>
            <a:spLocks noGrp="1"/>
          </p:cNvSpPr>
          <p:nvPr>
            <p:ph type="title"/>
          </p:nvPr>
        </p:nvSpPr>
        <p:spPr>
          <a:xfrm>
            <a:off x="3203575" y="274638"/>
            <a:ext cx="5483225" cy="63341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GB" kern="1200" dirty="0">
                <a:solidFill>
                  <a:srgbClr val="0070C0"/>
                </a:solidFill>
              </a:rPr>
              <a:t>General structural steels</a:t>
            </a:r>
          </a:p>
        </p:txBody>
      </p:sp>
    </p:spTree>
    <p:extLst>
      <p:ext uri="{BB962C8B-B14F-4D97-AF65-F5344CB8AC3E}">
        <p14:creationId xmlns:p14="http://schemas.microsoft.com/office/powerpoint/2010/main" val="295640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540000" y="972001"/>
            <a:ext cx="8186737" cy="368768"/>
          </a:xfrm>
        </p:spPr>
        <p:txBody>
          <a:bodyPr/>
          <a:lstStyle/>
          <a:p>
            <a:pPr marL="0" indent="0" eaLnBrk="1" hangingPunct="1">
              <a:spcBef>
                <a:spcPts val="1200"/>
              </a:spcBef>
              <a:buNone/>
              <a:defRPr/>
            </a:pPr>
            <a:r>
              <a:rPr lang="en-GB" altLang="sv-SE" sz="1600" b="1" dirty="0"/>
              <a:t>Welding – Guidelines for a metallic materials grouping system</a:t>
            </a:r>
            <a:endParaRPr lang="en-GB" altLang="sv-SE" sz="1600" dirty="0">
              <a:solidFill>
                <a:schemeClr val="tx2"/>
              </a:solidFill>
            </a:endParaRPr>
          </a:p>
        </p:txBody>
      </p:sp>
      <p:sp>
        <p:nvSpPr>
          <p:cNvPr id="26627" name="Rubrik 1"/>
          <p:cNvSpPr txBox="1">
            <a:spLocks/>
          </p:cNvSpPr>
          <p:nvPr/>
        </p:nvSpPr>
        <p:spPr bwMode="auto">
          <a:xfrm>
            <a:off x="2771801" y="274638"/>
            <a:ext cx="5843432"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1" hangingPunct="1">
              <a:defRPr sz="1600" b="1">
                <a:solidFill>
                  <a:srgbClr val="0070C0"/>
                </a:solidFill>
                <a:latin typeface="+mj-lt"/>
                <a:ea typeface="+mj-ea"/>
                <a:cs typeface="+mj-cs"/>
              </a:defRPr>
            </a:lvl1pPr>
            <a:lvl2pPr algn="r" eaLnBrk="0" hangingPunct="0">
              <a:defRPr sz="1600" b="1">
                <a:solidFill>
                  <a:schemeClr val="tx2"/>
                </a:solidFill>
              </a:defRPr>
            </a:lvl2pPr>
            <a:lvl3pPr algn="r" eaLnBrk="0" hangingPunct="0">
              <a:defRPr sz="1600" b="1">
                <a:solidFill>
                  <a:schemeClr val="tx2"/>
                </a:solidFill>
              </a:defRPr>
            </a:lvl3pPr>
            <a:lvl4pPr algn="r" eaLnBrk="0" hangingPunct="0">
              <a:defRPr sz="1600" b="1">
                <a:solidFill>
                  <a:schemeClr val="tx2"/>
                </a:solidFill>
              </a:defRPr>
            </a:lvl4pPr>
            <a:lvl5pPr algn="r" eaLnBrk="0" hangingPunct="0">
              <a:defRPr sz="1600" b="1">
                <a:solidFill>
                  <a:schemeClr val="tx2"/>
                </a:solidFill>
              </a:defRPr>
            </a:lvl5pPr>
            <a:lvl6pPr marL="457200" algn="r" fontAlgn="base">
              <a:spcBef>
                <a:spcPct val="0"/>
              </a:spcBef>
              <a:spcAft>
                <a:spcPct val="0"/>
              </a:spcAft>
              <a:defRPr sz="1600" b="1">
                <a:solidFill>
                  <a:schemeClr val="tx2"/>
                </a:solidFill>
              </a:defRPr>
            </a:lvl6pPr>
            <a:lvl7pPr marL="914400" algn="r" fontAlgn="base">
              <a:spcBef>
                <a:spcPct val="0"/>
              </a:spcBef>
              <a:spcAft>
                <a:spcPct val="0"/>
              </a:spcAft>
              <a:defRPr sz="1600" b="1">
                <a:solidFill>
                  <a:schemeClr val="tx2"/>
                </a:solidFill>
              </a:defRPr>
            </a:lvl7pPr>
            <a:lvl8pPr marL="1371600" algn="r" fontAlgn="base">
              <a:spcBef>
                <a:spcPct val="0"/>
              </a:spcBef>
              <a:spcAft>
                <a:spcPct val="0"/>
              </a:spcAft>
              <a:defRPr sz="1600" b="1">
                <a:solidFill>
                  <a:schemeClr val="tx2"/>
                </a:solidFill>
              </a:defRPr>
            </a:lvl8pPr>
            <a:lvl9pPr marL="1828800" algn="r" fontAlgn="base">
              <a:spcBef>
                <a:spcPct val="0"/>
              </a:spcBef>
              <a:spcAft>
                <a:spcPct val="0"/>
              </a:spcAft>
              <a:defRPr sz="1600" b="1">
                <a:solidFill>
                  <a:schemeClr val="tx2"/>
                </a:solidFill>
              </a:defRPr>
            </a:lvl9pPr>
          </a:lstStyle>
          <a:p>
            <a:r>
              <a:rPr lang="en-GB" altLang="sv-SE" sz="1600" b="1" kern="1200" dirty="0"/>
              <a:t>SIS-CEN ISO/TR 15608 </a:t>
            </a:r>
            <a:r>
              <a:rPr lang="en-GB" altLang="sv-SE" dirty="0"/>
              <a:t>Metallic materials grouping system</a:t>
            </a:r>
          </a:p>
        </p:txBody>
      </p:sp>
      <p:graphicFrame>
        <p:nvGraphicFramePr>
          <p:cNvPr id="4" name="Tabell 3"/>
          <p:cNvGraphicFramePr>
            <a:graphicFrameLocks noGrp="1" noChangeAspect="1"/>
          </p:cNvGraphicFramePr>
          <p:nvPr>
            <p:extLst>
              <p:ext uri="{D42A27DB-BD31-4B8C-83A1-F6EECF244321}">
                <p14:modId xmlns:p14="http://schemas.microsoft.com/office/powerpoint/2010/main" val="3317573611"/>
              </p:ext>
            </p:extLst>
          </p:nvPr>
        </p:nvGraphicFramePr>
        <p:xfrm>
          <a:off x="612000" y="1340768"/>
          <a:ext cx="8003232" cy="5413445"/>
        </p:xfrm>
        <a:graphic>
          <a:graphicData uri="http://schemas.openxmlformats.org/drawingml/2006/table">
            <a:tbl>
              <a:tblPr firstRow="1" bandRow="1">
                <a:tableStyleId>{5C22544A-7EE6-4342-B048-85BDC9FD1C3A}</a:tableStyleId>
              </a:tblPr>
              <a:tblGrid>
                <a:gridCol w="720080">
                  <a:extLst>
                    <a:ext uri="{9D8B030D-6E8A-4147-A177-3AD203B41FA5}">
                      <a16:colId xmlns:a16="http://schemas.microsoft.com/office/drawing/2014/main" val="20000"/>
                    </a:ext>
                  </a:extLst>
                </a:gridCol>
                <a:gridCol w="7283152">
                  <a:extLst>
                    <a:ext uri="{9D8B030D-6E8A-4147-A177-3AD203B41FA5}">
                      <a16:colId xmlns:a16="http://schemas.microsoft.com/office/drawing/2014/main" val="20001"/>
                    </a:ext>
                  </a:extLst>
                </a:gridCol>
              </a:tblGrid>
              <a:tr h="314674">
                <a:tc>
                  <a:txBody>
                    <a:bodyPr/>
                    <a:lstStyle/>
                    <a:p>
                      <a:r>
                        <a:rPr lang="en-GB" sz="1400" u="sng" baseline="0" noProof="0" dirty="0">
                          <a:solidFill>
                            <a:schemeClr val="tx1"/>
                          </a:solidFill>
                        </a:rPr>
                        <a:t>Group</a:t>
                      </a:r>
                    </a:p>
                  </a:txBody>
                  <a:tcPr>
                    <a:solidFill>
                      <a:schemeClr val="bg1"/>
                    </a:solidFill>
                  </a:tcPr>
                </a:tc>
                <a:tc>
                  <a:txBody>
                    <a:bodyPr/>
                    <a:lstStyle/>
                    <a:p>
                      <a:r>
                        <a:rPr lang="en-GB" sz="1400" u="sng" baseline="0" noProof="0" dirty="0">
                          <a:solidFill>
                            <a:schemeClr val="tx1"/>
                          </a:solidFill>
                        </a:rPr>
                        <a:t>Type of material</a:t>
                      </a:r>
                      <a:endParaRPr lang="en-GB" sz="900" u="sng" baseline="0" noProof="0" dirty="0">
                        <a:solidFill>
                          <a:schemeClr val="tx1"/>
                        </a:solidFill>
                      </a:endParaRPr>
                    </a:p>
                  </a:txBody>
                  <a:tcPr>
                    <a:solidFill>
                      <a:schemeClr val="bg1"/>
                    </a:solidFill>
                  </a:tcPr>
                </a:tc>
                <a:extLst>
                  <a:ext uri="{0D108BD9-81ED-4DB2-BD59-A6C34878D82A}">
                    <a16:rowId xmlns:a16="http://schemas.microsoft.com/office/drawing/2014/main" val="10000"/>
                  </a:ext>
                </a:extLst>
              </a:tr>
              <a:tr h="773704">
                <a:tc>
                  <a:txBody>
                    <a:bodyPr/>
                    <a:lstStyle/>
                    <a:p>
                      <a:pPr indent="0">
                        <a:lnSpc>
                          <a:spcPts val="1000"/>
                        </a:lnSpc>
                        <a:spcBef>
                          <a:spcPts val="0"/>
                        </a:spcBef>
                        <a:spcAft>
                          <a:spcPts val="600"/>
                        </a:spcAft>
                      </a:pPr>
                      <a:r>
                        <a:rPr lang="en-GB" sz="1400" b="1" noProof="0" dirty="0">
                          <a:solidFill>
                            <a:schemeClr val="tx1"/>
                          </a:solidFill>
                        </a:rPr>
                        <a:t>1.1</a:t>
                      </a:r>
                    </a:p>
                    <a:p>
                      <a:pPr indent="0">
                        <a:lnSpc>
                          <a:spcPts val="1000"/>
                        </a:lnSpc>
                        <a:spcBef>
                          <a:spcPts val="0"/>
                        </a:spcBef>
                        <a:spcAft>
                          <a:spcPts val="600"/>
                        </a:spcAft>
                      </a:pPr>
                      <a:r>
                        <a:rPr lang="en-GB" sz="1400" b="1" noProof="0" dirty="0">
                          <a:solidFill>
                            <a:schemeClr val="tx1"/>
                          </a:solidFill>
                        </a:rPr>
                        <a:t>1.2</a:t>
                      </a:r>
                    </a:p>
                    <a:p>
                      <a:pPr indent="0">
                        <a:lnSpc>
                          <a:spcPts val="1000"/>
                        </a:lnSpc>
                        <a:spcBef>
                          <a:spcPts val="0"/>
                        </a:spcBef>
                        <a:spcAft>
                          <a:spcPts val="600"/>
                        </a:spcAft>
                      </a:pPr>
                      <a:r>
                        <a:rPr lang="en-GB" sz="1400" b="1" noProof="0" dirty="0">
                          <a:solidFill>
                            <a:schemeClr val="tx1"/>
                          </a:solidFill>
                        </a:rPr>
                        <a:t>1.3</a:t>
                      </a:r>
                    </a:p>
                    <a:p>
                      <a:pPr indent="0">
                        <a:lnSpc>
                          <a:spcPts val="1000"/>
                        </a:lnSpc>
                        <a:spcBef>
                          <a:spcPts val="0"/>
                        </a:spcBef>
                        <a:spcAft>
                          <a:spcPts val="600"/>
                        </a:spcAft>
                      </a:pPr>
                      <a:r>
                        <a:rPr lang="en-GB" sz="1400" b="1" noProof="0" dirty="0">
                          <a:solidFill>
                            <a:schemeClr val="tx1"/>
                          </a:solidFill>
                        </a:rPr>
                        <a:t>1.4</a:t>
                      </a:r>
                    </a:p>
                  </a:txBody>
                  <a:tcPr>
                    <a:solidFill>
                      <a:schemeClr val="bg1"/>
                    </a:solidFill>
                  </a:tcPr>
                </a:tc>
                <a:tc>
                  <a:txBody>
                    <a:bodyPr/>
                    <a:lstStyle/>
                    <a:p>
                      <a:pPr marL="0" marR="0" indent="0" algn="l" defTabSz="914400" rtl="0" eaLnBrk="1" fontAlgn="auto" latinLnBrk="0" hangingPunct="1">
                        <a:lnSpc>
                          <a:spcPts val="1000"/>
                        </a:lnSpc>
                        <a:spcBef>
                          <a:spcPts val="0"/>
                        </a:spcBef>
                        <a:spcAft>
                          <a:spcPts val="600"/>
                        </a:spcAft>
                        <a:buClrTx/>
                        <a:buSzTx/>
                        <a:buFontTx/>
                        <a:buNone/>
                        <a:tabLst/>
                        <a:defRPr/>
                      </a:pPr>
                      <a:r>
                        <a:rPr lang="en-GB" altLang="sv-SE" sz="1400" b="0" noProof="0" dirty="0" err="1">
                          <a:solidFill>
                            <a:schemeClr val="tx1"/>
                          </a:solidFill>
                        </a:rPr>
                        <a:t>CMn</a:t>
                      </a:r>
                      <a:r>
                        <a:rPr lang="en-GB" altLang="sv-SE" sz="1400" b="0" noProof="0" dirty="0">
                          <a:solidFill>
                            <a:schemeClr val="tx1"/>
                          </a:solidFill>
                        </a:rPr>
                        <a:t>-steel with a yield strength , </a:t>
                      </a:r>
                      <a:r>
                        <a:rPr lang="en-GB" altLang="sv-SE" sz="1400" b="0" noProof="0" dirty="0" err="1">
                          <a:solidFill>
                            <a:schemeClr val="tx1"/>
                          </a:solidFill>
                        </a:rPr>
                        <a:t>R</a:t>
                      </a:r>
                      <a:r>
                        <a:rPr lang="en-GB" altLang="sv-SE" sz="1400" b="0" baseline="-25000" noProof="0" dirty="0" err="1">
                          <a:solidFill>
                            <a:schemeClr val="tx1"/>
                          </a:solidFill>
                        </a:rPr>
                        <a:t>eH</a:t>
                      </a:r>
                      <a:r>
                        <a:rPr lang="en-GB" altLang="sv-SE" sz="1400" b="0" noProof="0" dirty="0">
                          <a:solidFill>
                            <a:schemeClr val="tx1"/>
                          </a:solidFill>
                        </a:rPr>
                        <a:t> ≤ 275 N/mm</a:t>
                      </a:r>
                      <a:r>
                        <a:rPr lang="en-GB" altLang="sv-SE" sz="1400" b="0" baseline="30000" noProof="0" dirty="0">
                          <a:solidFill>
                            <a:schemeClr val="tx1"/>
                          </a:solidFill>
                        </a:rPr>
                        <a:t>2</a:t>
                      </a:r>
                      <a:r>
                        <a:rPr lang="en-GB" altLang="sv-SE" sz="1400" b="0" noProof="0" dirty="0">
                          <a:solidFill>
                            <a:schemeClr val="tx1"/>
                          </a:solidFill>
                        </a:rPr>
                        <a:t> </a:t>
                      </a:r>
                    </a:p>
                    <a:p>
                      <a:pPr marL="0" marR="0" indent="0" algn="l" defTabSz="914400" rtl="0" eaLnBrk="1" fontAlgn="auto" latinLnBrk="0" hangingPunct="1">
                        <a:lnSpc>
                          <a:spcPts val="1000"/>
                        </a:lnSpc>
                        <a:spcBef>
                          <a:spcPts val="0"/>
                        </a:spcBef>
                        <a:spcAft>
                          <a:spcPts val="600"/>
                        </a:spcAft>
                        <a:buClrTx/>
                        <a:buSzTx/>
                        <a:buFontTx/>
                        <a:buNone/>
                        <a:tabLst/>
                        <a:defRPr/>
                      </a:pPr>
                      <a:r>
                        <a:rPr lang="en-GB" altLang="sv-SE" sz="1400" b="0" noProof="0" dirty="0">
                          <a:solidFill>
                            <a:schemeClr val="tx1"/>
                          </a:solidFill>
                        </a:rPr>
                        <a:t>Steel with a yield strength  275 &lt;</a:t>
                      </a:r>
                      <a:r>
                        <a:rPr lang="en-GB" altLang="sv-SE" sz="1400" b="0" baseline="0" noProof="0" dirty="0">
                          <a:solidFill>
                            <a:schemeClr val="tx1"/>
                          </a:solidFill>
                        </a:rPr>
                        <a:t> </a:t>
                      </a:r>
                      <a:r>
                        <a:rPr lang="en-GB" altLang="sv-SE" sz="1400" b="0" baseline="0" noProof="0" dirty="0" err="1">
                          <a:solidFill>
                            <a:schemeClr val="tx1"/>
                          </a:solidFill>
                        </a:rPr>
                        <a:t>R</a:t>
                      </a:r>
                      <a:r>
                        <a:rPr lang="en-GB" altLang="sv-SE" sz="1400" b="0" baseline="-25000" noProof="0" dirty="0" err="1">
                          <a:solidFill>
                            <a:schemeClr val="tx1"/>
                          </a:solidFill>
                        </a:rPr>
                        <a:t>eH</a:t>
                      </a:r>
                      <a:r>
                        <a:rPr lang="en-GB" altLang="sv-SE" sz="1400" b="0" baseline="-25000" noProof="0" dirty="0">
                          <a:solidFill>
                            <a:schemeClr val="tx1"/>
                          </a:solidFill>
                        </a:rPr>
                        <a:t> </a:t>
                      </a:r>
                      <a:r>
                        <a:rPr lang="en-GB" altLang="sv-SE" sz="1400" b="0" noProof="0" dirty="0">
                          <a:solidFill>
                            <a:schemeClr val="tx1"/>
                          </a:solidFill>
                        </a:rPr>
                        <a:t>≤ 360 </a:t>
                      </a:r>
                    </a:p>
                    <a:p>
                      <a:pPr marL="0" marR="0" indent="0" algn="l" defTabSz="914400" rtl="0" eaLnBrk="1" fontAlgn="auto" latinLnBrk="0" hangingPunct="1">
                        <a:lnSpc>
                          <a:spcPts val="1000"/>
                        </a:lnSpc>
                        <a:spcBef>
                          <a:spcPts val="0"/>
                        </a:spcBef>
                        <a:spcAft>
                          <a:spcPts val="600"/>
                        </a:spcAft>
                        <a:buClrTx/>
                        <a:buSzTx/>
                        <a:buFontTx/>
                        <a:buNone/>
                        <a:tabLst/>
                        <a:defRPr/>
                      </a:pPr>
                      <a:r>
                        <a:rPr lang="en-GB" altLang="sv-SE" sz="1400" b="0" noProof="0" dirty="0">
                          <a:solidFill>
                            <a:schemeClr val="tx1"/>
                          </a:solidFill>
                        </a:rPr>
                        <a:t>Normalized steels</a:t>
                      </a:r>
                      <a:r>
                        <a:rPr lang="en-GB" altLang="sv-SE" sz="1400" b="0" baseline="0" noProof="0" dirty="0">
                          <a:solidFill>
                            <a:schemeClr val="tx1"/>
                          </a:solidFill>
                        </a:rPr>
                        <a:t> yield strength </a:t>
                      </a:r>
                      <a:r>
                        <a:rPr lang="en-GB" altLang="sv-SE" sz="1400" b="0" noProof="0" dirty="0" err="1">
                          <a:solidFill>
                            <a:schemeClr val="tx1"/>
                          </a:solidFill>
                        </a:rPr>
                        <a:t>R</a:t>
                      </a:r>
                      <a:r>
                        <a:rPr lang="en-GB" altLang="sv-SE" sz="1400" b="0" baseline="-25000" noProof="0" dirty="0" err="1">
                          <a:solidFill>
                            <a:schemeClr val="tx1"/>
                          </a:solidFill>
                        </a:rPr>
                        <a:t>eH</a:t>
                      </a:r>
                      <a:r>
                        <a:rPr lang="en-GB" altLang="sv-SE" sz="1400" b="0" noProof="0" dirty="0">
                          <a:solidFill>
                            <a:schemeClr val="tx1"/>
                          </a:solidFill>
                        </a:rPr>
                        <a:t> &gt; 360 N/mm</a:t>
                      </a:r>
                      <a:r>
                        <a:rPr lang="en-GB" altLang="sv-SE" sz="1400" b="0" baseline="30000" noProof="0" dirty="0">
                          <a:solidFill>
                            <a:schemeClr val="tx1"/>
                          </a:solidFill>
                        </a:rPr>
                        <a:t>2</a:t>
                      </a:r>
                      <a:r>
                        <a:rPr lang="en-GB" altLang="sv-SE" sz="1400" b="0" noProof="0" dirty="0">
                          <a:solidFill>
                            <a:schemeClr val="tx1"/>
                          </a:solidFill>
                        </a:rPr>
                        <a:t> </a:t>
                      </a:r>
                    </a:p>
                    <a:p>
                      <a:pPr marL="0" marR="0" indent="0" algn="l" defTabSz="914400" rtl="0" eaLnBrk="1" fontAlgn="auto" latinLnBrk="0" hangingPunct="1">
                        <a:lnSpc>
                          <a:spcPts val="1000"/>
                        </a:lnSpc>
                        <a:spcBef>
                          <a:spcPts val="0"/>
                        </a:spcBef>
                        <a:spcAft>
                          <a:spcPts val="600"/>
                        </a:spcAft>
                        <a:buClrTx/>
                        <a:buSzTx/>
                        <a:buFontTx/>
                        <a:buNone/>
                        <a:tabLst/>
                        <a:defRPr/>
                      </a:pPr>
                      <a:r>
                        <a:rPr lang="en-GB" altLang="sv-SE" sz="1400" b="0" noProof="0" dirty="0">
                          <a:solidFill>
                            <a:schemeClr val="tx1"/>
                          </a:solidFill>
                        </a:rPr>
                        <a:t>Steels with improved atmospheric corrosion resistance</a:t>
                      </a:r>
                    </a:p>
                  </a:txBody>
                  <a:tcPr>
                    <a:solidFill>
                      <a:schemeClr val="bg1"/>
                    </a:solidFill>
                  </a:tcPr>
                </a:tc>
                <a:extLst>
                  <a:ext uri="{0D108BD9-81ED-4DB2-BD59-A6C34878D82A}">
                    <a16:rowId xmlns:a16="http://schemas.microsoft.com/office/drawing/2014/main" val="10001"/>
                  </a:ext>
                </a:extLst>
              </a:tr>
              <a:tr h="210028">
                <a:tc>
                  <a:txBody>
                    <a:bodyPr/>
                    <a:lstStyle/>
                    <a:p>
                      <a:pPr indent="0">
                        <a:lnSpc>
                          <a:spcPts val="1000"/>
                        </a:lnSpc>
                        <a:spcBef>
                          <a:spcPts val="0"/>
                        </a:spcBef>
                        <a:spcAft>
                          <a:spcPts val="600"/>
                        </a:spcAft>
                      </a:pPr>
                      <a:r>
                        <a:rPr lang="en-GB" sz="1400" b="1" noProof="0" dirty="0">
                          <a:solidFill>
                            <a:schemeClr val="tx1"/>
                          </a:solidFill>
                        </a:rPr>
                        <a:t>2</a:t>
                      </a:r>
                    </a:p>
                  </a:txBody>
                  <a:tcPr>
                    <a:solidFill>
                      <a:schemeClr val="bg1"/>
                    </a:solidFill>
                  </a:tcPr>
                </a:tc>
                <a:tc>
                  <a:txBody>
                    <a:bodyPr/>
                    <a:lstStyle/>
                    <a:p>
                      <a:pPr indent="0">
                        <a:lnSpc>
                          <a:spcPts val="1000"/>
                        </a:lnSpc>
                        <a:spcBef>
                          <a:spcPts val="0"/>
                        </a:spcBef>
                        <a:spcAft>
                          <a:spcPts val="600"/>
                        </a:spcAft>
                      </a:pPr>
                      <a:r>
                        <a:rPr lang="en-GB" sz="1400" b="0" noProof="0">
                          <a:solidFill>
                            <a:schemeClr val="tx1"/>
                          </a:solidFill>
                        </a:rPr>
                        <a:t>Thermomechanically treated fine-grain steels and cast steels</a:t>
                      </a:r>
                      <a:r>
                        <a:rPr lang="en-GB" sz="1400" b="0" baseline="0" noProof="0">
                          <a:solidFill>
                            <a:schemeClr val="tx1"/>
                          </a:solidFill>
                        </a:rPr>
                        <a:t>, </a:t>
                      </a:r>
                      <a:r>
                        <a:rPr lang="en-GB" sz="1400" b="0" noProof="0">
                          <a:solidFill>
                            <a:schemeClr val="tx1"/>
                          </a:solidFill>
                        </a:rPr>
                        <a:t>R</a:t>
                      </a:r>
                      <a:r>
                        <a:rPr lang="en-GB" sz="1400" b="0" baseline="-25000" noProof="0">
                          <a:solidFill>
                            <a:schemeClr val="tx1"/>
                          </a:solidFill>
                        </a:rPr>
                        <a:t>eH</a:t>
                      </a:r>
                      <a:r>
                        <a:rPr lang="en-GB" sz="1400" b="0" noProof="0">
                          <a:solidFill>
                            <a:schemeClr val="tx1"/>
                          </a:solidFill>
                        </a:rPr>
                        <a:t> &gt; 360 N/mm</a:t>
                      </a:r>
                      <a:r>
                        <a:rPr lang="en-GB" sz="1400" b="0" baseline="30000" noProof="0">
                          <a:solidFill>
                            <a:schemeClr val="tx1"/>
                          </a:solidFill>
                        </a:rPr>
                        <a:t>2</a:t>
                      </a:r>
                      <a:r>
                        <a:rPr lang="en-GB" sz="1400" b="0" noProof="0">
                          <a:solidFill>
                            <a:schemeClr val="tx1"/>
                          </a:solidFill>
                        </a:rPr>
                        <a:t> </a:t>
                      </a:r>
                    </a:p>
                  </a:txBody>
                  <a:tcPr>
                    <a:solidFill>
                      <a:schemeClr val="bg1"/>
                    </a:solidFill>
                  </a:tcPr>
                </a:tc>
                <a:extLst>
                  <a:ext uri="{0D108BD9-81ED-4DB2-BD59-A6C34878D82A}">
                    <a16:rowId xmlns:a16="http://schemas.microsoft.com/office/drawing/2014/main" val="10002"/>
                  </a:ext>
                </a:extLst>
              </a:tr>
              <a:tr h="210028">
                <a:tc>
                  <a:txBody>
                    <a:bodyPr/>
                    <a:lstStyle/>
                    <a:p>
                      <a:pPr indent="0">
                        <a:lnSpc>
                          <a:spcPts val="1000"/>
                        </a:lnSpc>
                        <a:spcBef>
                          <a:spcPts val="0"/>
                        </a:spcBef>
                        <a:spcAft>
                          <a:spcPts val="600"/>
                        </a:spcAft>
                      </a:pPr>
                      <a:r>
                        <a:rPr lang="en-GB" sz="1400" b="1" noProof="0" dirty="0">
                          <a:solidFill>
                            <a:schemeClr val="tx1"/>
                          </a:solidFill>
                        </a:rPr>
                        <a:t>3</a:t>
                      </a:r>
                    </a:p>
                  </a:txBody>
                  <a:tcPr>
                    <a:solidFill>
                      <a:schemeClr val="bg1"/>
                    </a:solidFill>
                  </a:tcPr>
                </a:tc>
                <a:tc>
                  <a:txBody>
                    <a:bodyPr/>
                    <a:lstStyle/>
                    <a:p>
                      <a:pPr marL="0" marR="0" indent="0" algn="l" defTabSz="914400" rtl="0" eaLnBrk="1" fontAlgn="auto" latinLnBrk="0" hangingPunct="1">
                        <a:lnSpc>
                          <a:spcPts val="1000"/>
                        </a:lnSpc>
                        <a:spcBef>
                          <a:spcPts val="0"/>
                        </a:spcBef>
                        <a:spcAft>
                          <a:spcPts val="600"/>
                        </a:spcAft>
                        <a:buClrTx/>
                        <a:buSzTx/>
                        <a:buFontTx/>
                        <a:buNone/>
                        <a:tabLst/>
                        <a:defRPr/>
                      </a:pPr>
                      <a:r>
                        <a:rPr lang="en-GB" altLang="sv-SE" sz="1400" b="0" noProof="0">
                          <a:solidFill>
                            <a:schemeClr val="tx1"/>
                          </a:solidFill>
                        </a:rPr>
                        <a:t>Quenched and tempered and precipitation-hardened</a:t>
                      </a:r>
                      <a:r>
                        <a:rPr lang="en-GB" altLang="sv-SE" sz="1400" b="0" baseline="0" noProof="0">
                          <a:solidFill>
                            <a:schemeClr val="tx1"/>
                          </a:solidFill>
                        </a:rPr>
                        <a:t> fine-grain steels</a:t>
                      </a:r>
                      <a:r>
                        <a:rPr lang="en-GB" altLang="sv-SE" sz="1400" b="0" noProof="0">
                          <a:solidFill>
                            <a:schemeClr val="tx1"/>
                          </a:solidFill>
                        </a:rPr>
                        <a:t>, R</a:t>
                      </a:r>
                      <a:r>
                        <a:rPr lang="en-GB" altLang="sv-SE" sz="1400" b="0" baseline="-25000" noProof="0">
                          <a:solidFill>
                            <a:schemeClr val="tx1"/>
                          </a:solidFill>
                        </a:rPr>
                        <a:t>eH</a:t>
                      </a:r>
                      <a:r>
                        <a:rPr lang="en-GB" altLang="sv-SE" sz="1400" b="0" noProof="0">
                          <a:solidFill>
                            <a:schemeClr val="tx1"/>
                          </a:solidFill>
                        </a:rPr>
                        <a:t> &gt; 360 N/mm</a:t>
                      </a:r>
                      <a:r>
                        <a:rPr lang="en-GB" altLang="sv-SE" sz="1400" b="0" baseline="30000" noProof="0">
                          <a:solidFill>
                            <a:schemeClr val="tx1"/>
                          </a:solidFill>
                        </a:rPr>
                        <a:t>2</a:t>
                      </a:r>
                      <a:r>
                        <a:rPr lang="en-GB" altLang="sv-SE" sz="1400" b="0" noProof="0">
                          <a:solidFill>
                            <a:schemeClr val="tx1"/>
                          </a:solidFill>
                        </a:rPr>
                        <a:t> </a:t>
                      </a:r>
                    </a:p>
                  </a:txBody>
                  <a:tcPr>
                    <a:solidFill>
                      <a:schemeClr val="bg1"/>
                    </a:solidFill>
                  </a:tcPr>
                </a:tc>
                <a:extLst>
                  <a:ext uri="{0D108BD9-81ED-4DB2-BD59-A6C34878D82A}">
                    <a16:rowId xmlns:a16="http://schemas.microsoft.com/office/drawing/2014/main" val="10003"/>
                  </a:ext>
                </a:extLst>
              </a:tr>
              <a:tr h="585812">
                <a:tc>
                  <a:txBody>
                    <a:bodyPr/>
                    <a:lstStyle/>
                    <a:p>
                      <a:pPr indent="0">
                        <a:lnSpc>
                          <a:spcPts val="1000"/>
                        </a:lnSpc>
                        <a:spcBef>
                          <a:spcPts val="0"/>
                        </a:spcBef>
                        <a:spcAft>
                          <a:spcPts val="600"/>
                        </a:spcAft>
                      </a:pPr>
                      <a:r>
                        <a:rPr lang="en-GB" sz="1400" b="1" noProof="0" dirty="0">
                          <a:solidFill>
                            <a:schemeClr val="tx1"/>
                          </a:solidFill>
                        </a:rPr>
                        <a:t>4</a:t>
                      </a:r>
                    </a:p>
                    <a:p>
                      <a:pPr indent="0">
                        <a:lnSpc>
                          <a:spcPts val="1000"/>
                        </a:lnSpc>
                        <a:spcBef>
                          <a:spcPts val="0"/>
                        </a:spcBef>
                        <a:spcAft>
                          <a:spcPts val="600"/>
                        </a:spcAft>
                      </a:pPr>
                      <a:r>
                        <a:rPr lang="en-GB" sz="1400" b="1" noProof="0" dirty="0">
                          <a:solidFill>
                            <a:schemeClr val="tx1"/>
                          </a:solidFill>
                        </a:rPr>
                        <a:t>5</a:t>
                      </a:r>
                    </a:p>
                    <a:p>
                      <a:pPr indent="0">
                        <a:lnSpc>
                          <a:spcPts val="1000"/>
                        </a:lnSpc>
                        <a:spcBef>
                          <a:spcPts val="0"/>
                        </a:spcBef>
                        <a:spcAft>
                          <a:spcPts val="600"/>
                        </a:spcAft>
                      </a:pPr>
                      <a:r>
                        <a:rPr lang="en-GB" sz="1400" b="1" noProof="0" dirty="0">
                          <a:solidFill>
                            <a:schemeClr val="tx1"/>
                          </a:solidFill>
                        </a:rPr>
                        <a:t>6</a:t>
                      </a:r>
                    </a:p>
                  </a:txBody>
                  <a:tcPr>
                    <a:solidFill>
                      <a:schemeClr val="bg1"/>
                    </a:solidFill>
                  </a:tcPr>
                </a:tc>
                <a:tc>
                  <a:txBody>
                    <a:bodyPr/>
                    <a:lstStyle/>
                    <a:p>
                      <a:pPr indent="0">
                        <a:lnSpc>
                          <a:spcPts val="1000"/>
                        </a:lnSpc>
                        <a:spcBef>
                          <a:spcPts val="0"/>
                        </a:spcBef>
                        <a:spcAft>
                          <a:spcPts val="600"/>
                        </a:spcAft>
                      </a:pPr>
                      <a:r>
                        <a:rPr lang="en-GB" sz="1400" b="0" noProof="0">
                          <a:solidFill>
                            <a:schemeClr val="tx1"/>
                          </a:solidFill>
                        </a:rPr>
                        <a:t>Low vanadium</a:t>
                      </a:r>
                      <a:r>
                        <a:rPr lang="en-GB" sz="1400" b="0" baseline="0" noProof="0">
                          <a:solidFill>
                            <a:schemeClr val="tx1"/>
                          </a:solidFill>
                        </a:rPr>
                        <a:t> alloyed </a:t>
                      </a:r>
                      <a:r>
                        <a:rPr lang="en-GB" sz="1400" b="0" noProof="0">
                          <a:solidFill>
                            <a:schemeClr val="tx1"/>
                          </a:solidFill>
                        </a:rPr>
                        <a:t>Cr-Mo-(Ni)</a:t>
                      </a:r>
                    </a:p>
                    <a:p>
                      <a:pPr indent="0">
                        <a:lnSpc>
                          <a:spcPts val="1000"/>
                        </a:lnSpc>
                        <a:spcBef>
                          <a:spcPts val="0"/>
                        </a:spcBef>
                        <a:spcAft>
                          <a:spcPts val="600"/>
                        </a:spcAft>
                      </a:pPr>
                      <a:r>
                        <a:rPr lang="en-GB" sz="1400" b="0" noProof="0">
                          <a:solidFill>
                            <a:schemeClr val="tx1"/>
                          </a:solidFill>
                        </a:rPr>
                        <a:t>Cr-Mo</a:t>
                      </a:r>
                      <a:r>
                        <a:rPr lang="en-GB" sz="1400" b="0" baseline="0" noProof="0">
                          <a:solidFill>
                            <a:schemeClr val="tx1"/>
                          </a:solidFill>
                        </a:rPr>
                        <a:t> steels free of vanadium with C ≤0.35%</a:t>
                      </a:r>
                    </a:p>
                    <a:p>
                      <a:pPr indent="0">
                        <a:lnSpc>
                          <a:spcPts val="1000"/>
                        </a:lnSpc>
                        <a:spcBef>
                          <a:spcPts val="0"/>
                        </a:spcBef>
                        <a:spcAft>
                          <a:spcPts val="600"/>
                        </a:spcAft>
                      </a:pPr>
                      <a:r>
                        <a:rPr lang="en-GB" sz="1400" b="0" baseline="0" noProof="0">
                          <a:solidFill>
                            <a:schemeClr val="tx1"/>
                          </a:solidFill>
                        </a:rPr>
                        <a:t>High vanadium alloyed Cr-Mo-(Ni) steels</a:t>
                      </a:r>
                      <a:endParaRPr lang="en-GB" sz="1400" b="0" noProof="0">
                        <a:solidFill>
                          <a:schemeClr val="tx1"/>
                        </a:solidFill>
                      </a:endParaRPr>
                    </a:p>
                  </a:txBody>
                  <a:tcPr>
                    <a:solidFill>
                      <a:schemeClr val="bg1"/>
                    </a:solidFill>
                  </a:tcPr>
                </a:tc>
                <a:extLst>
                  <a:ext uri="{0D108BD9-81ED-4DB2-BD59-A6C34878D82A}">
                    <a16:rowId xmlns:a16="http://schemas.microsoft.com/office/drawing/2014/main" val="10004"/>
                  </a:ext>
                </a:extLst>
              </a:tr>
              <a:tr h="210028">
                <a:tc>
                  <a:txBody>
                    <a:bodyPr/>
                    <a:lstStyle/>
                    <a:p>
                      <a:pPr indent="0">
                        <a:lnSpc>
                          <a:spcPts val="1000"/>
                        </a:lnSpc>
                        <a:spcBef>
                          <a:spcPts val="0"/>
                        </a:spcBef>
                        <a:spcAft>
                          <a:spcPts val="600"/>
                        </a:spcAft>
                      </a:pPr>
                      <a:r>
                        <a:rPr lang="en-GB" sz="1400" b="1" noProof="0" dirty="0">
                          <a:solidFill>
                            <a:schemeClr val="tx1"/>
                          </a:solidFill>
                        </a:rPr>
                        <a:t>7</a:t>
                      </a:r>
                    </a:p>
                  </a:txBody>
                  <a:tcPr>
                    <a:solidFill>
                      <a:schemeClr val="bg1"/>
                    </a:solidFill>
                  </a:tcPr>
                </a:tc>
                <a:tc>
                  <a:txBody>
                    <a:bodyPr/>
                    <a:lstStyle/>
                    <a:p>
                      <a:pPr indent="0">
                        <a:lnSpc>
                          <a:spcPts val="1000"/>
                        </a:lnSpc>
                        <a:spcBef>
                          <a:spcPts val="0"/>
                        </a:spcBef>
                        <a:spcAft>
                          <a:spcPts val="600"/>
                        </a:spcAft>
                      </a:pPr>
                      <a:r>
                        <a:rPr lang="en-GB" sz="1400" b="0" noProof="0">
                          <a:solidFill>
                            <a:schemeClr val="tx1"/>
                          </a:solidFill>
                        </a:rPr>
                        <a:t>Ferritic, martensitic or </a:t>
                      </a:r>
                      <a:r>
                        <a:rPr lang="en-GB" altLang="sv-SE" sz="1400" b="0" noProof="0">
                          <a:solidFill>
                            <a:schemeClr val="tx1"/>
                          </a:solidFill>
                        </a:rPr>
                        <a:t> precipitation-hardened</a:t>
                      </a:r>
                      <a:r>
                        <a:rPr lang="en-GB" altLang="sv-SE" sz="1400" b="0" baseline="0" noProof="0">
                          <a:solidFill>
                            <a:schemeClr val="tx1"/>
                          </a:solidFill>
                        </a:rPr>
                        <a:t> stainless steels</a:t>
                      </a:r>
                      <a:r>
                        <a:rPr lang="en-GB" sz="1400" b="0" noProof="0">
                          <a:solidFill>
                            <a:schemeClr val="tx1"/>
                          </a:solidFill>
                        </a:rPr>
                        <a:t> 10,5%&lt;Cr&lt;30%</a:t>
                      </a:r>
                    </a:p>
                  </a:txBody>
                  <a:tcPr>
                    <a:solidFill>
                      <a:schemeClr val="bg1"/>
                    </a:solidFill>
                  </a:tcPr>
                </a:tc>
                <a:extLst>
                  <a:ext uri="{0D108BD9-81ED-4DB2-BD59-A6C34878D82A}">
                    <a16:rowId xmlns:a16="http://schemas.microsoft.com/office/drawing/2014/main" val="10005"/>
                  </a:ext>
                </a:extLst>
              </a:tr>
              <a:tr h="210028">
                <a:tc>
                  <a:txBody>
                    <a:bodyPr/>
                    <a:lstStyle/>
                    <a:p>
                      <a:pPr indent="0">
                        <a:lnSpc>
                          <a:spcPts val="1000"/>
                        </a:lnSpc>
                        <a:spcBef>
                          <a:spcPts val="0"/>
                        </a:spcBef>
                        <a:spcAft>
                          <a:spcPts val="600"/>
                        </a:spcAft>
                      </a:pPr>
                      <a:r>
                        <a:rPr lang="en-GB" sz="1400" b="1" noProof="0" dirty="0">
                          <a:solidFill>
                            <a:schemeClr val="tx1"/>
                          </a:solidFill>
                        </a:rPr>
                        <a:t>8</a:t>
                      </a:r>
                    </a:p>
                  </a:txBody>
                  <a:tcPr>
                    <a:solidFill>
                      <a:schemeClr val="bg1"/>
                    </a:solidFill>
                  </a:tcPr>
                </a:tc>
                <a:tc>
                  <a:txBody>
                    <a:bodyPr/>
                    <a:lstStyle/>
                    <a:p>
                      <a:pPr indent="0">
                        <a:lnSpc>
                          <a:spcPts val="1000"/>
                        </a:lnSpc>
                        <a:spcBef>
                          <a:spcPts val="0"/>
                        </a:spcBef>
                        <a:spcAft>
                          <a:spcPts val="600"/>
                        </a:spcAft>
                      </a:pPr>
                      <a:r>
                        <a:rPr lang="en-GB" sz="1400" b="0" noProof="0">
                          <a:solidFill>
                            <a:schemeClr val="tx1"/>
                          </a:solidFill>
                        </a:rPr>
                        <a:t>Austenitic stainless steels,</a:t>
                      </a:r>
                      <a:r>
                        <a:rPr lang="en-GB" sz="1400" b="0" baseline="0" noProof="0">
                          <a:solidFill>
                            <a:schemeClr val="tx1"/>
                          </a:solidFill>
                        </a:rPr>
                        <a:t> Ni ≤ 31%</a:t>
                      </a:r>
                      <a:endParaRPr lang="en-GB" sz="1400" b="0" noProof="0">
                        <a:solidFill>
                          <a:schemeClr val="tx1"/>
                        </a:solidFill>
                      </a:endParaRPr>
                    </a:p>
                  </a:txBody>
                  <a:tcPr>
                    <a:solidFill>
                      <a:schemeClr val="bg1"/>
                    </a:solidFill>
                  </a:tcPr>
                </a:tc>
                <a:extLst>
                  <a:ext uri="{0D108BD9-81ED-4DB2-BD59-A6C34878D82A}">
                    <a16:rowId xmlns:a16="http://schemas.microsoft.com/office/drawing/2014/main" val="10006"/>
                  </a:ext>
                </a:extLst>
              </a:tr>
              <a:tr h="585812">
                <a:tc>
                  <a:txBody>
                    <a:bodyPr/>
                    <a:lstStyle/>
                    <a:p>
                      <a:pPr indent="0">
                        <a:lnSpc>
                          <a:spcPts val="1000"/>
                        </a:lnSpc>
                        <a:spcBef>
                          <a:spcPts val="0"/>
                        </a:spcBef>
                        <a:spcAft>
                          <a:spcPts val="600"/>
                        </a:spcAft>
                      </a:pPr>
                      <a:r>
                        <a:rPr lang="en-GB" sz="1400" b="1" noProof="0" dirty="0">
                          <a:solidFill>
                            <a:schemeClr val="tx1"/>
                          </a:solidFill>
                        </a:rPr>
                        <a:t>9.1</a:t>
                      </a:r>
                    </a:p>
                    <a:p>
                      <a:pPr indent="0">
                        <a:lnSpc>
                          <a:spcPts val="1000"/>
                        </a:lnSpc>
                        <a:spcBef>
                          <a:spcPts val="0"/>
                        </a:spcBef>
                        <a:spcAft>
                          <a:spcPts val="600"/>
                        </a:spcAft>
                      </a:pPr>
                      <a:r>
                        <a:rPr lang="en-GB" sz="1400" b="1" noProof="0" dirty="0">
                          <a:solidFill>
                            <a:schemeClr val="tx1"/>
                          </a:solidFill>
                        </a:rPr>
                        <a:t>9.2</a:t>
                      </a:r>
                    </a:p>
                    <a:p>
                      <a:pPr indent="0">
                        <a:lnSpc>
                          <a:spcPts val="1000"/>
                        </a:lnSpc>
                        <a:spcBef>
                          <a:spcPts val="0"/>
                        </a:spcBef>
                        <a:spcAft>
                          <a:spcPts val="600"/>
                        </a:spcAft>
                      </a:pPr>
                      <a:r>
                        <a:rPr lang="en-GB" sz="1400" b="1" noProof="0" dirty="0">
                          <a:solidFill>
                            <a:schemeClr val="tx1"/>
                          </a:solidFill>
                        </a:rPr>
                        <a:t>9.3</a:t>
                      </a:r>
                    </a:p>
                  </a:txBody>
                  <a:tcPr>
                    <a:solidFill>
                      <a:schemeClr val="bg1"/>
                    </a:solidFill>
                  </a:tcPr>
                </a:tc>
                <a:tc>
                  <a:txBody>
                    <a:bodyPr/>
                    <a:lstStyle/>
                    <a:p>
                      <a:pPr indent="0">
                        <a:lnSpc>
                          <a:spcPts val="1000"/>
                        </a:lnSpc>
                        <a:spcBef>
                          <a:spcPts val="0"/>
                        </a:spcBef>
                        <a:spcAft>
                          <a:spcPts val="600"/>
                        </a:spcAft>
                      </a:pPr>
                      <a:r>
                        <a:rPr lang="en-GB" sz="1400" b="0" noProof="0">
                          <a:solidFill>
                            <a:schemeClr val="tx1"/>
                          </a:solidFill>
                        </a:rPr>
                        <a:t>Nickel</a:t>
                      </a:r>
                      <a:r>
                        <a:rPr lang="en-GB" sz="1400" b="0" baseline="0" noProof="0">
                          <a:solidFill>
                            <a:schemeClr val="tx1"/>
                          </a:solidFill>
                        </a:rPr>
                        <a:t> alloyed</a:t>
                      </a:r>
                      <a:r>
                        <a:rPr lang="en-GB" sz="1400" b="0" noProof="0">
                          <a:solidFill>
                            <a:schemeClr val="tx1"/>
                          </a:solidFill>
                        </a:rPr>
                        <a:t> steels Ni ≤ 3%</a:t>
                      </a:r>
                    </a:p>
                    <a:p>
                      <a:pPr marL="0" marR="0" indent="0" algn="l" defTabSz="914400" rtl="0" eaLnBrk="1" fontAlgn="auto" latinLnBrk="0" hangingPunct="1">
                        <a:lnSpc>
                          <a:spcPts val="1000"/>
                        </a:lnSpc>
                        <a:spcBef>
                          <a:spcPts val="0"/>
                        </a:spcBef>
                        <a:spcAft>
                          <a:spcPts val="600"/>
                        </a:spcAft>
                        <a:buClrTx/>
                        <a:buSzTx/>
                        <a:buFontTx/>
                        <a:buNone/>
                        <a:tabLst/>
                        <a:defRPr/>
                      </a:pPr>
                      <a:r>
                        <a:rPr lang="en-GB" sz="1400" b="0" baseline="0" noProof="0">
                          <a:solidFill>
                            <a:schemeClr val="tx1"/>
                          </a:solidFill>
                        </a:rPr>
                        <a:t>Nickel alloyed</a:t>
                      </a:r>
                      <a:r>
                        <a:rPr lang="en-GB" sz="1400" b="0" noProof="0">
                          <a:solidFill>
                            <a:schemeClr val="tx1"/>
                          </a:solidFill>
                        </a:rPr>
                        <a:t> steels   3% &lt; Ni ≤ 8%</a:t>
                      </a:r>
                    </a:p>
                    <a:p>
                      <a:pPr marL="0" marR="0" indent="0" algn="l" defTabSz="914400" rtl="0" eaLnBrk="1" fontAlgn="auto" latinLnBrk="0" hangingPunct="1">
                        <a:lnSpc>
                          <a:spcPts val="1000"/>
                        </a:lnSpc>
                        <a:spcBef>
                          <a:spcPts val="0"/>
                        </a:spcBef>
                        <a:spcAft>
                          <a:spcPts val="600"/>
                        </a:spcAft>
                        <a:buClrTx/>
                        <a:buSzTx/>
                        <a:buFontTx/>
                        <a:buNone/>
                        <a:tabLst/>
                        <a:defRPr/>
                      </a:pPr>
                      <a:r>
                        <a:rPr lang="en-GB" sz="1400" b="0" noProof="0">
                          <a:solidFill>
                            <a:schemeClr val="tx1"/>
                          </a:solidFill>
                        </a:rPr>
                        <a:t>Nickel</a:t>
                      </a:r>
                      <a:r>
                        <a:rPr lang="en-GB" sz="1400" b="0" baseline="0" noProof="0">
                          <a:solidFill>
                            <a:schemeClr val="tx1"/>
                          </a:solidFill>
                        </a:rPr>
                        <a:t> alloyed</a:t>
                      </a:r>
                      <a:r>
                        <a:rPr lang="en-GB" sz="1400" b="0" noProof="0">
                          <a:solidFill>
                            <a:schemeClr val="tx1"/>
                          </a:solidFill>
                        </a:rPr>
                        <a:t> steels 8% &lt; Ni ≤ 10%</a:t>
                      </a:r>
                    </a:p>
                  </a:txBody>
                  <a:tcPr>
                    <a:solidFill>
                      <a:schemeClr val="bg1"/>
                    </a:solidFill>
                  </a:tcPr>
                </a:tc>
                <a:extLst>
                  <a:ext uri="{0D108BD9-81ED-4DB2-BD59-A6C34878D82A}">
                    <a16:rowId xmlns:a16="http://schemas.microsoft.com/office/drawing/2014/main" val="10007"/>
                  </a:ext>
                </a:extLst>
              </a:tr>
              <a:tr h="210028">
                <a:tc>
                  <a:txBody>
                    <a:bodyPr/>
                    <a:lstStyle/>
                    <a:p>
                      <a:pPr indent="0">
                        <a:lnSpc>
                          <a:spcPts val="1000"/>
                        </a:lnSpc>
                        <a:spcBef>
                          <a:spcPts val="0"/>
                        </a:spcBef>
                        <a:spcAft>
                          <a:spcPts val="600"/>
                        </a:spcAft>
                      </a:pPr>
                      <a:r>
                        <a:rPr lang="en-GB" sz="1400" b="1" noProof="0" dirty="0">
                          <a:solidFill>
                            <a:schemeClr val="tx1"/>
                          </a:solidFill>
                        </a:rPr>
                        <a:t>10</a:t>
                      </a:r>
                    </a:p>
                  </a:txBody>
                  <a:tcPr>
                    <a:solidFill>
                      <a:schemeClr val="bg1"/>
                    </a:solidFill>
                  </a:tcPr>
                </a:tc>
                <a:tc>
                  <a:txBody>
                    <a:bodyPr/>
                    <a:lstStyle/>
                    <a:p>
                      <a:pPr indent="0">
                        <a:lnSpc>
                          <a:spcPts val="1000"/>
                        </a:lnSpc>
                        <a:spcBef>
                          <a:spcPts val="0"/>
                        </a:spcBef>
                        <a:spcAft>
                          <a:spcPts val="600"/>
                        </a:spcAft>
                      </a:pPr>
                      <a:r>
                        <a:rPr lang="en-GB" sz="1400" b="0" noProof="0">
                          <a:solidFill>
                            <a:schemeClr val="tx1"/>
                          </a:solidFill>
                        </a:rPr>
                        <a:t>Austenitic ferritic stainless steels</a:t>
                      </a:r>
                      <a:r>
                        <a:rPr lang="en-GB" sz="1400" b="0" baseline="0" noProof="0">
                          <a:solidFill>
                            <a:schemeClr val="tx1"/>
                          </a:solidFill>
                        </a:rPr>
                        <a:t> </a:t>
                      </a:r>
                      <a:r>
                        <a:rPr lang="en-GB" sz="1400" b="0" noProof="0">
                          <a:solidFill>
                            <a:schemeClr val="tx1"/>
                          </a:solidFill>
                        </a:rPr>
                        <a:t>(duplex</a:t>
                      </a:r>
                    </a:p>
                  </a:txBody>
                  <a:tcPr>
                    <a:solidFill>
                      <a:schemeClr val="bg1"/>
                    </a:solidFill>
                  </a:tcPr>
                </a:tc>
                <a:extLst>
                  <a:ext uri="{0D108BD9-81ED-4DB2-BD59-A6C34878D82A}">
                    <a16:rowId xmlns:a16="http://schemas.microsoft.com/office/drawing/2014/main" val="10008"/>
                  </a:ext>
                </a:extLst>
              </a:tr>
              <a:tr h="210028">
                <a:tc>
                  <a:txBody>
                    <a:bodyPr/>
                    <a:lstStyle/>
                    <a:p>
                      <a:pPr indent="0">
                        <a:lnSpc>
                          <a:spcPts val="1000"/>
                        </a:lnSpc>
                        <a:spcBef>
                          <a:spcPts val="0"/>
                        </a:spcBef>
                        <a:spcAft>
                          <a:spcPts val="600"/>
                        </a:spcAft>
                      </a:pPr>
                      <a:r>
                        <a:rPr lang="en-GB" sz="1400" b="1" noProof="0" dirty="0">
                          <a:solidFill>
                            <a:schemeClr val="tx1"/>
                          </a:solidFill>
                        </a:rPr>
                        <a:t>11</a:t>
                      </a:r>
                    </a:p>
                  </a:txBody>
                  <a:tcPr>
                    <a:solidFill>
                      <a:schemeClr val="bg1"/>
                    </a:solidFill>
                  </a:tcPr>
                </a:tc>
                <a:tc>
                  <a:txBody>
                    <a:bodyPr/>
                    <a:lstStyle/>
                    <a:p>
                      <a:pPr indent="0">
                        <a:lnSpc>
                          <a:spcPts val="1000"/>
                        </a:lnSpc>
                        <a:spcBef>
                          <a:spcPts val="0"/>
                        </a:spcBef>
                        <a:spcAft>
                          <a:spcPts val="600"/>
                        </a:spcAft>
                      </a:pPr>
                      <a:r>
                        <a:rPr lang="en-GB" sz="1400" b="0" noProof="0">
                          <a:solidFill>
                            <a:schemeClr val="tx1"/>
                          </a:solidFill>
                        </a:rPr>
                        <a:t>Steels covered by group 1 except</a:t>
                      </a:r>
                      <a:r>
                        <a:rPr lang="en-GB" sz="1400" b="0" baseline="0" noProof="0">
                          <a:solidFill>
                            <a:schemeClr val="tx1"/>
                          </a:solidFill>
                        </a:rPr>
                        <a:t> </a:t>
                      </a:r>
                      <a:r>
                        <a:rPr lang="en-GB" sz="1400" b="0" noProof="0">
                          <a:solidFill>
                            <a:schemeClr val="tx1"/>
                          </a:solidFill>
                        </a:rPr>
                        <a:t>0,25%</a:t>
                      </a:r>
                      <a:r>
                        <a:rPr lang="en-GB" sz="1400" b="0" baseline="0" noProof="0">
                          <a:solidFill>
                            <a:schemeClr val="tx1"/>
                          </a:solidFill>
                        </a:rPr>
                        <a:t> &lt; C </a:t>
                      </a:r>
                      <a:r>
                        <a:rPr lang="en-GB" altLang="sv-SE" sz="1400" b="0" noProof="0">
                          <a:solidFill>
                            <a:schemeClr val="tx1"/>
                          </a:solidFill>
                        </a:rPr>
                        <a:t>≤ </a:t>
                      </a:r>
                      <a:r>
                        <a:rPr lang="en-GB" sz="1400" b="0" noProof="0">
                          <a:solidFill>
                            <a:schemeClr val="tx1"/>
                          </a:solidFill>
                        </a:rPr>
                        <a:t>0,85%</a:t>
                      </a:r>
                    </a:p>
                  </a:txBody>
                  <a:tcPr>
                    <a:solidFill>
                      <a:schemeClr val="bg1"/>
                    </a:solidFill>
                  </a:tcPr>
                </a:tc>
                <a:extLst>
                  <a:ext uri="{0D108BD9-81ED-4DB2-BD59-A6C34878D82A}">
                    <a16:rowId xmlns:a16="http://schemas.microsoft.com/office/drawing/2014/main" val="10009"/>
                  </a:ext>
                </a:extLst>
              </a:tr>
              <a:tr h="210028">
                <a:tc>
                  <a:txBody>
                    <a:bodyPr/>
                    <a:lstStyle/>
                    <a:p>
                      <a:pPr indent="0">
                        <a:lnSpc>
                          <a:spcPts val="1000"/>
                        </a:lnSpc>
                        <a:spcBef>
                          <a:spcPts val="0"/>
                        </a:spcBef>
                        <a:spcAft>
                          <a:spcPts val="600"/>
                        </a:spcAft>
                      </a:pPr>
                      <a:r>
                        <a:rPr lang="en-GB" sz="1400" b="1" noProof="0" dirty="0">
                          <a:solidFill>
                            <a:schemeClr val="tx1"/>
                          </a:solidFill>
                        </a:rPr>
                        <a:t>21-26</a:t>
                      </a:r>
                    </a:p>
                  </a:txBody>
                  <a:tcPr>
                    <a:solidFill>
                      <a:schemeClr val="bg1"/>
                    </a:solidFill>
                  </a:tcPr>
                </a:tc>
                <a:tc>
                  <a:txBody>
                    <a:bodyPr/>
                    <a:lstStyle/>
                    <a:p>
                      <a:pPr marL="0" marR="0" indent="0" algn="l" defTabSz="914400" rtl="0" eaLnBrk="1" fontAlgn="auto" latinLnBrk="0" hangingPunct="1">
                        <a:lnSpc>
                          <a:spcPts val="1000"/>
                        </a:lnSpc>
                        <a:spcBef>
                          <a:spcPts val="0"/>
                        </a:spcBef>
                        <a:spcAft>
                          <a:spcPts val="600"/>
                        </a:spcAft>
                        <a:buClrTx/>
                        <a:buSzTx/>
                        <a:buFontTx/>
                        <a:buNone/>
                        <a:tabLst/>
                        <a:defRPr/>
                      </a:pPr>
                      <a:r>
                        <a:rPr lang="en-GB" sz="1400" b="0" noProof="0" dirty="0">
                          <a:solidFill>
                            <a:schemeClr val="tx1"/>
                          </a:solidFill>
                        </a:rPr>
                        <a:t>Aluminium </a:t>
                      </a:r>
                      <a:r>
                        <a:rPr lang="en-GB" sz="1400" b="0" noProof="0" dirty="0" err="1">
                          <a:solidFill>
                            <a:schemeClr val="tx1"/>
                          </a:solidFill>
                        </a:rPr>
                        <a:t>och</a:t>
                      </a:r>
                      <a:r>
                        <a:rPr lang="en-GB" sz="1400" b="0" noProof="0" dirty="0">
                          <a:solidFill>
                            <a:schemeClr val="tx1"/>
                          </a:solidFill>
                        </a:rPr>
                        <a:t> aluminium alloys</a:t>
                      </a:r>
                    </a:p>
                  </a:txBody>
                  <a:tcPr>
                    <a:solidFill>
                      <a:schemeClr val="bg1"/>
                    </a:solidFill>
                  </a:tcPr>
                </a:tc>
                <a:extLst>
                  <a:ext uri="{0D108BD9-81ED-4DB2-BD59-A6C34878D82A}">
                    <a16:rowId xmlns:a16="http://schemas.microsoft.com/office/drawing/2014/main" val="10010"/>
                  </a:ext>
                </a:extLst>
              </a:tr>
              <a:tr h="210028">
                <a:tc>
                  <a:txBody>
                    <a:bodyPr/>
                    <a:lstStyle/>
                    <a:p>
                      <a:pPr indent="0">
                        <a:lnSpc>
                          <a:spcPts val="1000"/>
                        </a:lnSpc>
                        <a:spcBef>
                          <a:spcPts val="0"/>
                        </a:spcBef>
                        <a:spcAft>
                          <a:spcPts val="600"/>
                        </a:spcAft>
                      </a:pPr>
                      <a:r>
                        <a:rPr lang="en-GB" altLang="sv-SE" sz="1400" b="1" noProof="0" dirty="0">
                          <a:solidFill>
                            <a:schemeClr val="tx1"/>
                          </a:solidFill>
                        </a:rPr>
                        <a:t>31-38</a:t>
                      </a:r>
                      <a:endParaRPr lang="en-GB" sz="1400" b="1" noProof="0" dirty="0">
                        <a:solidFill>
                          <a:schemeClr val="tx1"/>
                        </a:solidFill>
                      </a:endParaRPr>
                    </a:p>
                  </a:txBody>
                  <a:tcPr>
                    <a:solidFill>
                      <a:schemeClr val="bg1"/>
                    </a:solidFill>
                  </a:tcPr>
                </a:tc>
                <a:tc>
                  <a:txBody>
                    <a:bodyPr/>
                    <a:lstStyle/>
                    <a:p>
                      <a:pPr marL="0" marR="0" indent="0" algn="l" defTabSz="914400" rtl="0" eaLnBrk="1" fontAlgn="auto" latinLnBrk="0" hangingPunct="1">
                        <a:lnSpc>
                          <a:spcPts val="1000"/>
                        </a:lnSpc>
                        <a:spcBef>
                          <a:spcPts val="0"/>
                        </a:spcBef>
                        <a:spcAft>
                          <a:spcPts val="600"/>
                        </a:spcAft>
                        <a:buClrTx/>
                        <a:buSzTx/>
                        <a:buFontTx/>
                        <a:buNone/>
                        <a:tabLst/>
                        <a:defRPr/>
                      </a:pPr>
                      <a:r>
                        <a:rPr lang="en-GB" altLang="sv-SE" sz="1400" b="0" noProof="0" dirty="0">
                          <a:solidFill>
                            <a:schemeClr val="tx1"/>
                          </a:solidFill>
                        </a:rPr>
                        <a:t>Copper </a:t>
                      </a:r>
                      <a:r>
                        <a:rPr lang="en-GB" altLang="sv-SE" sz="1400" b="0" noProof="0" dirty="0" err="1">
                          <a:solidFill>
                            <a:schemeClr val="tx1"/>
                          </a:solidFill>
                        </a:rPr>
                        <a:t>och</a:t>
                      </a:r>
                      <a:r>
                        <a:rPr lang="en-GB" altLang="sv-SE" sz="1400" b="0" noProof="0" dirty="0">
                          <a:solidFill>
                            <a:schemeClr val="tx1"/>
                          </a:solidFill>
                        </a:rPr>
                        <a:t> copper alloys</a:t>
                      </a:r>
                    </a:p>
                  </a:txBody>
                  <a:tcPr>
                    <a:solidFill>
                      <a:schemeClr val="bg1"/>
                    </a:solidFill>
                  </a:tcPr>
                </a:tc>
                <a:extLst>
                  <a:ext uri="{0D108BD9-81ED-4DB2-BD59-A6C34878D82A}">
                    <a16:rowId xmlns:a16="http://schemas.microsoft.com/office/drawing/2014/main" val="10011"/>
                  </a:ext>
                </a:extLst>
              </a:tr>
              <a:tr h="827873">
                <a:tc>
                  <a:txBody>
                    <a:bodyPr/>
                    <a:lstStyle/>
                    <a:p>
                      <a:pPr indent="0">
                        <a:lnSpc>
                          <a:spcPts val="1000"/>
                        </a:lnSpc>
                        <a:spcBef>
                          <a:spcPts val="0"/>
                        </a:spcBef>
                        <a:spcAft>
                          <a:spcPts val="600"/>
                        </a:spcAft>
                      </a:pPr>
                      <a:r>
                        <a:rPr lang="en-GB" sz="1400" b="1" noProof="0" dirty="0">
                          <a:solidFill>
                            <a:schemeClr val="tx1"/>
                          </a:solidFill>
                        </a:rPr>
                        <a:t>41-48</a:t>
                      </a:r>
                    </a:p>
                    <a:p>
                      <a:pPr indent="0">
                        <a:lnSpc>
                          <a:spcPts val="1000"/>
                        </a:lnSpc>
                        <a:spcBef>
                          <a:spcPts val="0"/>
                        </a:spcBef>
                        <a:spcAft>
                          <a:spcPts val="600"/>
                        </a:spcAft>
                      </a:pPr>
                      <a:r>
                        <a:rPr lang="en-GB" sz="1400" b="1" noProof="0" dirty="0">
                          <a:solidFill>
                            <a:schemeClr val="tx1"/>
                          </a:solidFill>
                        </a:rPr>
                        <a:t>51-54</a:t>
                      </a:r>
                    </a:p>
                    <a:p>
                      <a:pPr indent="0">
                        <a:lnSpc>
                          <a:spcPts val="1000"/>
                        </a:lnSpc>
                        <a:spcBef>
                          <a:spcPts val="0"/>
                        </a:spcBef>
                        <a:spcAft>
                          <a:spcPts val="600"/>
                        </a:spcAft>
                      </a:pPr>
                      <a:r>
                        <a:rPr lang="en-GB" sz="1400" b="1" noProof="0" dirty="0">
                          <a:solidFill>
                            <a:schemeClr val="tx1"/>
                          </a:solidFill>
                        </a:rPr>
                        <a:t>61-62</a:t>
                      </a:r>
                    </a:p>
                    <a:p>
                      <a:pPr indent="0">
                        <a:lnSpc>
                          <a:spcPts val="1000"/>
                        </a:lnSpc>
                        <a:spcBef>
                          <a:spcPts val="0"/>
                        </a:spcBef>
                        <a:spcAft>
                          <a:spcPts val="600"/>
                        </a:spcAft>
                      </a:pPr>
                      <a:r>
                        <a:rPr lang="en-GB" sz="1400" b="1" noProof="0" dirty="0">
                          <a:solidFill>
                            <a:schemeClr val="tx1"/>
                          </a:solidFill>
                        </a:rPr>
                        <a:t>71-76</a:t>
                      </a:r>
                    </a:p>
                  </a:txBody>
                  <a:tcPr>
                    <a:solidFill>
                      <a:schemeClr val="bg1"/>
                    </a:solidFill>
                  </a:tcPr>
                </a:tc>
                <a:tc>
                  <a:txBody>
                    <a:bodyPr/>
                    <a:lstStyle/>
                    <a:p>
                      <a:pPr marL="0" marR="0" indent="0" algn="l" defTabSz="914400" rtl="0" eaLnBrk="1" fontAlgn="auto" latinLnBrk="0" hangingPunct="1">
                        <a:lnSpc>
                          <a:spcPts val="1000"/>
                        </a:lnSpc>
                        <a:spcBef>
                          <a:spcPts val="0"/>
                        </a:spcBef>
                        <a:spcAft>
                          <a:spcPts val="600"/>
                        </a:spcAft>
                        <a:buClrTx/>
                        <a:buSzTx/>
                        <a:buFontTx/>
                        <a:buNone/>
                        <a:tabLst/>
                        <a:defRPr/>
                      </a:pPr>
                      <a:r>
                        <a:rPr lang="en-GB" sz="1400" b="0" noProof="0" dirty="0">
                          <a:solidFill>
                            <a:schemeClr val="tx1"/>
                          </a:solidFill>
                        </a:rPr>
                        <a:t>Nickel and nickel alloys </a:t>
                      </a:r>
                    </a:p>
                    <a:p>
                      <a:pPr marL="0" marR="0" lvl="0" indent="0" algn="l" defTabSz="914400" rtl="0" eaLnBrk="1" fontAlgn="auto" latinLnBrk="0" hangingPunct="1">
                        <a:lnSpc>
                          <a:spcPts val="1000"/>
                        </a:lnSpc>
                        <a:spcBef>
                          <a:spcPts val="0"/>
                        </a:spcBef>
                        <a:spcAft>
                          <a:spcPts val="600"/>
                        </a:spcAft>
                        <a:buClrTx/>
                        <a:buSzTx/>
                        <a:buFontTx/>
                        <a:buNone/>
                        <a:tabLst/>
                        <a:defRPr/>
                      </a:pPr>
                      <a:r>
                        <a:rPr lang="en-GB" sz="1400" b="0" noProof="0" dirty="0">
                          <a:solidFill>
                            <a:schemeClr val="tx1"/>
                          </a:solidFill>
                        </a:rPr>
                        <a:t>Titanium </a:t>
                      </a:r>
                      <a:r>
                        <a:rPr lang="en-GB" sz="1400" b="0" noProof="0" dirty="0" err="1">
                          <a:solidFill>
                            <a:schemeClr val="tx1"/>
                          </a:solidFill>
                        </a:rPr>
                        <a:t>och</a:t>
                      </a:r>
                      <a:r>
                        <a:rPr lang="en-GB" sz="1400" b="0" noProof="0" dirty="0">
                          <a:solidFill>
                            <a:schemeClr val="tx1"/>
                          </a:solidFill>
                        </a:rPr>
                        <a:t> titanium alloys</a:t>
                      </a:r>
                    </a:p>
                    <a:p>
                      <a:pPr marL="0" marR="0" lvl="0" indent="0" algn="l" defTabSz="914400" rtl="0" eaLnBrk="1" fontAlgn="auto" latinLnBrk="0" hangingPunct="1">
                        <a:lnSpc>
                          <a:spcPts val="1000"/>
                        </a:lnSpc>
                        <a:spcBef>
                          <a:spcPts val="0"/>
                        </a:spcBef>
                        <a:spcAft>
                          <a:spcPts val="600"/>
                        </a:spcAft>
                        <a:buClrTx/>
                        <a:buSzTx/>
                        <a:buFontTx/>
                        <a:buNone/>
                        <a:tabLst/>
                        <a:defRPr/>
                      </a:pPr>
                      <a:r>
                        <a:rPr lang="en-GB" altLang="sv-SE" sz="1400" b="0" noProof="0" dirty="0">
                          <a:solidFill>
                            <a:schemeClr val="tx1"/>
                          </a:solidFill>
                        </a:rPr>
                        <a:t>Zirconium </a:t>
                      </a:r>
                      <a:r>
                        <a:rPr lang="en-GB" altLang="sv-SE" sz="1400" b="0" noProof="0" dirty="0" err="1">
                          <a:solidFill>
                            <a:schemeClr val="tx1"/>
                          </a:solidFill>
                        </a:rPr>
                        <a:t>och</a:t>
                      </a:r>
                      <a:r>
                        <a:rPr lang="en-GB" altLang="sv-SE" sz="1400" b="0" noProof="0" dirty="0">
                          <a:solidFill>
                            <a:schemeClr val="tx1"/>
                          </a:solidFill>
                        </a:rPr>
                        <a:t> zirconium</a:t>
                      </a:r>
                      <a:r>
                        <a:rPr lang="en-GB" altLang="sv-SE" sz="1400" b="0" baseline="0" noProof="0" dirty="0">
                          <a:solidFill>
                            <a:schemeClr val="tx1"/>
                          </a:solidFill>
                        </a:rPr>
                        <a:t> alloys</a:t>
                      </a:r>
                      <a:endParaRPr lang="en-GB" sz="1400" b="0" noProof="0" dirty="0">
                        <a:solidFill>
                          <a:schemeClr val="tx1"/>
                        </a:solidFill>
                      </a:endParaRPr>
                    </a:p>
                    <a:p>
                      <a:pPr marL="0" marR="0" indent="0" algn="l" defTabSz="914400" rtl="0" eaLnBrk="1" fontAlgn="auto" latinLnBrk="0" hangingPunct="1">
                        <a:lnSpc>
                          <a:spcPts val="1000"/>
                        </a:lnSpc>
                        <a:spcBef>
                          <a:spcPts val="0"/>
                        </a:spcBef>
                        <a:spcAft>
                          <a:spcPts val="600"/>
                        </a:spcAft>
                        <a:buClrTx/>
                        <a:buSzTx/>
                        <a:buFontTx/>
                        <a:buNone/>
                        <a:tabLst/>
                        <a:defRPr/>
                      </a:pPr>
                      <a:r>
                        <a:rPr lang="en-GB" altLang="sv-SE" sz="1400" b="0" noProof="0" dirty="0">
                          <a:solidFill>
                            <a:schemeClr val="tx1"/>
                          </a:solidFill>
                        </a:rPr>
                        <a:t>Cast iron </a:t>
                      </a:r>
                    </a:p>
                  </a:txBody>
                  <a:tcPr>
                    <a:solidFill>
                      <a:schemeClr val="bg1"/>
                    </a:solidFill>
                  </a:tcPr>
                </a:tc>
                <a:extLst>
                  <a:ext uri="{0D108BD9-81ED-4DB2-BD59-A6C34878D82A}">
                    <a16:rowId xmlns:a16="http://schemas.microsoft.com/office/drawing/2014/main" val="10012"/>
                  </a:ext>
                </a:extLst>
              </a:tr>
              <a:tr h="341091">
                <a:tc>
                  <a:txBody>
                    <a:bodyPr/>
                    <a:lstStyle/>
                    <a:p>
                      <a:pPr indent="0">
                        <a:lnSpc>
                          <a:spcPts val="1000"/>
                        </a:lnSpc>
                        <a:spcBef>
                          <a:spcPts val="0"/>
                        </a:spcBef>
                        <a:spcAft>
                          <a:spcPts val="600"/>
                        </a:spcAft>
                      </a:pPr>
                      <a:endParaRPr lang="en-GB" sz="1400" b="0" noProof="0" dirty="0">
                        <a:solidFill>
                          <a:schemeClr val="tx1"/>
                        </a:solidFill>
                      </a:endParaRPr>
                    </a:p>
                  </a:txBody>
                  <a:tcPr>
                    <a:solidFill>
                      <a:schemeClr val="bg1"/>
                    </a:solidFill>
                  </a:tcPr>
                </a:tc>
                <a:tc>
                  <a:txBody>
                    <a:bodyPr/>
                    <a:lstStyle/>
                    <a:p>
                      <a:pPr marL="0" marR="0" indent="0" algn="l" defTabSz="914400" rtl="0" eaLnBrk="1" fontAlgn="auto" latinLnBrk="0" hangingPunct="1">
                        <a:lnSpc>
                          <a:spcPts val="1000"/>
                        </a:lnSpc>
                        <a:spcBef>
                          <a:spcPts val="0"/>
                        </a:spcBef>
                        <a:spcAft>
                          <a:spcPts val="600"/>
                        </a:spcAft>
                        <a:buClrTx/>
                        <a:buSzTx/>
                        <a:buFontTx/>
                        <a:buNone/>
                        <a:tabLst/>
                        <a:defRPr/>
                      </a:pPr>
                      <a:endParaRPr lang="en-GB" altLang="sv-SE" sz="1400" b="0" noProof="0" dirty="0">
                        <a:solidFill>
                          <a:schemeClr val="tx1"/>
                        </a:solidFill>
                      </a:endParaRPr>
                    </a:p>
                  </a:txBody>
                  <a:tcPr>
                    <a:solidFill>
                      <a:schemeClr val="bg1"/>
                    </a:solidFill>
                  </a:tcPr>
                </a:tc>
                <a:extLst>
                  <a:ext uri="{0D108BD9-81ED-4DB2-BD59-A6C34878D82A}">
                    <a16:rowId xmlns:a16="http://schemas.microsoft.com/office/drawing/2014/main" val="10013"/>
                  </a:ext>
                </a:extLst>
              </a:tr>
            </a:tbl>
          </a:graphicData>
        </a:graphic>
      </p:graphicFrame>
      <p:sp>
        <p:nvSpPr>
          <p:cNvPr id="2" name="Platshållare för bildnummer 1"/>
          <p:cNvSpPr>
            <a:spLocks noGrp="1"/>
          </p:cNvSpPr>
          <p:nvPr>
            <p:ph type="sldNum" sz="quarter" idx="12"/>
          </p:nvPr>
        </p:nvSpPr>
        <p:spPr/>
        <p:txBody>
          <a:bodyPr/>
          <a:lstStyle/>
          <a:p>
            <a:pPr>
              <a:defRPr/>
            </a:pPr>
            <a:fld id="{52895228-4AB2-4BA8-B773-3F48ABB85255}" type="slidenum">
              <a:rPr lang="sv-SE" smtClean="0"/>
              <a:pPr>
                <a:defRPr/>
              </a:pPr>
              <a:t>8</a:t>
            </a:fld>
            <a:endParaRPr lang="sv-SE" dirty="0"/>
          </a:p>
        </p:txBody>
      </p:sp>
    </p:spTree>
    <p:extLst>
      <p:ext uri="{BB962C8B-B14F-4D97-AF65-F5344CB8AC3E}">
        <p14:creationId xmlns:p14="http://schemas.microsoft.com/office/powerpoint/2010/main" val="2941655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GB" altLang="sv-SE" kern="1200" dirty="0">
                <a:solidFill>
                  <a:srgbClr val="0070C0"/>
                </a:solidFill>
              </a:rPr>
              <a:t>SS-EN 10204-3.1 Inspection Certificate for steel</a:t>
            </a:r>
            <a:endParaRPr lang="en-GB" kern="1200" dirty="0">
              <a:solidFill>
                <a:srgbClr val="0070C0"/>
              </a:solidFill>
            </a:endParaRPr>
          </a:p>
        </p:txBody>
      </p:sp>
      <p:sp>
        <p:nvSpPr>
          <p:cNvPr id="4" name="Platshållare för bildnummer 3"/>
          <p:cNvSpPr>
            <a:spLocks noGrp="1"/>
          </p:cNvSpPr>
          <p:nvPr>
            <p:ph type="sldNum" sz="quarter" idx="12"/>
          </p:nvPr>
        </p:nvSpPr>
        <p:spPr>
          <a:xfrm>
            <a:off x="6830888" y="6237312"/>
            <a:ext cx="2133600" cy="476250"/>
          </a:xfrm>
        </p:spPr>
        <p:txBody>
          <a:bodyPr/>
          <a:lstStyle/>
          <a:p>
            <a:pPr>
              <a:defRPr/>
            </a:pPr>
            <a:fld id="{DF01F157-D1B8-47F2-9168-41BA07750480}" type="slidenum">
              <a:rPr lang="sv-SE" smtClean="0"/>
              <a:pPr>
                <a:defRPr/>
              </a:pPr>
              <a:t>9</a:t>
            </a:fld>
            <a:endParaRPr lang="sv-SE"/>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256" y="963885"/>
            <a:ext cx="8077200" cy="5705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ruta 5">
            <a:extLst>
              <a:ext uri="{FF2B5EF4-FFF2-40B4-BE49-F238E27FC236}">
                <a16:creationId xmlns:a16="http://schemas.microsoft.com/office/drawing/2014/main" id="{471CD820-31FD-4E58-B85C-5F14BD5A9A41}"/>
              </a:ext>
            </a:extLst>
          </p:cNvPr>
          <p:cNvSpPr txBox="1"/>
          <p:nvPr/>
        </p:nvSpPr>
        <p:spPr>
          <a:xfrm>
            <a:off x="851792" y="5097958"/>
            <a:ext cx="7596336" cy="830997"/>
          </a:xfrm>
          <a:prstGeom prst="rect">
            <a:avLst/>
          </a:prstGeom>
          <a:noFill/>
        </p:spPr>
        <p:txBody>
          <a:bodyPr wrap="square">
            <a:spAutoFit/>
          </a:bodyPr>
          <a:lstStyle/>
          <a:p>
            <a:pPr algn="ctr"/>
            <a:r>
              <a:rPr lang="en-US" sz="1600" b="1" i="1" dirty="0">
                <a:solidFill>
                  <a:srgbClr val="0070C0"/>
                </a:solidFill>
              </a:rPr>
              <a:t>Inspection certificate EN 10204-3.1: The supplier certifies that the goods comply with the order and states test results, the document is validated by an independent authorized inspector.</a:t>
            </a:r>
            <a:endParaRPr lang="sv-SE" sz="1600" b="1" i="1" dirty="0">
              <a:solidFill>
                <a:srgbClr val="0070C0"/>
              </a:solidFill>
            </a:endParaRPr>
          </a:p>
        </p:txBody>
      </p:sp>
    </p:spTree>
    <p:extLst>
      <p:ext uri="{BB962C8B-B14F-4D97-AF65-F5344CB8AC3E}">
        <p14:creationId xmlns:p14="http://schemas.microsoft.com/office/powerpoint/2010/main" val="3564673080"/>
      </p:ext>
    </p:extLst>
  </p:cSld>
  <p:clrMapOvr>
    <a:masterClrMapping/>
  </p:clrMapOvr>
</p:sld>
</file>

<file path=ppt/theme/theme1.xml><?xml version="1.0" encoding="utf-8"?>
<a:theme xmlns:a="http://schemas.openxmlformats.org/drawingml/2006/main" name="Weld on Sweden">
  <a:themeElements>
    <a:clrScheme name="Weld on Swed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eld on Swede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eld on Swed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eld on Swede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eld on Swede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eld on Swede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eld on Swede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eld on Swede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eld on Swede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eld on Swede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eld on Swede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eld on Swede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eld on Swede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eld on Swede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npassad formgivning">
  <a:themeElements>
    <a:clrScheme name="Anpassad 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npassad formgivn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npassad 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npassad 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npassad 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npassad 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npassad 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npassad 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npassad 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npassad 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npassad 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npassad 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npassad 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npassad 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4538</TotalTime>
  <Words>1802</Words>
  <Application>Microsoft Office PowerPoint</Application>
  <PresentationFormat>Bildspel på skärmen (4:3)</PresentationFormat>
  <Paragraphs>321</Paragraphs>
  <Slides>12</Slides>
  <Notes>5</Notes>
  <HiddenSlides>0</HiddenSlides>
  <MMClips>0</MMClips>
  <ScaleCrop>false</ScaleCrop>
  <HeadingPairs>
    <vt:vector size="6" baseType="variant">
      <vt:variant>
        <vt:lpstr>Använt teckensnitt</vt:lpstr>
      </vt:variant>
      <vt:variant>
        <vt:i4>5</vt:i4>
      </vt:variant>
      <vt:variant>
        <vt:lpstr>Tema</vt:lpstr>
      </vt:variant>
      <vt:variant>
        <vt:i4>2</vt:i4>
      </vt:variant>
      <vt:variant>
        <vt:lpstr>Bildrubriker</vt:lpstr>
      </vt:variant>
      <vt:variant>
        <vt:i4>12</vt:i4>
      </vt:variant>
    </vt:vector>
  </HeadingPairs>
  <TitlesOfParts>
    <vt:vector size="19" baseType="lpstr">
      <vt:lpstr>Arial</vt:lpstr>
      <vt:lpstr>Calibri</vt:lpstr>
      <vt:lpstr>HelveticaNeueLTStd-Lt</vt:lpstr>
      <vt:lpstr>Times New Roman</vt:lpstr>
      <vt:lpstr>Verdana</vt:lpstr>
      <vt:lpstr>Weld on Sweden</vt:lpstr>
      <vt:lpstr>Anpassad formgivning</vt:lpstr>
      <vt:lpstr>PowerPoint-presentation</vt:lpstr>
      <vt:lpstr>Structural steel</vt:lpstr>
      <vt:lpstr>Toughness classes for steel acc. IIW</vt:lpstr>
      <vt:lpstr>Designation system for steel</vt:lpstr>
      <vt:lpstr>Designation system for steel</vt:lpstr>
      <vt:lpstr>General structural steels</vt:lpstr>
      <vt:lpstr>General structural steels</vt:lpstr>
      <vt:lpstr>PowerPoint-presentation</vt:lpstr>
      <vt:lpstr>SS-EN 10204-3.1 Inspection Certificate for steel</vt:lpstr>
      <vt:lpstr>EN-Standards for consumables</vt:lpstr>
      <vt:lpstr>Covered and cored electrodes – Example</vt:lpstr>
      <vt:lpstr>Consumables for non alloyed &amp; fine grain steels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Ali</dc:creator>
  <cp:lastModifiedBy>Ali Bahrami</cp:lastModifiedBy>
  <cp:revision>145</cp:revision>
  <dcterms:created xsi:type="dcterms:W3CDTF">2012-09-07T08:50:35Z</dcterms:created>
  <dcterms:modified xsi:type="dcterms:W3CDTF">2023-07-25T12:02:00Z</dcterms:modified>
</cp:coreProperties>
</file>