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52" r:id="rId2"/>
    <p:sldId id="445" r:id="rId3"/>
    <p:sldId id="443" r:id="rId4"/>
    <p:sldId id="438" r:id="rId5"/>
    <p:sldId id="287" r:id="rId6"/>
    <p:sldId id="439" r:id="rId7"/>
    <p:sldId id="288" r:id="rId8"/>
    <p:sldId id="447" r:id="rId9"/>
    <p:sldId id="450" r:id="rId10"/>
    <p:sldId id="451" r:id="rId11"/>
    <p:sldId id="449" r:id="rId12"/>
  </p:sldIdLst>
  <p:sldSz cx="9144000" cy="6858000" type="screen4x3"/>
  <p:notesSz cx="7099300" cy="10234613"/>
  <p:defaultTextStyle>
    <a:defPPr>
      <a:defRPr lang="sv-SE"/>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tandardavsnitt" id="{6969212F-2F4F-4976-A91F-00F31E40BABC}">
          <p14:sldIdLst>
            <p14:sldId id="452"/>
            <p14:sldId id="445"/>
            <p14:sldId id="443"/>
            <p14:sldId id="438"/>
            <p14:sldId id="287"/>
            <p14:sldId id="439"/>
            <p14:sldId id="288"/>
            <p14:sldId id="447"/>
            <p14:sldId id="450"/>
            <p14:sldId id="451"/>
            <p14:sldId id="449"/>
          </p14:sldIdLst>
        </p14:section>
        <p14:section name="Namnlöst avsnitt" id="{C446FCA6-CED7-4F6A-A451-86E152CE2F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9834" autoAdjust="0"/>
  </p:normalViewPr>
  <p:slideViewPr>
    <p:cSldViewPr>
      <p:cViewPr varScale="1">
        <p:scale>
          <a:sx n="80" d="100"/>
          <a:sy n="80" d="100"/>
        </p:scale>
        <p:origin x="84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3B032DFE-31B4-4EF3-B4FE-87BA8CD48C02}" type="datetimeFigureOut">
              <a:rPr lang="sv-SE" smtClean="0"/>
              <a:pPr/>
              <a:t>2023-07-25</a:t>
            </a:fld>
            <a:endParaRPr lang="sv-SE"/>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A99EBDCB-3648-40D0-9F08-3D3E9177C767}" type="slidenum">
              <a:rPr lang="sv-SE" smtClean="0"/>
              <a:pPr/>
              <a:t>‹#›</a:t>
            </a:fld>
            <a:endParaRPr lang="sv-SE"/>
          </a:p>
        </p:txBody>
      </p:sp>
    </p:spTree>
    <p:extLst>
      <p:ext uri="{BB962C8B-B14F-4D97-AF65-F5344CB8AC3E}">
        <p14:creationId xmlns:p14="http://schemas.microsoft.com/office/powerpoint/2010/main" val="1893080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C6660231-4918-4C8D-9F5D-E56B585C64F2}" type="datetimeFigureOut">
              <a:rPr lang="nb-NO" smtClean="0"/>
              <a:pPr/>
              <a:t>25.07.2023</a:t>
            </a:fld>
            <a:endParaRPr lang="nb-NO"/>
          </a:p>
        </p:txBody>
      </p:sp>
      <p:sp>
        <p:nvSpPr>
          <p:cNvPr id="4" name="Plassholder for lysbil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3EA0CD21-A364-4F4F-A254-AD13A7F7EEDD}" type="slidenum">
              <a:rPr lang="nb-NO" smtClean="0"/>
              <a:pPr/>
              <a:t>‹#›</a:t>
            </a:fld>
            <a:endParaRPr lang="nb-NO"/>
          </a:p>
        </p:txBody>
      </p:sp>
    </p:spTree>
    <p:extLst>
      <p:ext uri="{BB962C8B-B14F-4D97-AF65-F5344CB8AC3E}">
        <p14:creationId xmlns:p14="http://schemas.microsoft.com/office/powerpoint/2010/main" val="1255381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0686238-6D7E-4394-89F0-64929F29542F}" type="slidenum">
              <a:rPr lang="sv-SE" smtClean="0"/>
              <a:pPr/>
              <a:t>1</a:t>
            </a:fld>
            <a:endParaRPr lang="sv-SE"/>
          </a:p>
        </p:txBody>
      </p:sp>
    </p:spTree>
    <p:extLst>
      <p:ext uri="{BB962C8B-B14F-4D97-AF65-F5344CB8AC3E}">
        <p14:creationId xmlns:p14="http://schemas.microsoft.com/office/powerpoint/2010/main" val="133707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a:t>Klicka här för att ändra format</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A3B58F5F-CBAE-4DB0-8269-339651C5C04E}" type="slidenum">
              <a:rPr lang="sv-SE"/>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E1E8FF40-A595-4EE7-AA1B-D9F3F70B9C76}"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BEFB69DD-20AA-436A-98CF-2808715DDDDD}"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3203575" y="274638"/>
            <a:ext cx="5483225" cy="633412"/>
          </a:xfrm>
        </p:spPr>
        <p:txBody>
          <a:bodyPr/>
          <a:lstStyle/>
          <a:p>
            <a:r>
              <a:rPr lang="sv-SE"/>
              <a:t>Klicka här för att ändra format</a:t>
            </a:r>
          </a:p>
        </p:txBody>
      </p:sp>
      <p:sp>
        <p:nvSpPr>
          <p:cNvPr id="3" name="Text Placeholder 2"/>
          <p:cNvSpPr>
            <a:spLocks noGrp="1"/>
          </p:cNvSpPr>
          <p:nvPr>
            <p:ph type="body" sz="half" idx="1"/>
          </p:nvPr>
        </p:nvSpPr>
        <p:spPr>
          <a:xfrm>
            <a:off x="457200" y="1600200"/>
            <a:ext cx="4038600" cy="45259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Content Placeholder 3"/>
          <p:cNvSpPr>
            <a:spLocks noGrp="1"/>
          </p:cNvSpPr>
          <p:nvPr>
            <p:ph sz="half" idx="2"/>
          </p:nvPr>
        </p:nvSpPr>
        <p:spPr>
          <a:xfrm>
            <a:off x="4648200" y="1600200"/>
            <a:ext cx="4038600" cy="45259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sv-SE"/>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sv-SE"/>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32E317C-CFFE-4257-85FC-38050F02C996}" type="slidenum">
              <a:rPr lang="sv-SE"/>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93FE58BB-DB9D-4EDE-BCB7-E690E7BE9BCC}" type="slidenum">
              <a:rPr lang="sv-SE"/>
              <a:pPr/>
              <a:t>‹#›</a:t>
            </a:fld>
            <a:endParaRPr lang="sv-SE"/>
          </a:p>
        </p:txBody>
      </p:sp>
      <p:sp>
        <p:nvSpPr>
          <p:cNvPr id="7" name="Rubrik 6">
            <a:extLst>
              <a:ext uri="{FF2B5EF4-FFF2-40B4-BE49-F238E27FC236}">
                <a16:creationId xmlns:a16="http://schemas.microsoft.com/office/drawing/2014/main" id="{4377F23D-8AD3-4D3B-8A08-9F7AFDD62A85}"/>
              </a:ext>
            </a:extLst>
          </p:cNvPr>
          <p:cNvSpPr>
            <a:spLocks noGrp="1"/>
          </p:cNvSpPr>
          <p:nvPr>
            <p:ph type="title"/>
          </p:nvPr>
        </p:nvSpPr>
        <p:spPr/>
        <p:txBody>
          <a:bodyPr/>
          <a:lstStyle>
            <a:lvl1pPr>
              <a:defRPr>
                <a:solidFill>
                  <a:srgbClr val="0070C0"/>
                </a:solidFill>
              </a:defRPr>
            </a:lvl1pPr>
          </a:lstStyle>
          <a:p>
            <a:r>
              <a:rPr lang="sv-SE"/>
              <a:t>Klicka här för att ändra mall för rubrikformat</a:t>
            </a:r>
          </a:p>
        </p:txBody>
      </p:sp>
    </p:spTree>
    <p:extLst>
      <p:ext uri="{BB962C8B-B14F-4D97-AF65-F5344CB8AC3E}">
        <p14:creationId xmlns:p14="http://schemas.microsoft.com/office/powerpoint/2010/main" val="280353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93FE58BB-DB9D-4EDE-BCB7-E690E7BE9BCC}"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87771C6D-7E1D-4B60-A229-216BF2C3ECE7}"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96621E21-7818-40C1-9B99-853548DC3963}"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Date Placeholder 6"/>
          <p:cNvSpPr>
            <a:spLocks noGrp="1"/>
          </p:cNvSpPr>
          <p:nvPr>
            <p:ph type="dt" sz="half" idx="10"/>
          </p:nvPr>
        </p:nvSpPr>
        <p:spPr/>
        <p:txBody>
          <a:bodyPr/>
          <a:lstStyle>
            <a:lvl1pPr>
              <a:defRPr/>
            </a:lvl1pPr>
          </a:lstStyle>
          <a:p>
            <a:endParaRPr lang="sv-SE"/>
          </a:p>
        </p:txBody>
      </p:sp>
      <p:sp>
        <p:nvSpPr>
          <p:cNvPr id="8" name="Footer Placeholder 7"/>
          <p:cNvSpPr>
            <a:spLocks noGrp="1"/>
          </p:cNvSpPr>
          <p:nvPr>
            <p:ph type="ftr" sz="quarter" idx="11"/>
          </p:nvPr>
        </p:nvSpPr>
        <p:spPr/>
        <p:txBody>
          <a:bodyPr/>
          <a:lstStyle>
            <a:lvl1pPr>
              <a:defRPr/>
            </a:lvl1pPr>
          </a:lstStyle>
          <a:p>
            <a:endParaRPr lang="sv-SE"/>
          </a:p>
        </p:txBody>
      </p:sp>
      <p:sp>
        <p:nvSpPr>
          <p:cNvPr id="9" name="Slide Number Placeholder 8"/>
          <p:cNvSpPr>
            <a:spLocks noGrp="1"/>
          </p:cNvSpPr>
          <p:nvPr>
            <p:ph type="sldNum" sz="quarter" idx="12"/>
          </p:nvPr>
        </p:nvSpPr>
        <p:spPr/>
        <p:txBody>
          <a:bodyPr/>
          <a:lstStyle>
            <a:lvl1pPr>
              <a:defRPr/>
            </a:lvl1pPr>
          </a:lstStyle>
          <a:p>
            <a:fld id="{8984279C-F65E-4AFF-946F-986575C333C5}"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p>
        </p:txBody>
      </p:sp>
      <p:sp>
        <p:nvSpPr>
          <p:cNvPr id="3" name="Date Placeholder 2"/>
          <p:cNvSpPr>
            <a:spLocks noGrp="1"/>
          </p:cNvSpPr>
          <p:nvPr>
            <p:ph type="dt" sz="half" idx="10"/>
          </p:nvPr>
        </p:nvSpPr>
        <p:spPr/>
        <p:txBody>
          <a:bodyPr/>
          <a:lstStyle>
            <a:lvl1pPr>
              <a:defRPr/>
            </a:lvl1pPr>
          </a:lstStyle>
          <a:p>
            <a:endParaRPr lang="sv-SE"/>
          </a:p>
        </p:txBody>
      </p:sp>
      <p:sp>
        <p:nvSpPr>
          <p:cNvPr id="4" name="Footer Placeholder 3"/>
          <p:cNvSpPr>
            <a:spLocks noGrp="1"/>
          </p:cNvSpPr>
          <p:nvPr>
            <p:ph type="ftr" sz="quarter" idx="11"/>
          </p:nvPr>
        </p:nvSpPr>
        <p:spPr/>
        <p:txBody>
          <a:bodyPr/>
          <a:lstStyle>
            <a:lvl1pPr>
              <a:defRPr/>
            </a:lvl1pPr>
          </a:lstStyle>
          <a:p>
            <a:endParaRPr lang="sv-SE"/>
          </a:p>
        </p:txBody>
      </p:sp>
      <p:sp>
        <p:nvSpPr>
          <p:cNvPr id="5" name="Slide Number Placeholder 4"/>
          <p:cNvSpPr>
            <a:spLocks noGrp="1"/>
          </p:cNvSpPr>
          <p:nvPr>
            <p:ph type="sldNum" sz="quarter" idx="12"/>
          </p:nvPr>
        </p:nvSpPr>
        <p:spPr/>
        <p:txBody>
          <a:bodyPr/>
          <a:lstStyle>
            <a:lvl1pPr>
              <a:defRPr/>
            </a:lvl1pPr>
          </a:lstStyle>
          <a:p>
            <a:fld id="{3638E721-A25E-4CEF-905B-A641AF4A9F61}"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v-SE"/>
          </a:p>
        </p:txBody>
      </p:sp>
      <p:sp>
        <p:nvSpPr>
          <p:cNvPr id="3" name="Footer Placeholder 2"/>
          <p:cNvSpPr>
            <a:spLocks noGrp="1"/>
          </p:cNvSpPr>
          <p:nvPr>
            <p:ph type="ftr" sz="quarter" idx="11"/>
          </p:nvPr>
        </p:nvSpPr>
        <p:spPr/>
        <p:txBody>
          <a:bodyPr/>
          <a:lstStyle>
            <a:lvl1pPr>
              <a:defRPr/>
            </a:lvl1pPr>
          </a:lstStyle>
          <a:p>
            <a:endParaRPr lang="sv-SE"/>
          </a:p>
        </p:txBody>
      </p:sp>
      <p:sp>
        <p:nvSpPr>
          <p:cNvPr id="4" name="Slide Number Placeholder 3"/>
          <p:cNvSpPr>
            <a:spLocks noGrp="1"/>
          </p:cNvSpPr>
          <p:nvPr>
            <p:ph type="sldNum" sz="quarter" idx="12"/>
          </p:nvPr>
        </p:nvSpPr>
        <p:spPr/>
        <p:txBody>
          <a:bodyPr/>
          <a:lstStyle>
            <a:lvl1pPr>
              <a:defRPr/>
            </a:lvl1pPr>
          </a:lstStyle>
          <a:p>
            <a:fld id="{B9BA18BD-76D2-4D8F-98BC-FE01434FD2B7}"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E512839F-D43E-4B0C-A603-85B01E969ECF}"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E781EB53-D19C-4A6E-8773-6C77BDB8FD0F}"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03575" y="274638"/>
            <a:ext cx="5483225" cy="633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FF11A2B-F13B-4B35-8802-345806246536}" type="slidenum">
              <a:rPr lang="sv-SE"/>
              <a:pPr/>
              <a:t>‹#›</a:t>
            </a:fld>
            <a:endParaRPr lang="sv-SE" dirty="0"/>
          </a:p>
        </p:txBody>
      </p:sp>
      <p:sp>
        <p:nvSpPr>
          <p:cNvPr id="1034" name="Line 10"/>
          <p:cNvSpPr>
            <a:spLocks noChangeShapeType="1"/>
          </p:cNvSpPr>
          <p:nvPr/>
        </p:nvSpPr>
        <p:spPr bwMode="auto">
          <a:xfrm>
            <a:off x="468313" y="908050"/>
            <a:ext cx="8280400" cy="0"/>
          </a:xfrm>
          <a:prstGeom prst="line">
            <a:avLst/>
          </a:prstGeom>
          <a:noFill/>
          <a:ln w="12700">
            <a:solidFill>
              <a:srgbClr val="0070C0"/>
            </a:solidFill>
            <a:round/>
            <a:headEnd/>
            <a:tailEnd/>
          </a:ln>
          <a:effectLst/>
        </p:spPr>
        <p:txBody>
          <a:bodyPr/>
          <a:lstStyle/>
          <a:p>
            <a:endParaRPr lang="sv-SE"/>
          </a:p>
        </p:txBody>
      </p:sp>
      <p:pic>
        <p:nvPicPr>
          <p:cNvPr id="3" name="Bildobjekt 2">
            <a:extLst>
              <a:ext uri="{FF2B5EF4-FFF2-40B4-BE49-F238E27FC236}">
                <a16:creationId xmlns:a16="http://schemas.microsoft.com/office/drawing/2014/main" id="{2767CA30-314C-45A3-AFEF-9A13E47340B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67544" y="366788"/>
            <a:ext cx="2476268" cy="39037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r" rtl="0" eaLnBrk="1" fontAlgn="base" hangingPunct="1">
        <a:spcBef>
          <a:spcPct val="0"/>
        </a:spcBef>
        <a:spcAft>
          <a:spcPct val="0"/>
        </a:spcAft>
        <a:defRPr sz="2000" b="1">
          <a:solidFill>
            <a:schemeClr val="tx2"/>
          </a:solidFill>
          <a:latin typeface="+mj-lt"/>
          <a:ea typeface="+mj-ea"/>
          <a:cs typeface="+mj-cs"/>
        </a:defRPr>
      </a:lvl1pPr>
      <a:lvl2pPr algn="r" rtl="0" eaLnBrk="1" fontAlgn="base" hangingPunct="1">
        <a:spcBef>
          <a:spcPct val="0"/>
        </a:spcBef>
        <a:spcAft>
          <a:spcPct val="0"/>
        </a:spcAft>
        <a:defRPr sz="2000" b="1">
          <a:solidFill>
            <a:schemeClr val="tx2"/>
          </a:solidFill>
          <a:latin typeface="Arial" charset="0"/>
          <a:cs typeface="Arial" charset="0"/>
        </a:defRPr>
      </a:lvl2pPr>
      <a:lvl3pPr algn="r" rtl="0" eaLnBrk="1" fontAlgn="base" hangingPunct="1">
        <a:spcBef>
          <a:spcPct val="0"/>
        </a:spcBef>
        <a:spcAft>
          <a:spcPct val="0"/>
        </a:spcAft>
        <a:defRPr sz="2000" b="1">
          <a:solidFill>
            <a:schemeClr val="tx2"/>
          </a:solidFill>
          <a:latin typeface="Arial" charset="0"/>
          <a:cs typeface="Arial" charset="0"/>
        </a:defRPr>
      </a:lvl3pPr>
      <a:lvl4pPr algn="r" rtl="0" eaLnBrk="1" fontAlgn="base" hangingPunct="1">
        <a:spcBef>
          <a:spcPct val="0"/>
        </a:spcBef>
        <a:spcAft>
          <a:spcPct val="0"/>
        </a:spcAft>
        <a:defRPr sz="2000" b="1">
          <a:solidFill>
            <a:schemeClr val="tx2"/>
          </a:solidFill>
          <a:latin typeface="Arial" charset="0"/>
          <a:cs typeface="Arial" charset="0"/>
        </a:defRPr>
      </a:lvl4pPr>
      <a:lvl5pPr algn="r" rtl="0" eaLnBrk="1" fontAlgn="base" hangingPunct="1">
        <a:spcBef>
          <a:spcPct val="0"/>
        </a:spcBef>
        <a:spcAft>
          <a:spcPct val="0"/>
        </a:spcAft>
        <a:defRPr sz="2000" b="1">
          <a:solidFill>
            <a:schemeClr val="tx2"/>
          </a:solidFill>
          <a:latin typeface="Arial" charset="0"/>
          <a:cs typeface="Arial" charset="0"/>
        </a:defRPr>
      </a:lvl5pPr>
      <a:lvl6pPr marL="457200" algn="r" rtl="0" eaLnBrk="1" fontAlgn="base" hangingPunct="1">
        <a:spcBef>
          <a:spcPct val="0"/>
        </a:spcBef>
        <a:spcAft>
          <a:spcPct val="0"/>
        </a:spcAft>
        <a:defRPr sz="2000" b="1">
          <a:solidFill>
            <a:schemeClr val="tx2"/>
          </a:solidFill>
          <a:latin typeface="Arial" charset="0"/>
          <a:cs typeface="Arial" charset="0"/>
        </a:defRPr>
      </a:lvl6pPr>
      <a:lvl7pPr marL="914400" algn="r" rtl="0" eaLnBrk="1" fontAlgn="base" hangingPunct="1">
        <a:spcBef>
          <a:spcPct val="0"/>
        </a:spcBef>
        <a:spcAft>
          <a:spcPct val="0"/>
        </a:spcAft>
        <a:defRPr sz="2000" b="1">
          <a:solidFill>
            <a:schemeClr val="tx2"/>
          </a:solidFill>
          <a:latin typeface="Arial" charset="0"/>
          <a:cs typeface="Arial" charset="0"/>
        </a:defRPr>
      </a:lvl7pPr>
      <a:lvl8pPr marL="1371600" algn="r" rtl="0" eaLnBrk="1" fontAlgn="base" hangingPunct="1">
        <a:spcBef>
          <a:spcPct val="0"/>
        </a:spcBef>
        <a:spcAft>
          <a:spcPct val="0"/>
        </a:spcAft>
        <a:defRPr sz="2000" b="1">
          <a:solidFill>
            <a:schemeClr val="tx2"/>
          </a:solidFill>
          <a:latin typeface="Arial" charset="0"/>
          <a:cs typeface="Arial" charset="0"/>
        </a:defRPr>
      </a:lvl8pPr>
      <a:lvl9pPr marL="1828800" algn="r" rtl="0" eaLnBrk="1" fontAlgn="base" hangingPunct="1">
        <a:spcBef>
          <a:spcPct val="0"/>
        </a:spcBef>
        <a:spcAft>
          <a:spcPct val="0"/>
        </a:spcAft>
        <a:defRPr sz="20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wmf"/><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wmf"/><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03575" y="274638"/>
            <a:ext cx="5483225" cy="6334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sv-SE" sz="1600" dirty="0"/>
          </a:p>
        </p:txBody>
      </p:sp>
      <p:sp>
        <p:nvSpPr>
          <p:cNvPr id="5" name="Content Placeholder 2"/>
          <p:cNvSpPr>
            <a:spLocks noGrp="1"/>
          </p:cNvSpPr>
          <p:nvPr>
            <p:ph idx="1"/>
          </p:nvPr>
        </p:nvSpPr>
        <p:spPr>
          <a:xfrm>
            <a:off x="457200" y="1412777"/>
            <a:ext cx="8229600" cy="4752528"/>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lgn="ctr">
              <a:buNone/>
            </a:pPr>
            <a:endParaRPr lang="en-GB" b="1" dirty="0">
              <a:latin typeface="Verdana" panose="020B0604030504040204" pitchFamily="34" charset="0"/>
              <a:ea typeface="Verdana" panose="020B0604030504040204" pitchFamily="34" charset="0"/>
            </a:endParaRPr>
          </a:p>
          <a:p>
            <a:pPr marL="400050" lvl="1" indent="0" algn="ctr">
              <a:buNone/>
            </a:pPr>
            <a:r>
              <a:rPr lang="en-GB" b="1" dirty="0">
                <a:solidFill>
                  <a:srgbClr val="0070C0"/>
                </a:solidFill>
                <a:latin typeface="Verdana" panose="020B0604030504040204" pitchFamily="34" charset="0"/>
                <a:ea typeface="Verdana" panose="020B0604030504040204" pitchFamily="34" charset="0"/>
              </a:rPr>
              <a:t>Design for robotic welding, DFRW</a:t>
            </a:r>
            <a:endParaRPr lang="en-GB" b="1" dirty="0"/>
          </a:p>
          <a:p>
            <a:pPr marL="0" indent="0" algn="ctr">
              <a:spcBef>
                <a:spcPts val="600"/>
              </a:spcBef>
              <a:spcAft>
                <a:spcPts val="600"/>
              </a:spcAft>
              <a:buNone/>
            </a:pPr>
            <a:endParaRPr lang="en-GB" sz="2000" b="1" dirty="0">
              <a:latin typeface="Verdana" panose="020B0604030504040204" pitchFamily="34" charset="0"/>
              <a:ea typeface="Verdana" panose="020B0604030504040204" pitchFamily="34" charset="0"/>
            </a:endParaRPr>
          </a:p>
        </p:txBody>
      </p:sp>
      <p:sp>
        <p:nvSpPr>
          <p:cNvPr id="3" name="Platshållare för bildnummer 2">
            <a:extLst>
              <a:ext uri="{FF2B5EF4-FFF2-40B4-BE49-F238E27FC236}">
                <a16:creationId xmlns:a16="http://schemas.microsoft.com/office/drawing/2014/main" id="{A1B38367-9607-4E07-9F89-069AE3FD86C2}"/>
              </a:ext>
            </a:extLst>
          </p:cNvPr>
          <p:cNvSpPr>
            <a:spLocks noGrp="1"/>
          </p:cNvSpPr>
          <p:nvPr>
            <p:ph type="sldNum" sz="quarter" idx="12"/>
          </p:nvPr>
        </p:nvSpPr>
        <p:spPr/>
        <p:txBody>
          <a:bodyPr/>
          <a:lstStyle/>
          <a:p>
            <a:fld id="{93FE58BB-DB9D-4EDE-BCB7-E690E7BE9BCC}" type="slidenum">
              <a:rPr lang="sv-SE" smtClean="0"/>
              <a:pPr/>
              <a:t>1</a:t>
            </a:fld>
            <a:endParaRPr lang="sv-SE"/>
          </a:p>
        </p:txBody>
      </p:sp>
      <p:grpSp>
        <p:nvGrpSpPr>
          <p:cNvPr id="9" name="Grupp 8">
            <a:extLst>
              <a:ext uri="{FF2B5EF4-FFF2-40B4-BE49-F238E27FC236}">
                <a16:creationId xmlns:a16="http://schemas.microsoft.com/office/drawing/2014/main" id="{48599CE5-E292-9E7D-BA12-4EFBC35F2534}"/>
              </a:ext>
            </a:extLst>
          </p:cNvPr>
          <p:cNvGrpSpPr/>
          <p:nvPr/>
        </p:nvGrpSpPr>
        <p:grpSpPr>
          <a:xfrm>
            <a:off x="1115616" y="5174021"/>
            <a:ext cx="7200800" cy="1087144"/>
            <a:chOff x="1115616" y="5174021"/>
            <a:chExt cx="7200800" cy="1087144"/>
          </a:xfrm>
        </p:grpSpPr>
        <p:pic>
          <p:nvPicPr>
            <p:cNvPr id="4" name="Bildobjekt 3" descr="Erasmus+">
              <a:extLst>
                <a:ext uri="{FF2B5EF4-FFF2-40B4-BE49-F238E27FC236}">
                  <a16:creationId xmlns:a16="http://schemas.microsoft.com/office/drawing/2014/main" id="{3605BB97-6263-0A89-49A7-12B7CE649E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5201732"/>
              <a:ext cx="2915996" cy="1059433"/>
            </a:xfrm>
            <a:prstGeom prst="rect">
              <a:avLst/>
            </a:prstGeom>
            <a:noFill/>
            <a:ln>
              <a:noFill/>
            </a:ln>
          </p:spPr>
        </p:pic>
        <p:sp>
          <p:nvSpPr>
            <p:cNvPr id="6" name="textruta 5">
              <a:extLst>
                <a:ext uri="{FF2B5EF4-FFF2-40B4-BE49-F238E27FC236}">
                  <a16:creationId xmlns:a16="http://schemas.microsoft.com/office/drawing/2014/main" id="{98E8A0F5-9FB7-DFEB-3B7F-747FAC1A9EE3}"/>
                </a:ext>
              </a:extLst>
            </p:cNvPr>
            <p:cNvSpPr txBox="1"/>
            <p:nvPr/>
          </p:nvSpPr>
          <p:spPr>
            <a:xfrm>
              <a:off x="4283968" y="5174021"/>
              <a:ext cx="4032448" cy="1061829"/>
            </a:xfrm>
            <a:prstGeom prst="rect">
              <a:avLst/>
            </a:prstGeom>
            <a:noFill/>
          </p:spPr>
          <p:txBody>
            <a:bodyPr wrap="square" rtlCol="0">
              <a:spAutoFit/>
            </a:bodyPr>
            <a:lstStyle/>
            <a:p>
              <a:pPr algn="l"/>
              <a:r>
                <a:rPr lang="en-GB" sz="1050" b="1" dirty="0">
                  <a:effectLst/>
                  <a:latin typeface="+mj-lt"/>
                  <a:ea typeface="Times New Roman" panose="02020603050405020304" pitchFamily="18" charset="0"/>
                  <a:cs typeface="+mn-cs"/>
                </a:rPr>
                <a:t>Disclaimer</a:t>
              </a:r>
              <a:endParaRPr lang="sv-SE" sz="1050" dirty="0">
                <a:effectLst/>
                <a:latin typeface="+mj-lt"/>
                <a:ea typeface="Times New Roman" panose="02020603050405020304" pitchFamily="18" charset="0"/>
                <a:cs typeface="+mn-cs"/>
              </a:endParaRPr>
            </a:p>
            <a:p>
              <a:pPr algn="l"/>
              <a:r>
                <a:rPr lang="en-GB" sz="1050" dirty="0">
                  <a:effectLst/>
                  <a:latin typeface="+mj-lt"/>
                  <a:ea typeface="Times New Roman" panose="02020603050405020304" pitchFamily="18" charset="0"/>
                  <a:cs typeface="+mn-cs"/>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sv-SE" sz="1050" dirty="0">
                <a:effectLst/>
                <a:latin typeface="+mj-lt"/>
                <a:ea typeface="Times New Roman" panose="02020603050405020304" pitchFamily="18" charset="0"/>
                <a:cs typeface="+mn-cs"/>
              </a:endParaRPr>
            </a:p>
          </p:txBody>
        </p:sp>
        <p:cxnSp>
          <p:nvCxnSpPr>
            <p:cNvPr id="8" name="Rak koppling 7">
              <a:extLst>
                <a:ext uri="{FF2B5EF4-FFF2-40B4-BE49-F238E27FC236}">
                  <a16:creationId xmlns:a16="http://schemas.microsoft.com/office/drawing/2014/main" id="{DA302613-EF35-DE8A-8BAC-7BA9F127709B}"/>
                </a:ext>
              </a:extLst>
            </p:cNvPr>
            <p:cNvCxnSpPr/>
            <p:nvPr/>
          </p:nvCxnSpPr>
          <p:spPr bwMode="auto">
            <a:xfrm>
              <a:off x="1115616" y="5174021"/>
              <a:ext cx="7056784" cy="0"/>
            </a:xfrm>
            <a:prstGeom prst="line">
              <a:avLst/>
            </a:prstGeom>
            <a:solidFill>
              <a:schemeClr val="accent1"/>
            </a:solidFill>
            <a:ln w="9525" cap="flat" cmpd="sng" algn="ctr">
              <a:solidFill>
                <a:srgbClr val="0070C0"/>
              </a:solidFill>
              <a:prstDash val="solid"/>
              <a:round/>
              <a:headEnd type="none" w="med" len="med"/>
              <a:tailEnd type="none" w="med" len="med"/>
            </a:ln>
            <a:effectLst/>
          </p:spPr>
        </p:cxnSp>
      </p:grpSp>
    </p:spTree>
    <p:extLst>
      <p:ext uri="{BB962C8B-B14F-4D97-AF65-F5344CB8AC3E}">
        <p14:creationId xmlns:p14="http://schemas.microsoft.com/office/powerpoint/2010/main" val="92101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6" name="Rubrik 1"/>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sv-SE" sz="1600" dirty="0">
                <a:solidFill>
                  <a:srgbClr val="0070C0"/>
                </a:solidFill>
              </a:rPr>
              <a:t>Design</a:t>
            </a:r>
          </a:p>
        </p:txBody>
      </p:sp>
      <p:sp>
        <p:nvSpPr>
          <p:cNvPr id="15" name="textruta 14">
            <a:extLst>
              <a:ext uri="{FF2B5EF4-FFF2-40B4-BE49-F238E27FC236}">
                <a16:creationId xmlns:a16="http://schemas.microsoft.com/office/drawing/2014/main" id="{1F08858A-0613-49EE-9773-70AB2A9C2AA1}"/>
              </a:ext>
            </a:extLst>
          </p:cNvPr>
          <p:cNvSpPr txBox="1"/>
          <p:nvPr/>
        </p:nvSpPr>
        <p:spPr>
          <a:xfrm>
            <a:off x="629896" y="1124744"/>
            <a:ext cx="7974552" cy="369332"/>
          </a:xfrm>
          <a:prstGeom prst="rect">
            <a:avLst/>
          </a:prstGeom>
          <a:noFill/>
        </p:spPr>
        <p:txBody>
          <a:bodyPr wrap="square">
            <a:spAutoFit/>
          </a:bodyPr>
          <a:lstStyle/>
          <a:p>
            <a:pPr algn="ctr"/>
            <a:r>
              <a:rPr lang="en-US" sz="1800" b="1" dirty="0">
                <a:effectLst/>
                <a:latin typeface="Verdana" panose="020B0604030504040204" pitchFamily="34" charset="0"/>
                <a:cs typeface="+mn-cs"/>
              </a:rPr>
              <a:t>Do not take up tolerances in the weld joint</a:t>
            </a:r>
            <a:r>
              <a:rPr lang="en-GB" b="1" dirty="0">
                <a:latin typeface="Verdana" panose="020B0604030504040204" pitchFamily="34" charset="0"/>
                <a:cs typeface="+mn-cs"/>
              </a:rPr>
              <a:t>!</a:t>
            </a:r>
            <a:endParaRPr lang="en-GB" sz="1800" b="1" dirty="0">
              <a:effectLst/>
              <a:latin typeface="Verdana" panose="020B0604030504040204" pitchFamily="34" charset="0"/>
              <a:cs typeface="+mn-cs"/>
            </a:endParaRPr>
          </a:p>
        </p:txBody>
      </p:sp>
      <p:sp>
        <p:nvSpPr>
          <p:cNvPr id="13" name="Platshållare för bildnummer 3">
            <a:extLst>
              <a:ext uri="{FF2B5EF4-FFF2-40B4-BE49-F238E27FC236}">
                <a16:creationId xmlns:a16="http://schemas.microsoft.com/office/drawing/2014/main" id="{D3379ED9-8790-4C7D-B8C7-2C2A1B1C0CBF}"/>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10</a:t>
            </a:fld>
            <a:endParaRPr lang="sv-SE"/>
          </a:p>
        </p:txBody>
      </p:sp>
      <p:sp>
        <p:nvSpPr>
          <p:cNvPr id="20" name="textruta 19">
            <a:extLst>
              <a:ext uri="{FF2B5EF4-FFF2-40B4-BE49-F238E27FC236}">
                <a16:creationId xmlns:a16="http://schemas.microsoft.com/office/drawing/2014/main" id="{3843CA7A-0654-4E80-B670-84E1E77B3A36}"/>
              </a:ext>
            </a:extLst>
          </p:cNvPr>
          <p:cNvSpPr txBox="1"/>
          <p:nvPr/>
        </p:nvSpPr>
        <p:spPr>
          <a:xfrm>
            <a:off x="1277968" y="3685548"/>
            <a:ext cx="6246360" cy="369332"/>
          </a:xfrm>
          <a:prstGeom prst="rect">
            <a:avLst/>
          </a:prstGeom>
          <a:noFill/>
        </p:spPr>
        <p:txBody>
          <a:bodyPr wrap="square">
            <a:spAutoFit/>
          </a:bodyPr>
          <a:lstStyle>
            <a:defPPr>
              <a:defRPr lang="sv-SE"/>
            </a:defPPr>
            <a:lvl1pPr algn="l">
              <a:defRPr sz="1800" b="1">
                <a:effectLst/>
                <a:latin typeface="Verdana" panose="020B0604030504040204" pitchFamily="34" charset="0"/>
                <a:cs typeface="+mn-cs"/>
              </a:defRPr>
            </a:lvl1pPr>
          </a:lstStyle>
          <a:p>
            <a:pPr algn="ctr"/>
            <a:r>
              <a:rPr lang="en-GB" dirty="0"/>
              <a:t>Does the product have the “right” tolerances?</a:t>
            </a:r>
          </a:p>
        </p:txBody>
      </p:sp>
      <p:pic>
        <p:nvPicPr>
          <p:cNvPr id="22" name="Picture 1">
            <a:extLst>
              <a:ext uri="{FF2B5EF4-FFF2-40B4-BE49-F238E27FC236}">
                <a16:creationId xmlns:a16="http://schemas.microsoft.com/office/drawing/2014/main" id="{3638FF66-C751-4D97-9C8E-01DB98F625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0136" y="4115551"/>
            <a:ext cx="4580096" cy="1473689"/>
          </a:xfrm>
          <a:prstGeom prst="rect">
            <a:avLst/>
          </a:prstGeom>
          <a:noFill/>
          <a:ln w="63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24" name="textruta 23">
            <a:extLst>
              <a:ext uri="{FF2B5EF4-FFF2-40B4-BE49-F238E27FC236}">
                <a16:creationId xmlns:a16="http://schemas.microsoft.com/office/drawing/2014/main" id="{947DAB2A-3040-4A2E-8A38-F5767E699520}"/>
              </a:ext>
            </a:extLst>
          </p:cNvPr>
          <p:cNvSpPr txBox="1"/>
          <p:nvPr/>
        </p:nvSpPr>
        <p:spPr>
          <a:xfrm>
            <a:off x="2080136" y="5580529"/>
            <a:ext cx="460517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US" dirty="0"/>
              <a:t>Too accurate tolerances means large costs in manufacturing</a:t>
            </a:r>
            <a:endParaRPr lang="en-GB" dirty="0"/>
          </a:p>
        </p:txBody>
      </p:sp>
      <p:sp>
        <p:nvSpPr>
          <p:cNvPr id="27" name="Rektangel 26">
            <a:extLst>
              <a:ext uri="{FF2B5EF4-FFF2-40B4-BE49-F238E27FC236}">
                <a16:creationId xmlns:a16="http://schemas.microsoft.com/office/drawing/2014/main" id="{E756F772-A629-47BE-9325-7AA5B9B16000}"/>
              </a:ext>
            </a:extLst>
          </p:cNvPr>
          <p:cNvSpPr/>
          <p:nvPr/>
        </p:nvSpPr>
        <p:spPr>
          <a:xfrm>
            <a:off x="752046" y="2996952"/>
            <a:ext cx="7776864" cy="3385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GB" sz="1600" dirty="0">
                <a:latin typeface="+mn-lt"/>
                <a:cs typeface="+mn-cs"/>
              </a:rPr>
              <a:t>Do not allow that tolerances of parts to affect the position of the weld joint.</a:t>
            </a:r>
          </a:p>
        </p:txBody>
      </p:sp>
      <p:grpSp>
        <p:nvGrpSpPr>
          <p:cNvPr id="6" name="Grupp 5">
            <a:extLst>
              <a:ext uri="{FF2B5EF4-FFF2-40B4-BE49-F238E27FC236}">
                <a16:creationId xmlns:a16="http://schemas.microsoft.com/office/drawing/2014/main" id="{1D9EBC20-F023-446B-BA09-964077A934DD}"/>
              </a:ext>
            </a:extLst>
          </p:cNvPr>
          <p:cNvGrpSpPr/>
          <p:nvPr/>
        </p:nvGrpSpPr>
        <p:grpSpPr>
          <a:xfrm>
            <a:off x="683568" y="1587971"/>
            <a:ext cx="7920880" cy="1358237"/>
            <a:chOff x="755576" y="1587971"/>
            <a:chExt cx="7920880" cy="1358237"/>
          </a:xfrm>
        </p:grpSpPr>
        <p:grpSp>
          <p:nvGrpSpPr>
            <p:cNvPr id="14" name="Grupp 13">
              <a:extLst>
                <a:ext uri="{FF2B5EF4-FFF2-40B4-BE49-F238E27FC236}">
                  <a16:creationId xmlns:a16="http://schemas.microsoft.com/office/drawing/2014/main" id="{A338477F-8E83-4C0F-A61B-933E2A4D7352}"/>
                </a:ext>
              </a:extLst>
            </p:cNvPr>
            <p:cNvGrpSpPr/>
            <p:nvPr/>
          </p:nvGrpSpPr>
          <p:grpSpPr>
            <a:xfrm>
              <a:off x="777486" y="1633886"/>
              <a:ext cx="7898970" cy="1302162"/>
              <a:chOff x="726168" y="3661023"/>
              <a:chExt cx="8157959" cy="1308100"/>
            </a:xfrm>
          </p:grpSpPr>
          <p:pic>
            <p:nvPicPr>
              <p:cNvPr id="21" name="Picture 2">
                <a:extLst>
                  <a:ext uri="{FF2B5EF4-FFF2-40B4-BE49-F238E27FC236}">
                    <a16:creationId xmlns:a16="http://schemas.microsoft.com/office/drawing/2014/main" id="{90A76A2E-D454-4FDD-AF42-5B78398945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135743" y="3251448"/>
                <a:ext cx="123825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a:extLst>
                  <a:ext uri="{FF2B5EF4-FFF2-40B4-BE49-F238E27FC236}">
                    <a16:creationId xmlns:a16="http://schemas.microsoft.com/office/drawing/2014/main" id="{3696F901-68D9-4A4E-9343-0B3081AE2F8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3207431" y="3237160"/>
                <a:ext cx="1308100" cy="215582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a:extLst>
                  <a:ext uri="{FF2B5EF4-FFF2-40B4-BE49-F238E27FC236}">
                    <a16:creationId xmlns:a16="http://schemas.microsoft.com/office/drawing/2014/main" id="{7C5287BC-32C8-4085-973A-230DDA4B48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5539531" y="3459776"/>
                <a:ext cx="1207485" cy="160998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80FC4967-A2EB-4FD6-B510-FD0268203C6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7373981" y="3189103"/>
                <a:ext cx="1038225" cy="198206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ruta 4">
              <a:extLst>
                <a:ext uri="{FF2B5EF4-FFF2-40B4-BE49-F238E27FC236}">
                  <a16:creationId xmlns:a16="http://schemas.microsoft.com/office/drawing/2014/main" id="{67AA6134-6FAA-4760-A5B2-8C223A119A2A}"/>
                </a:ext>
              </a:extLst>
            </p:cNvPr>
            <p:cNvSpPr txBox="1"/>
            <p:nvPr/>
          </p:nvSpPr>
          <p:spPr>
            <a:xfrm>
              <a:off x="755576" y="1587971"/>
              <a:ext cx="7827006" cy="1358237"/>
            </a:xfrm>
            <a:prstGeom prst="rect">
              <a:avLst/>
            </a:prstGeom>
            <a:noFill/>
            <a:ln w="6350">
              <a:solidFill>
                <a:srgbClr val="0070C0"/>
              </a:solidFill>
            </a:ln>
          </p:spPr>
          <p:txBody>
            <a:bodyPr wrap="square" rtlCol="0">
              <a:spAutoFit/>
            </a:bodyPr>
            <a:lstStyle/>
            <a:p>
              <a:endParaRPr lang="sv-SE" dirty="0"/>
            </a:p>
          </p:txBody>
        </p:sp>
      </p:grpSp>
    </p:spTree>
    <p:extLst>
      <p:ext uri="{BB962C8B-B14F-4D97-AF65-F5344CB8AC3E}">
        <p14:creationId xmlns:p14="http://schemas.microsoft.com/office/powerpoint/2010/main" val="327117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6" name="Rubrik 1"/>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Dimensioning</a:t>
            </a:r>
          </a:p>
        </p:txBody>
      </p:sp>
      <p:sp>
        <p:nvSpPr>
          <p:cNvPr id="15" name="textruta 14">
            <a:extLst>
              <a:ext uri="{FF2B5EF4-FFF2-40B4-BE49-F238E27FC236}">
                <a16:creationId xmlns:a16="http://schemas.microsoft.com/office/drawing/2014/main" id="{1F08858A-0613-49EE-9773-70AB2A9C2AA1}"/>
              </a:ext>
            </a:extLst>
          </p:cNvPr>
          <p:cNvSpPr txBox="1"/>
          <p:nvPr/>
        </p:nvSpPr>
        <p:spPr>
          <a:xfrm>
            <a:off x="467544" y="1124744"/>
            <a:ext cx="7974552" cy="369332"/>
          </a:xfrm>
          <a:prstGeom prst="rect">
            <a:avLst/>
          </a:prstGeom>
          <a:noFill/>
        </p:spPr>
        <p:txBody>
          <a:bodyPr wrap="square">
            <a:spAutoFit/>
          </a:bodyPr>
          <a:lstStyle/>
          <a:p>
            <a:pPr algn="ctr"/>
            <a:r>
              <a:rPr lang="en-GB" sz="1800" b="1" dirty="0">
                <a:effectLst/>
                <a:latin typeface="Verdana" panose="020B0604030504040204" pitchFamily="34" charset="0"/>
                <a:cs typeface="+mn-cs"/>
              </a:rPr>
              <a:t>Is the lowest acceptable welding class used?</a:t>
            </a:r>
          </a:p>
        </p:txBody>
      </p:sp>
      <p:sp>
        <p:nvSpPr>
          <p:cNvPr id="13" name="Platshållare för bildnummer 3">
            <a:extLst>
              <a:ext uri="{FF2B5EF4-FFF2-40B4-BE49-F238E27FC236}">
                <a16:creationId xmlns:a16="http://schemas.microsoft.com/office/drawing/2014/main" id="{D3379ED9-8790-4C7D-B8C7-2C2A1B1C0CBF}"/>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11</a:t>
            </a:fld>
            <a:endParaRPr lang="sv-SE" dirty="0"/>
          </a:p>
        </p:txBody>
      </p:sp>
      <p:pic>
        <p:nvPicPr>
          <p:cNvPr id="17" name="Picture 5">
            <a:extLst>
              <a:ext uri="{FF2B5EF4-FFF2-40B4-BE49-F238E27FC236}">
                <a16:creationId xmlns:a16="http://schemas.microsoft.com/office/drawing/2014/main" id="{25F1FD94-3C24-425E-BD72-78DC6F0229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390014" y="-25647"/>
            <a:ext cx="1303123" cy="4572000"/>
          </a:xfrm>
          <a:prstGeom prst="rect">
            <a:avLst/>
          </a:prstGeom>
          <a:ln w="6350">
            <a:solidFill>
              <a:srgbClr val="0070C0"/>
            </a:solidFill>
          </a:ln>
          <a:extLst>
            <a:ext uri="{909E8E84-426E-40DD-AFC4-6F175D3DCCD1}">
              <a14:hiddenFill xmlns:a14="http://schemas.microsoft.com/office/drawing/2010/main">
                <a:solidFill>
                  <a:srgbClr val="FFFFFF"/>
                </a:solidFill>
              </a14:hiddenFill>
            </a:ext>
          </a:extLst>
        </p:spPr>
      </p:pic>
      <p:sp>
        <p:nvSpPr>
          <p:cNvPr id="19" name="textruta 18">
            <a:extLst>
              <a:ext uri="{FF2B5EF4-FFF2-40B4-BE49-F238E27FC236}">
                <a16:creationId xmlns:a16="http://schemas.microsoft.com/office/drawing/2014/main" id="{D3BA363C-D9D1-4A60-84FC-48D5675CD9B6}"/>
              </a:ext>
            </a:extLst>
          </p:cNvPr>
          <p:cNvSpPr txBox="1"/>
          <p:nvPr/>
        </p:nvSpPr>
        <p:spPr>
          <a:xfrm>
            <a:off x="5396632" y="1700808"/>
            <a:ext cx="3279824" cy="10772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GB" dirty="0"/>
              <a:t>Occurrence of welding defects determine whether a weld meets the requirements for the specified welding class.</a:t>
            </a:r>
          </a:p>
        </p:txBody>
      </p:sp>
      <p:sp>
        <p:nvSpPr>
          <p:cNvPr id="20" name="textruta 19">
            <a:extLst>
              <a:ext uri="{FF2B5EF4-FFF2-40B4-BE49-F238E27FC236}">
                <a16:creationId xmlns:a16="http://schemas.microsoft.com/office/drawing/2014/main" id="{3843CA7A-0654-4E80-B670-84E1E77B3A36}"/>
              </a:ext>
            </a:extLst>
          </p:cNvPr>
          <p:cNvSpPr txBox="1"/>
          <p:nvPr/>
        </p:nvSpPr>
        <p:spPr>
          <a:xfrm>
            <a:off x="467544" y="3284984"/>
            <a:ext cx="7974552" cy="369332"/>
          </a:xfrm>
          <a:prstGeom prst="rect">
            <a:avLst/>
          </a:prstGeom>
          <a:noFill/>
        </p:spPr>
        <p:txBody>
          <a:bodyPr wrap="square">
            <a:spAutoFit/>
          </a:bodyPr>
          <a:lstStyle/>
          <a:p>
            <a:pPr algn="ctr"/>
            <a:r>
              <a:rPr lang="en-US" sz="1800" b="1" dirty="0">
                <a:effectLst/>
                <a:latin typeface="Verdana" panose="020B0604030504040204" pitchFamily="34" charset="0"/>
                <a:cs typeface="+mn-cs"/>
              </a:rPr>
              <a:t>Do the parts have the same thickness?</a:t>
            </a:r>
            <a:endParaRPr lang="en-GB" sz="1800" b="1" dirty="0">
              <a:effectLst/>
              <a:latin typeface="Verdana" panose="020B0604030504040204" pitchFamily="34" charset="0"/>
              <a:cs typeface="+mn-cs"/>
            </a:endParaRPr>
          </a:p>
        </p:txBody>
      </p:sp>
      <p:sp>
        <p:nvSpPr>
          <p:cNvPr id="26" name="Rektangel 25">
            <a:extLst>
              <a:ext uri="{FF2B5EF4-FFF2-40B4-BE49-F238E27FC236}">
                <a16:creationId xmlns:a16="http://schemas.microsoft.com/office/drawing/2014/main" id="{493FADBB-081C-480A-A554-FB0D2FAC73F4}"/>
              </a:ext>
            </a:extLst>
          </p:cNvPr>
          <p:cNvSpPr/>
          <p:nvPr/>
        </p:nvSpPr>
        <p:spPr>
          <a:xfrm>
            <a:off x="5586923" y="4495987"/>
            <a:ext cx="3089533" cy="10772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US" sz="1600" dirty="0">
                <a:latin typeface="+mn-lt"/>
                <a:cs typeface="+mn-cs"/>
              </a:rPr>
              <a:t>Large dimensional differences lead to differences in cooling rate for the components during welding</a:t>
            </a:r>
            <a:endParaRPr lang="en-GB" sz="1600" dirty="0">
              <a:latin typeface="+mn-lt"/>
              <a:cs typeface="+mn-cs"/>
            </a:endParaRPr>
          </a:p>
        </p:txBody>
      </p:sp>
      <p:grpSp>
        <p:nvGrpSpPr>
          <p:cNvPr id="30" name="Grupp 29">
            <a:extLst>
              <a:ext uri="{FF2B5EF4-FFF2-40B4-BE49-F238E27FC236}">
                <a16:creationId xmlns:a16="http://schemas.microsoft.com/office/drawing/2014/main" id="{E00E0826-6C8D-4341-8AC0-48697C102C29}"/>
              </a:ext>
            </a:extLst>
          </p:cNvPr>
          <p:cNvGrpSpPr/>
          <p:nvPr/>
        </p:nvGrpSpPr>
        <p:grpSpPr>
          <a:xfrm>
            <a:off x="655937" y="3748517"/>
            <a:ext cx="4852167" cy="2499228"/>
            <a:chOff x="457200" y="3748517"/>
            <a:chExt cx="4852167" cy="2499228"/>
          </a:xfrm>
        </p:grpSpPr>
        <p:grpSp>
          <p:nvGrpSpPr>
            <p:cNvPr id="27" name="Grupp 26">
              <a:extLst>
                <a:ext uri="{FF2B5EF4-FFF2-40B4-BE49-F238E27FC236}">
                  <a16:creationId xmlns:a16="http://schemas.microsoft.com/office/drawing/2014/main" id="{711D5907-1280-43F5-99D4-3085B2BEDDBD}"/>
                </a:ext>
              </a:extLst>
            </p:cNvPr>
            <p:cNvGrpSpPr/>
            <p:nvPr/>
          </p:nvGrpSpPr>
          <p:grpSpPr>
            <a:xfrm>
              <a:off x="457200" y="3842243"/>
              <a:ext cx="4852167" cy="2405502"/>
              <a:chOff x="2246811" y="980728"/>
              <a:chExt cx="4125389" cy="1743513"/>
            </a:xfrm>
          </p:grpSpPr>
          <p:pic>
            <p:nvPicPr>
              <p:cNvPr id="28" name="Picture 1">
                <a:extLst>
                  <a:ext uri="{FF2B5EF4-FFF2-40B4-BE49-F238E27FC236}">
                    <a16:creationId xmlns:a16="http://schemas.microsoft.com/office/drawing/2014/main" id="{D881DB4F-1741-42E9-92C6-F2BAAAB7204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6811" y="980728"/>
                <a:ext cx="2055510" cy="174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a:extLst>
                  <a:ext uri="{FF2B5EF4-FFF2-40B4-BE49-F238E27FC236}">
                    <a16:creationId xmlns:a16="http://schemas.microsoft.com/office/drawing/2014/main" id="{A3CB7F7E-3602-4346-A4A6-9395C941B5D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35043" y="1044963"/>
                <a:ext cx="2037157" cy="167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ruta 5">
              <a:extLst>
                <a:ext uri="{FF2B5EF4-FFF2-40B4-BE49-F238E27FC236}">
                  <a16:creationId xmlns:a16="http://schemas.microsoft.com/office/drawing/2014/main" id="{FED92F53-B195-4364-A5D6-8D7FB6739303}"/>
                </a:ext>
              </a:extLst>
            </p:cNvPr>
            <p:cNvSpPr txBox="1"/>
            <p:nvPr/>
          </p:nvSpPr>
          <p:spPr>
            <a:xfrm>
              <a:off x="539552" y="3748517"/>
              <a:ext cx="4762872" cy="2462092"/>
            </a:xfrm>
            <a:prstGeom prst="rect">
              <a:avLst/>
            </a:prstGeom>
            <a:noFill/>
            <a:ln w="6350">
              <a:solidFill>
                <a:srgbClr val="0070C0"/>
              </a:solidFill>
            </a:ln>
          </p:spPr>
          <p:txBody>
            <a:bodyPr wrap="square" rtlCol="0">
              <a:spAutoFit/>
            </a:bodyPr>
            <a:lstStyle/>
            <a:p>
              <a:endParaRPr lang="sv-SE" dirty="0"/>
            </a:p>
          </p:txBody>
        </p:sp>
      </p:grpSp>
    </p:spTree>
    <p:extLst>
      <p:ext uri="{BB962C8B-B14F-4D97-AF65-F5344CB8AC3E}">
        <p14:creationId xmlns:p14="http://schemas.microsoft.com/office/powerpoint/2010/main" val="362133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5315ED-CC74-476A-8389-79FDEE74DAB6}"/>
              </a:ext>
            </a:extLst>
          </p:cNvPr>
          <p:cNvSpPr>
            <a:spLocks noGrp="1"/>
          </p:cNvSpPr>
          <p:nvPr>
            <p:ph type="title"/>
          </p:nvPr>
        </p:nvSpPr>
        <p:spPr>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DFRW:  Basic prerequisites</a:t>
            </a:r>
          </a:p>
        </p:txBody>
      </p:sp>
      <p:sp>
        <p:nvSpPr>
          <p:cNvPr id="4" name="Platshållare för bildnummer 3">
            <a:extLst>
              <a:ext uri="{FF2B5EF4-FFF2-40B4-BE49-F238E27FC236}">
                <a16:creationId xmlns:a16="http://schemas.microsoft.com/office/drawing/2014/main" id="{0C9468F8-57F1-4E0D-AB3B-F4585143A681}"/>
              </a:ext>
            </a:extLst>
          </p:cNvPr>
          <p:cNvSpPr>
            <a:spLocks noGrp="1"/>
          </p:cNvSpPr>
          <p:nvPr>
            <p:ph type="sldNum" sz="quarter" idx="12"/>
          </p:nvPr>
        </p:nvSpPr>
        <p:spPr/>
        <p:txBody>
          <a:bodyPr/>
          <a:lstStyle/>
          <a:p>
            <a:fld id="{93FE58BB-DB9D-4EDE-BCB7-E690E7BE9BCC}" type="slidenum">
              <a:rPr lang="sv-SE" smtClean="0"/>
              <a:pPr/>
              <a:t>2</a:t>
            </a:fld>
            <a:endParaRPr lang="sv-SE"/>
          </a:p>
        </p:txBody>
      </p:sp>
      <p:sp>
        <p:nvSpPr>
          <p:cNvPr id="5" name="Platshållare för innehåll 2">
            <a:extLst>
              <a:ext uri="{FF2B5EF4-FFF2-40B4-BE49-F238E27FC236}">
                <a16:creationId xmlns:a16="http://schemas.microsoft.com/office/drawing/2014/main" id="{07ACEA80-5D1E-4450-A80D-F7E61A62E9C5}"/>
              </a:ext>
            </a:extLst>
          </p:cNvPr>
          <p:cNvSpPr txBox="1">
            <a:spLocks/>
          </p:cNvSpPr>
          <p:nvPr/>
        </p:nvSpPr>
        <p:spPr bwMode="auto">
          <a:xfrm>
            <a:off x="609600" y="17526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7150" lvl="1" indent="0">
              <a:buNone/>
              <a:tabLst>
                <a:tab pos="828040" algn="l"/>
                <a:tab pos="1656080" algn="l"/>
                <a:tab pos="2484120" algn="l"/>
                <a:tab pos="3312160" algn="l"/>
                <a:tab pos="4140835" algn="l"/>
                <a:tab pos="4972050" algn="l"/>
              </a:tabLst>
            </a:pPr>
            <a:r>
              <a:rPr lang="en-GB" sz="1800" b="1" kern="0" dirty="0">
                <a:latin typeface="Verdana" panose="020B0604030504040204" pitchFamily="34" charset="0"/>
              </a:rPr>
              <a:t>The designer must be more aware of the production</a:t>
            </a:r>
            <a:endParaRPr lang="sv-SE" sz="1800" b="1" kern="0" dirty="0">
              <a:latin typeface="Verdana" panose="020B0604030504040204" pitchFamily="34" charset="0"/>
            </a:endParaRPr>
          </a:p>
          <a:p>
            <a:pPr lvl="1">
              <a:buFont typeface="+mj-lt"/>
              <a:buChar char="–"/>
              <a:tabLst>
                <a:tab pos="828040" algn="l"/>
                <a:tab pos="1656080" algn="l"/>
                <a:tab pos="2484120" algn="l"/>
                <a:tab pos="3312160" algn="l"/>
                <a:tab pos="4140835" algn="l"/>
                <a:tab pos="4972050" algn="l"/>
              </a:tabLst>
            </a:pPr>
            <a:r>
              <a:rPr lang="en-GB" sz="1800" kern="0" dirty="0"/>
              <a:t>Important with cooperation design-production</a:t>
            </a:r>
          </a:p>
          <a:p>
            <a:pPr marL="57150" lvl="1" indent="0">
              <a:buNone/>
              <a:tabLst>
                <a:tab pos="828040" algn="l"/>
                <a:tab pos="1656080" algn="l"/>
                <a:tab pos="2484120" algn="l"/>
                <a:tab pos="3312160" algn="l"/>
                <a:tab pos="4140835" algn="l"/>
                <a:tab pos="4972050" algn="l"/>
              </a:tabLst>
            </a:pPr>
            <a:r>
              <a:rPr lang="en-GB" sz="1800" b="1" kern="0" dirty="0">
                <a:latin typeface="Verdana" panose="020B0604030504040204" pitchFamily="34" charset="0"/>
              </a:rPr>
              <a:t>Should the product be welded?</a:t>
            </a:r>
          </a:p>
          <a:p>
            <a:pPr lvl="1">
              <a:buFont typeface="+mj-lt"/>
              <a:buChar char="–"/>
              <a:tabLst>
                <a:tab pos="828040" algn="l"/>
                <a:tab pos="1656080" algn="l"/>
                <a:tab pos="2484120" algn="l"/>
                <a:tab pos="3312160" algn="l"/>
                <a:tab pos="4140835" algn="l"/>
                <a:tab pos="4972050" algn="l"/>
              </a:tabLst>
            </a:pPr>
            <a:r>
              <a:rPr lang="en-GB" sz="1800" kern="0" dirty="0"/>
              <a:t>Bending</a:t>
            </a:r>
          </a:p>
          <a:p>
            <a:pPr lvl="1">
              <a:buFont typeface="+mj-lt"/>
              <a:buChar char="–"/>
              <a:tabLst>
                <a:tab pos="828040" algn="l"/>
                <a:tab pos="1656080" algn="l"/>
                <a:tab pos="2484120" algn="l"/>
                <a:tab pos="3312160" algn="l"/>
                <a:tab pos="4140835" algn="l"/>
                <a:tab pos="4972050" algn="l"/>
              </a:tabLst>
            </a:pPr>
            <a:r>
              <a:rPr lang="en-GB" sz="1800" kern="0" dirty="0"/>
              <a:t>Casting</a:t>
            </a:r>
          </a:p>
          <a:p>
            <a:pPr lvl="1">
              <a:buFont typeface="+mj-lt"/>
              <a:buChar char="–"/>
              <a:tabLst>
                <a:tab pos="828040" algn="l"/>
                <a:tab pos="1656080" algn="l"/>
                <a:tab pos="2484120" algn="l"/>
                <a:tab pos="3312160" algn="l"/>
                <a:tab pos="4140835" algn="l"/>
                <a:tab pos="4972050" algn="l"/>
              </a:tabLst>
            </a:pPr>
            <a:r>
              <a:rPr lang="en-GB" sz="1800" kern="0" dirty="0"/>
              <a:t>Forging</a:t>
            </a:r>
          </a:p>
          <a:p>
            <a:pPr lvl="1">
              <a:buFont typeface="+mj-lt"/>
              <a:buChar char="–"/>
              <a:tabLst>
                <a:tab pos="828040" algn="l"/>
                <a:tab pos="1656080" algn="l"/>
                <a:tab pos="2484120" algn="l"/>
                <a:tab pos="3312160" algn="l"/>
                <a:tab pos="4140835" algn="l"/>
                <a:tab pos="4972050" algn="l"/>
              </a:tabLst>
            </a:pPr>
            <a:r>
              <a:rPr lang="en-GB" sz="1800" kern="0" dirty="0"/>
              <a:t>Gluing (Adhesive strength at least equivalent to Al)</a:t>
            </a:r>
          </a:p>
          <a:p>
            <a:pPr lvl="1">
              <a:buFont typeface="+mj-lt"/>
              <a:buChar char="–"/>
              <a:tabLst>
                <a:tab pos="828040" algn="l"/>
                <a:tab pos="1656080" algn="l"/>
                <a:tab pos="2484120" algn="l"/>
                <a:tab pos="3312160" algn="l"/>
                <a:tab pos="4140835" algn="l"/>
                <a:tab pos="4972050" algn="l"/>
              </a:tabLst>
            </a:pPr>
            <a:r>
              <a:rPr lang="en-GB" sz="1800" kern="0" dirty="0"/>
              <a:t>Riveting</a:t>
            </a:r>
            <a:endParaRPr lang="sv-SE" kern="0" dirty="0"/>
          </a:p>
        </p:txBody>
      </p:sp>
    </p:spTree>
    <p:extLst>
      <p:ext uri="{BB962C8B-B14F-4D97-AF65-F5344CB8AC3E}">
        <p14:creationId xmlns:p14="http://schemas.microsoft.com/office/powerpoint/2010/main" val="217404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B4724F-4626-43B7-B820-FEDA631BDFC4}"/>
              </a:ext>
            </a:extLst>
          </p:cNvPr>
          <p:cNvSpPr>
            <a:spLocks noGrp="1"/>
          </p:cNvSpPr>
          <p:nvPr>
            <p:ph type="title"/>
          </p:nvPr>
        </p:nvSpPr>
        <p:spPr>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Extra important for robotic welding</a:t>
            </a:r>
            <a:endParaRPr lang="sv-SE" sz="1600" dirty="0">
              <a:solidFill>
                <a:srgbClr val="0070C0"/>
              </a:solidFill>
            </a:endParaRPr>
          </a:p>
        </p:txBody>
      </p:sp>
      <p:pic>
        <p:nvPicPr>
          <p:cNvPr id="1026" name="Picture 2">
            <a:extLst>
              <a:ext uri="{FF2B5EF4-FFF2-40B4-BE49-F238E27FC236}">
                <a16:creationId xmlns:a16="http://schemas.microsoft.com/office/drawing/2014/main" id="{DB7817C4-6096-475A-8AE4-2448EB82D6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2701" y="1556792"/>
            <a:ext cx="5787611" cy="3171254"/>
          </a:xfrm>
          <a:prstGeom prst="rect">
            <a:avLst/>
          </a:prstGeom>
          <a:noFill/>
          <a:ln w="63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6" name="Platshållare för innehåll 5">
            <a:extLst>
              <a:ext uri="{FF2B5EF4-FFF2-40B4-BE49-F238E27FC236}">
                <a16:creationId xmlns:a16="http://schemas.microsoft.com/office/drawing/2014/main" id="{6411655C-9E5C-4908-A319-AC5EB1ADFFA5}"/>
              </a:ext>
            </a:extLst>
          </p:cNvPr>
          <p:cNvSpPr>
            <a:spLocks noGrp="1"/>
          </p:cNvSpPr>
          <p:nvPr>
            <p:ph idx="1"/>
          </p:nvPr>
        </p:nvSpPr>
        <p:spPr>
          <a:xfrm>
            <a:off x="1678194" y="4797152"/>
            <a:ext cx="5616624" cy="584775"/>
          </a:xfrm>
        </p:spPr>
        <p:txBody>
          <a:bodyPr wrap="square">
            <a:spAutoFit/>
          </a:bodyPr>
          <a:lstStyle/>
          <a:p>
            <a:pPr marL="0" indent="0" algn="ctr">
              <a:spcBef>
                <a:spcPct val="0"/>
              </a:spcBef>
              <a:buNone/>
            </a:pPr>
            <a:r>
              <a:rPr lang="en-GB" sz="1600" dirty="0"/>
              <a:t>The accessibility to the joint for the welding gun and safe distance to the robot depends on the design of the product.</a:t>
            </a:r>
            <a:endParaRPr lang="en-GB" sz="1800" kern="1200" dirty="0">
              <a:latin typeface="Arial" charset="0"/>
            </a:endParaRPr>
          </a:p>
        </p:txBody>
      </p:sp>
      <p:sp>
        <p:nvSpPr>
          <p:cNvPr id="10" name="textruta 9">
            <a:extLst>
              <a:ext uri="{FF2B5EF4-FFF2-40B4-BE49-F238E27FC236}">
                <a16:creationId xmlns:a16="http://schemas.microsoft.com/office/drawing/2014/main" id="{16D852C2-0454-40DA-BFF6-4C1D89F8C428}"/>
              </a:ext>
            </a:extLst>
          </p:cNvPr>
          <p:cNvSpPr txBox="1"/>
          <p:nvPr/>
        </p:nvSpPr>
        <p:spPr>
          <a:xfrm>
            <a:off x="2470396" y="1052736"/>
            <a:ext cx="4032220" cy="369332"/>
          </a:xfrm>
          <a:prstGeom prst="rect">
            <a:avLst/>
          </a:prstGeom>
          <a:noFill/>
        </p:spPr>
        <p:txBody>
          <a:bodyPr wrap="square">
            <a:spAutoFit/>
          </a:bodyPr>
          <a:lstStyle>
            <a:defPPr>
              <a:defRPr lang="sv-SE"/>
            </a:defPPr>
            <a:lvl1pPr algn="ctr">
              <a:defRPr sz="1800" b="1">
                <a:effectLst/>
                <a:latin typeface="Verdana" panose="020B0604030504040204" pitchFamily="34" charset="0"/>
              </a:defRPr>
            </a:lvl1pPr>
          </a:lstStyle>
          <a:p>
            <a:r>
              <a:rPr lang="en-GB" dirty="0">
                <a:cs typeface="+mn-cs"/>
              </a:rPr>
              <a:t>Can the joint be reached?</a:t>
            </a:r>
          </a:p>
        </p:txBody>
      </p:sp>
      <p:sp>
        <p:nvSpPr>
          <p:cNvPr id="8" name="Platshållare för bildnummer 3">
            <a:extLst>
              <a:ext uri="{FF2B5EF4-FFF2-40B4-BE49-F238E27FC236}">
                <a16:creationId xmlns:a16="http://schemas.microsoft.com/office/drawing/2014/main" id="{047B6C19-B4C1-402D-8C15-BD2536158CC2}"/>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3</a:t>
            </a:fld>
            <a:endParaRPr lang="sv-SE"/>
          </a:p>
        </p:txBody>
      </p:sp>
    </p:spTree>
    <p:extLst>
      <p:ext uri="{BB962C8B-B14F-4D97-AF65-F5344CB8AC3E}">
        <p14:creationId xmlns:p14="http://schemas.microsoft.com/office/powerpoint/2010/main" val="239995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a:extLst>
              <a:ext uri="{FF2B5EF4-FFF2-40B4-BE49-F238E27FC236}">
                <a16:creationId xmlns:a16="http://schemas.microsoft.com/office/drawing/2014/main" id="{E0535670-5092-454D-85DD-48CEB7D10F43}"/>
              </a:ext>
            </a:extLst>
          </p:cNvPr>
          <p:cNvSpPr txBox="1"/>
          <p:nvPr/>
        </p:nvSpPr>
        <p:spPr>
          <a:xfrm>
            <a:off x="629896" y="980728"/>
            <a:ext cx="7974552" cy="861774"/>
          </a:xfrm>
          <a:prstGeom prst="rect">
            <a:avLst/>
          </a:prstGeom>
          <a:noFill/>
        </p:spPr>
        <p:txBody>
          <a:bodyPr wrap="square">
            <a:spAutoFit/>
          </a:bodyPr>
          <a:lstStyle/>
          <a:p>
            <a:pPr algn="ctr"/>
            <a:r>
              <a:rPr lang="en-GB" sz="1800" b="1" dirty="0">
                <a:effectLst/>
                <a:latin typeface="Verdana" panose="020B0604030504040204" pitchFamily="34" charset="0"/>
                <a:cs typeface="+mn-cs"/>
              </a:rPr>
              <a:t>Do the details have accurate tolerances?</a:t>
            </a:r>
          </a:p>
          <a:p>
            <a:pPr algn="ctr"/>
            <a:r>
              <a:rPr lang="en-GB" sz="1600" dirty="0">
                <a:effectLst/>
                <a:latin typeface="Verdana" panose="020B0604030504040204" pitchFamily="34" charset="0"/>
                <a:ea typeface="Times New Roman" panose="02020603050405020304" pitchFamily="18" charset="0"/>
                <a:cs typeface="+mn-cs"/>
              </a:rPr>
              <a:t>A robot cannot compensate for dimensional deviations in the components involved and thus requires tighter tolerances</a:t>
            </a:r>
            <a:endParaRPr lang="en-GB" sz="1600" b="1" dirty="0">
              <a:effectLst/>
              <a:latin typeface="Times New Roman" panose="02020603050405020304" pitchFamily="18" charset="0"/>
              <a:cs typeface="+mn-cs"/>
            </a:endParaRPr>
          </a:p>
        </p:txBody>
      </p:sp>
      <p:pic>
        <p:nvPicPr>
          <p:cNvPr id="16" name="Bildobjekt 15">
            <a:extLst>
              <a:ext uri="{FF2B5EF4-FFF2-40B4-BE49-F238E27FC236}">
                <a16:creationId xmlns:a16="http://schemas.microsoft.com/office/drawing/2014/main" id="{5304E9A0-9C04-4484-939B-FAF0C0EA2449}"/>
              </a:ext>
            </a:extLst>
          </p:cNvPr>
          <p:cNvPicPr>
            <a:picLocks noChangeAspect="1"/>
          </p:cNvPicPr>
          <p:nvPr/>
        </p:nvPicPr>
        <p:blipFill>
          <a:blip r:embed="rId2"/>
          <a:stretch>
            <a:fillRect/>
          </a:stretch>
        </p:blipFill>
        <p:spPr>
          <a:xfrm>
            <a:off x="2077894" y="4509120"/>
            <a:ext cx="5078556" cy="1255452"/>
          </a:xfrm>
          <a:prstGeom prst="rect">
            <a:avLst/>
          </a:prstGeom>
          <a:ln>
            <a:solidFill>
              <a:srgbClr val="0070C0"/>
            </a:solidFill>
          </a:ln>
        </p:spPr>
      </p:pic>
      <p:sp>
        <p:nvSpPr>
          <p:cNvPr id="17" name="textruta 16">
            <a:extLst>
              <a:ext uri="{FF2B5EF4-FFF2-40B4-BE49-F238E27FC236}">
                <a16:creationId xmlns:a16="http://schemas.microsoft.com/office/drawing/2014/main" id="{D8929F57-B883-416B-A746-8392E098A5CE}"/>
              </a:ext>
            </a:extLst>
          </p:cNvPr>
          <p:cNvSpPr txBox="1"/>
          <p:nvPr/>
        </p:nvSpPr>
        <p:spPr>
          <a:xfrm>
            <a:off x="908760" y="4077072"/>
            <a:ext cx="7416824" cy="369332"/>
          </a:xfrm>
          <a:prstGeom prst="rect">
            <a:avLst/>
          </a:prstGeom>
          <a:noFill/>
        </p:spPr>
        <p:txBody>
          <a:bodyPr wrap="square">
            <a:spAutoFit/>
          </a:bodyPr>
          <a:lstStyle>
            <a:defPPr>
              <a:defRPr lang="sv-SE"/>
            </a:defPPr>
            <a:lvl1pPr algn="ctr">
              <a:defRPr sz="1800" b="1">
                <a:effectLst/>
                <a:latin typeface="Verdana" panose="020B0604030504040204" pitchFamily="34" charset="0"/>
              </a:defRPr>
            </a:lvl1pPr>
          </a:lstStyle>
          <a:p>
            <a:r>
              <a:rPr lang="en-GB" dirty="0">
                <a:cs typeface="+mn-cs"/>
              </a:rPr>
              <a:t>The right type of joint for robot welding?</a:t>
            </a:r>
          </a:p>
        </p:txBody>
      </p:sp>
      <p:sp>
        <p:nvSpPr>
          <p:cNvPr id="18" name="Rektangel 17">
            <a:extLst>
              <a:ext uri="{FF2B5EF4-FFF2-40B4-BE49-F238E27FC236}">
                <a16:creationId xmlns:a16="http://schemas.microsoft.com/office/drawing/2014/main" id="{F54F0210-CCA2-4D0C-8A3B-86BEDA570EBB}"/>
              </a:ext>
            </a:extLst>
          </p:cNvPr>
          <p:cNvSpPr/>
          <p:nvPr/>
        </p:nvSpPr>
        <p:spPr>
          <a:xfrm>
            <a:off x="1844864" y="3420289"/>
            <a:ext cx="5544616"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GB" sz="1600" dirty="0">
                <a:latin typeface="+mn-lt"/>
                <a:cs typeface="+mn-cs"/>
              </a:rPr>
              <a:t>Avoid welding near a bent radius. If the bending radius varies, the gap changes and the weld becomes incorrect.</a:t>
            </a:r>
          </a:p>
        </p:txBody>
      </p:sp>
      <p:grpSp>
        <p:nvGrpSpPr>
          <p:cNvPr id="21" name="Grupp 20">
            <a:extLst>
              <a:ext uri="{FF2B5EF4-FFF2-40B4-BE49-F238E27FC236}">
                <a16:creationId xmlns:a16="http://schemas.microsoft.com/office/drawing/2014/main" id="{E8D6D579-5A0A-4834-9F32-DA40C2DC1C62}"/>
              </a:ext>
            </a:extLst>
          </p:cNvPr>
          <p:cNvGrpSpPr/>
          <p:nvPr/>
        </p:nvGrpSpPr>
        <p:grpSpPr>
          <a:xfrm>
            <a:off x="2095444" y="1909624"/>
            <a:ext cx="5043456" cy="1477328"/>
            <a:chOff x="1478551" y="1765745"/>
            <a:chExt cx="5901761" cy="1891053"/>
          </a:xfrm>
        </p:grpSpPr>
        <p:grpSp>
          <p:nvGrpSpPr>
            <p:cNvPr id="11" name="Grupp 10">
              <a:extLst>
                <a:ext uri="{FF2B5EF4-FFF2-40B4-BE49-F238E27FC236}">
                  <a16:creationId xmlns:a16="http://schemas.microsoft.com/office/drawing/2014/main" id="{BEF98CB6-D91E-459E-A723-836F548E9DD8}"/>
                </a:ext>
              </a:extLst>
            </p:cNvPr>
            <p:cNvGrpSpPr/>
            <p:nvPr/>
          </p:nvGrpSpPr>
          <p:grpSpPr>
            <a:xfrm>
              <a:off x="1478552" y="1831749"/>
              <a:ext cx="5901760" cy="1564860"/>
              <a:chOff x="2090240" y="1098377"/>
              <a:chExt cx="5055792" cy="1484487"/>
            </a:xfrm>
          </p:grpSpPr>
          <p:pic>
            <p:nvPicPr>
              <p:cNvPr id="12" name="Picture 1">
                <a:extLst>
                  <a:ext uri="{FF2B5EF4-FFF2-40B4-BE49-F238E27FC236}">
                    <a16:creationId xmlns:a16="http://schemas.microsoft.com/office/drawing/2014/main" id="{593889E1-3C77-46B8-A7F3-8185A5DF17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2992086" y="196531"/>
                <a:ext cx="1484487" cy="328817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3" name="Picture 5">
                <a:extLst>
                  <a:ext uri="{FF2B5EF4-FFF2-40B4-BE49-F238E27FC236}">
                    <a16:creationId xmlns:a16="http://schemas.microsoft.com/office/drawing/2014/main" id="{FA00131F-3FC1-4CDD-BAAF-C4C60348B22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5595204" y="1013667"/>
                <a:ext cx="1142209" cy="1959447"/>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0" name="textruta 19">
              <a:extLst>
                <a:ext uri="{FF2B5EF4-FFF2-40B4-BE49-F238E27FC236}">
                  <a16:creationId xmlns:a16="http://schemas.microsoft.com/office/drawing/2014/main" id="{F0F1234F-FE14-44FD-AC71-63FD54900846}"/>
                </a:ext>
              </a:extLst>
            </p:cNvPr>
            <p:cNvSpPr txBox="1"/>
            <p:nvPr/>
          </p:nvSpPr>
          <p:spPr>
            <a:xfrm>
              <a:off x="1478551" y="1765745"/>
              <a:ext cx="5901761" cy="1891053"/>
            </a:xfrm>
            <a:prstGeom prst="rect">
              <a:avLst/>
            </a:prstGeom>
            <a:noFill/>
            <a:ln>
              <a:solidFill>
                <a:srgbClr val="0070C0"/>
              </a:solidFill>
            </a:ln>
          </p:spPr>
          <p:txBody>
            <a:bodyPr wrap="square" rtlCol="0">
              <a:spAutoFit/>
            </a:bodyPr>
            <a:lstStyle/>
            <a:p>
              <a:r>
                <a:rPr lang="en-GB" dirty="0"/>
                <a:t> </a:t>
              </a:r>
            </a:p>
            <a:p>
              <a:endParaRPr lang="en-GB" dirty="0"/>
            </a:p>
            <a:p>
              <a:endParaRPr lang="en-GB" dirty="0"/>
            </a:p>
            <a:p>
              <a:endParaRPr lang="en-GB" dirty="0"/>
            </a:p>
            <a:p>
              <a:endParaRPr lang="en-GB" dirty="0"/>
            </a:p>
          </p:txBody>
        </p:sp>
      </p:grpSp>
      <p:sp>
        <p:nvSpPr>
          <p:cNvPr id="23" name="Platshållare för bildnummer 3">
            <a:extLst>
              <a:ext uri="{FF2B5EF4-FFF2-40B4-BE49-F238E27FC236}">
                <a16:creationId xmlns:a16="http://schemas.microsoft.com/office/drawing/2014/main" id="{47AEB389-B004-41EB-9C94-536044504FAB}"/>
              </a:ext>
            </a:extLst>
          </p:cNvPr>
          <p:cNvSpPr>
            <a:spLocks noGrp="1"/>
          </p:cNvSpPr>
          <p:nvPr>
            <p:ph type="sldNum" sz="quarter" idx="12"/>
          </p:nvPr>
        </p:nvSpPr>
        <p:spPr>
          <a:xfrm>
            <a:off x="6553200" y="6245225"/>
            <a:ext cx="2133600" cy="476250"/>
          </a:xfrm>
        </p:spPr>
        <p:txBody>
          <a:bodyPr/>
          <a:lstStyle/>
          <a:p>
            <a:fld id="{93FE58BB-DB9D-4EDE-BCB7-E690E7BE9BCC}" type="slidenum">
              <a:rPr lang="en-GB" smtClean="0"/>
              <a:pPr/>
              <a:t>4</a:t>
            </a:fld>
            <a:endParaRPr lang="en-GB" dirty="0"/>
          </a:p>
        </p:txBody>
      </p:sp>
      <p:sp>
        <p:nvSpPr>
          <p:cNvPr id="25" name="textruta 24">
            <a:extLst>
              <a:ext uri="{FF2B5EF4-FFF2-40B4-BE49-F238E27FC236}">
                <a16:creationId xmlns:a16="http://schemas.microsoft.com/office/drawing/2014/main" id="{0D952922-E3D9-4EE8-AC39-9390CE9B2562}"/>
              </a:ext>
            </a:extLst>
          </p:cNvPr>
          <p:cNvSpPr txBox="1"/>
          <p:nvPr/>
        </p:nvSpPr>
        <p:spPr>
          <a:xfrm>
            <a:off x="2790136" y="5805264"/>
            <a:ext cx="4014792"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GB" dirty="0"/>
              <a:t>Avoid Edge and Butt welds </a:t>
            </a:r>
          </a:p>
          <a:p>
            <a:endParaRPr lang="en-GB" dirty="0"/>
          </a:p>
        </p:txBody>
      </p:sp>
      <p:sp>
        <p:nvSpPr>
          <p:cNvPr id="15" name="Rubrik 1">
            <a:extLst>
              <a:ext uri="{FF2B5EF4-FFF2-40B4-BE49-F238E27FC236}">
                <a16:creationId xmlns:a16="http://schemas.microsoft.com/office/drawing/2014/main" id="{90474CEB-745A-4BE6-9706-B1684A65BE4F}"/>
              </a:ext>
            </a:extLst>
          </p:cNvPr>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Extra important for robotic welding</a:t>
            </a:r>
            <a:endParaRPr lang="sv-SE" sz="1600" dirty="0">
              <a:solidFill>
                <a:srgbClr val="0070C0"/>
              </a:solidFill>
            </a:endParaRPr>
          </a:p>
        </p:txBody>
      </p:sp>
    </p:spTree>
    <p:extLst>
      <p:ext uri="{BB962C8B-B14F-4D97-AF65-F5344CB8AC3E}">
        <p14:creationId xmlns:p14="http://schemas.microsoft.com/office/powerpoint/2010/main" val="95503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4" name="Platshållare för bildnummer 3">
            <a:extLst>
              <a:ext uri="{FF2B5EF4-FFF2-40B4-BE49-F238E27FC236}">
                <a16:creationId xmlns:a16="http://schemas.microsoft.com/office/drawing/2014/main" id="{3E60ECAE-40DB-463D-A3E3-09E66E352CF0}"/>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5</a:t>
            </a:fld>
            <a:endParaRPr lang="sv-SE" dirty="0"/>
          </a:p>
        </p:txBody>
      </p:sp>
      <p:pic>
        <p:nvPicPr>
          <p:cNvPr id="19" name="Picture 11">
            <a:extLst>
              <a:ext uri="{FF2B5EF4-FFF2-40B4-BE49-F238E27FC236}">
                <a16:creationId xmlns:a16="http://schemas.microsoft.com/office/drawing/2014/main" id="{642EB934-DFA6-468E-B1E5-15A434F0C2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9194" y="2204865"/>
            <a:ext cx="5677102" cy="283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ktangel 19">
            <a:extLst>
              <a:ext uri="{FF2B5EF4-FFF2-40B4-BE49-F238E27FC236}">
                <a16:creationId xmlns:a16="http://schemas.microsoft.com/office/drawing/2014/main" id="{4694F06E-0C2C-4627-92E9-559EF2FF87E6}"/>
              </a:ext>
            </a:extLst>
          </p:cNvPr>
          <p:cNvSpPr/>
          <p:nvPr/>
        </p:nvSpPr>
        <p:spPr>
          <a:xfrm>
            <a:off x="892746" y="5156883"/>
            <a:ext cx="7613557" cy="3385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GB" sz="1600" dirty="0">
                <a:latin typeface="+mn-lt"/>
                <a:cs typeface="+mn-cs"/>
              </a:rPr>
              <a:t>Self-aligning parts simplify production.</a:t>
            </a:r>
          </a:p>
        </p:txBody>
      </p:sp>
      <p:sp>
        <p:nvSpPr>
          <p:cNvPr id="28" name="textruta 27">
            <a:extLst>
              <a:ext uri="{FF2B5EF4-FFF2-40B4-BE49-F238E27FC236}">
                <a16:creationId xmlns:a16="http://schemas.microsoft.com/office/drawing/2014/main" id="{9FCAD20F-5337-43DB-B23D-A6C2AD4AAA30}"/>
              </a:ext>
            </a:extLst>
          </p:cNvPr>
          <p:cNvSpPr txBox="1"/>
          <p:nvPr/>
        </p:nvSpPr>
        <p:spPr>
          <a:xfrm>
            <a:off x="712248" y="1101456"/>
            <a:ext cx="7974552" cy="1015663"/>
          </a:xfrm>
          <a:prstGeom prst="rect">
            <a:avLst/>
          </a:prstGeom>
          <a:noFill/>
        </p:spPr>
        <p:txBody>
          <a:bodyPr wrap="square">
            <a:spAutoFit/>
          </a:bodyPr>
          <a:lstStyle/>
          <a:p>
            <a:pPr algn="ctr"/>
            <a:r>
              <a:rPr lang="en-GB" sz="1800" b="1" dirty="0">
                <a:effectLst/>
                <a:latin typeface="Verdana" panose="020B0604030504040204" pitchFamily="34" charset="0"/>
                <a:cs typeface="+mn-cs"/>
              </a:rPr>
              <a:t>Are the parts self</a:t>
            </a:r>
            <a:r>
              <a:rPr lang="en-GB" b="1" dirty="0">
                <a:latin typeface="Verdana" panose="020B0604030504040204" pitchFamily="34" charset="0"/>
                <a:cs typeface="+mn-cs"/>
              </a:rPr>
              <a:t>-aligning – have well defined positions?</a:t>
            </a:r>
            <a:endParaRPr lang="en-GB" sz="1800" b="1" dirty="0">
              <a:effectLst/>
              <a:latin typeface="Verdana" panose="020B0604030504040204" pitchFamily="34" charset="0"/>
              <a:cs typeface="+mn-cs"/>
            </a:endParaRPr>
          </a:p>
          <a:p>
            <a:pPr marL="285750" indent="-285750" algn="ctr">
              <a:spcBef>
                <a:spcPts val="600"/>
              </a:spcBef>
              <a:buFont typeface="Arial" panose="020B0604020202020204" pitchFamily="34" charset="0"/>
              <a:buChar char="•"/>
            </a:pPr>
            <a:r>
              <a:rPr lang="en-GB" sz="1600" dirty="0">
                <a:latin typeface="Verdana" panose="020B0604030504040204" pitchFamily="34" charset="0"/>
                <a:cs typeface="+mn-cs"/>
              </a:rPr>
              <a:t>Design of built-in guide lugs and recesses</a:t>
            </a:r>
          </a:p>
          <a:p>
            <a:pPr marL="285750" indent="-285750" algn="ctr">
              <a:spcBef>
                <a:spcPts val="600"/>
              </a:spcBef>
              <a:buFont typeface="Arial" panose="020B0604020202020204" pitchFamily="34" charset="0"/>
              <a:buChar char="•"/>
            </a:pPr>
            <a:r>
              <a:rPr lang="en-GB" sz="1600" dirty="0">
                <a:latin typeface="Verdana" panose="020B0604030504040204" pitchFamily="34" charset="0"/>
                <a:cs typeface="+mn-cs"/>
              </a:rPr>
              <a:t>Steering towards other parts in at least three directions</a:t>
            </a:r>
          </a:p>
        </p:txBody>
      </p:sp>
      <p:sp>
        <p:nvSpPr>
          <p:cNvPr id="11" name="textruta 10">
            <a:extLst>
              <a:ext uri="{FF2B5EF4-FFF2-40B4-BE49-F238E27FC236}">
                <a16:creationId xmlns:a16="http://schemas.microsoft.com/office/drawing/2014/main" id="{121C1F48-C621-4D50-A055-4EED2AA8F8A8}"/>
              </a:ext>
            </a:extLst>
          </p:cNvPr>
          <p:cNvSpPr txBox="1"/>
          <p:nvPr/>
        </p:nvSpPr>
        <p:spPr>
          <a:xfrm>
            <a:off x="1638374" y="2348880"/>
            <a:ext cx="5957596" cy="2687276"/>
          </a:xfrm>
          <a:prstGeom prst="rect">
            <a:avLst/>
          </a:prstGeom>
          <a:noFill/>
          <a:ln w="6350">
            <a:solidFill>
              <a:srgbClr val="0070C0"/>
            </a:solidFill>
          </a:ln>
        </p:spPr>
        <p:txBody>
          <a:bodyPr wrap="square" rtlCol="0">
            <a:spAutoFit/>
          </a:bodyPr>
          <a:lstStyle/>
          <a:p>
            <a:endParaRPr lang="sv-SE" dirty="0"/>
          </a:p>
        </p:txBody>
      </p:sp>
      <p:sp>
        <p:nvSpPr>
          <p:cNvPr id="16" name="Rubrik 1">
            <a:extLst>
              <a:ext uri="{FF2B5EF4-FFF2-40B4-BE49-F238E27FC236}">
                <a16:creationId xmlns:a16="http://schemas.microsoft.com/office/drawing/2014/main" id="{DE8DD089-EB4F-4973-8729-86B3BDFB1696}"/>
              </a:ext>
            </a:extLst>
          </p:cNvPr>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Extra important for robotic welding</a:t>
            </a:r>
            <a:endParaRPr lang="sv-SE" sz="1600" dirty="0">
              <a:solidFill>
                <a:srgbClr val="0070C0"/>
              </a:solidFill>
            </a:endParaRPr>
          </a:p>
        </p:txBody>
      </p:sp>
    </p:spTree>
    <p:extLst>
      <p:ext uri="{BB962C8B-B14F-4D97-AF65-F5344CB8AC3E}">
        <p14:creationId xmlns:p14="http://schemas.microsoft.com/office/powerpoint/2010/main" val="52782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bildnummer 3">
            <a:extLst>
              <a:ext uri="{FF2B5EF4-FFF2-40B4-BE49-F238E27FC236}">
                <a16:creationId xmlns:a16="http://schemas.microsoft.com/office/drawing/2014/main" id="{F240EA70-6E72-4F9E-A6D1-D886A7A0211B}"/>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6</a:t>
            </a:fld>
            <a:endParaRPr lang="sv-SE"/>
          </a:p>
        </p:txBody>
      </p:sp>
      <p:sp>
        <p:nvSpPr>
          <p:cNvPr id="10" name="textruta 9">
            <a:extLst>
              <a:ext uri="{FF2B5EF4-FFF2-40B4-BE49-F238E27FC236}">
                <a16:creationId xmlns:a16="http://schemas.microsoft.com/office/drawing/2014/main" id="{1770E932-E6F3-499C-8FCE-15D65E2DE26E}"/>
              </a:ext>
            </a:extLst>
          </p:cNvPr>
          <p:cNvSpPr txBox="1"/>
          <p:nvPr/>
        </p:nvSpPr>
        <p:spPr>
          <a:xfrm>
            <a:off x="467544" y="1124744"/>
            <a:ext cx="7974552" cy="369332"/>
          </a:xfrm>
          <a:prstGeom prst="rect">
            <a:avLst/>
          </a:prstGeom>
          <a:noFill/>
        </p:spPr>
        <p:txBody>
          <a:bodyPr wrap="square">
            <a:spAutoFit/>
          </a:bodyPr>
          <a:lstStyle/>
          <a:p>
            <a:pPr algn="ctr"/>
            <a:r>
              <a:rPr lang="en-GB" sz="1800" b="1" dirty="0">
                <a:effectLst/>
                <a:latin typeface="Verdana" panose="020B0604030504040204" pitchFamily="34" charset="0"/>
                <a:cs typeface="+mn-cs"/>
              </a:rPr>
              <a:t>Does the construction have a weld-free side?</a:t>
            </a:r>
          </a:p>
        </p:txBody>
      </p:sp>
      <p:pic>
        <p:nvPicPr>
          <p:cNvPr id="12" name="Picture 1">
            <a:extLst>
              <a:ext uri="{FF2B5EF4-FFF2-40B4-BE49-F238E27FC236}">
                <a16:creationId xmlns:a16="http://schemas.microsoft.com/office/drawing/2014/main" id="{C9D31FDC-ED52-432E-8558-53AC2399B1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849190" y="436493"/>
            <a:ext cx="2114918" cy="4302144"/>
          </a:xfrm>
          <a:prstGeom prst="rect">
            <a:avLst/>
          </a:prstGeom>
          <a:noFill/>
          <a:ln w="6350">
            <a:solidFill>
              <a:srgbClr val="0070C0"/>
            </a:solidFill>
          </a:ln>
          <a:extLst>
            <a:ext uri="{909E8E84-426E-40DD-AFC4-6F175D3DCCD1}">
              <a14:hiddenFill xmlns:a14="http://schemas.microsoft.com/office/drawing/2010/main">
                <a:solidFill>
                  <a:srgbClr val="FFFFFF"/>
                </a:solidFill>
              </a14:hiddenFill>
            </a:ext>
          </a:extLst>
        </p:spPr>
      </p:pic>
      <p:sp>
        <p:nvSpPr>
          <p:cNvPr id="13" name="Rektangel 12">
            <a:extLst>
              <a:ext uri="{FF2B5EF4-FFF2-40B4-BE49-F238E27FC236}">
                <a16:creationId xmlns:a16="http://schemas.microsoft.com/office/drawing/2014/main" id="{785A2E3C-57F2-4DC5-A3F5-AF22458974C1}"/>
              </a:ext>
            </a:extLst>
          </p:cNvPr>
          <p:cNvSpPr/>
          <p:nvPr/>
        </p:nvSpPr>
        <p:spPr>
          <a:xfrm>
            <a:off x="5148064" y="1949931"/>
            <a:ext cx="3041940" cy="830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US" sz="1600" dirty="0">
                <a:latin typeface="+mn-lt"/>
                <a:cs typeface="+mn-cs"/>
              </a:rPr>
              <a:t>Positioners or manipulators require that the product has a weld-free surface for holding.</a:t>
            </a:r>
            <a:endParaRPr lang="en-GB" sz="1600" dirty="0">
              <a:latin typeface="+mn-lt"/>
              <a:cs typeface="+mn-cs"/>
            </a:endParaRPr>
          </a:p>
        </p:txBody>
      </p:sp>
      <p:pic>
        <p:nvPicPr>
          <p:cNvPr id="15" name="Picture 3">
            <a:extLst>
              <a:ext uri="{FF2B5EF4-FFF2-40B4-BE49-F238E27FC236}">
                <a16:creationId xmlns:a16="http://schemas.microsoft.com/office/drawing/2014/main" id="{173CF711-1E96-4A17-ABC6-77DB06BD22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4260421"/>
            <a:ext cx="4229624" cy="2120907"/>
          </a:xfrm>
          <a:prstGeom prst="rect">
            <a:avLst/>
          </a:prstGeom>
          <a:noFill/>
          <a:ln w="63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16" name="Rektangel 15">
            <a:extLst>
              <a:ext uri="{FF2B5EF4-FFF2-40B4-BE49-F238E27FC236}">
                <a16:creationId xmlns:a16="http://schemas.microsoft.com/office/drawing/2014/main" id="{8048CDBD-54BD-4EFB-8CCE-FE3A5824AB26}"/>
              </a:ext>
            </a:extLst>
          </p:cNvPr>
          <p:cNvSpPr/>
          <p:nvPr/>
        </p:nvSpPr>
        <p:spPr>
          <a:xfrm>
            <a:off x="5148064" y="4828202"/>
            <a:ext cx="2808312" cy="830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US" sz="1600" dirty="0">
                <a:latin typeface="+mn-lt"/>
                <a:cs typeface="+mn-cs"/>
              </a:rPr>
              <a:t>Design the product so that welding can take place in the horizontal plane.</a:t>
            </a:r>
            <a:endParaRPr lang="en-GB" sz="1600" dirty="0">
              <a:latin typeface="+mn-lt"/>
              <a:cs typeface="+mn-cs"/>
            </a:endParaRPr>
          </a:p>
        </p:txBody>
      </p:sp>
      <p:sp>
        <p:nvSpPr>
          <p:cNvPr id="18" name="textruta 17">
            <a:extLst>
              <a:ext uri="{FF2B5EF4-FFF2-40B4-BE49-F238E27FC236}">
                <a16:creationId xmlns:a16="http://schemas.microsoft.com/office/drawing/2014/main" id="{19619AAB-F0CE-4EAC-9CBE-6EA6A8F63973}"/>
              </a:ext>
            </a:extLst>
          </p:cNvPr>
          <p:cNvSpPr txBox="1"/>
          <p:nvPr/>
        </p:nvSpPr>
        <p:spPr>
          <a:xfrm>
            <a:off x="1683020" y="3851756"/>
            <a:ext cx="5543600" cy="369332"/>
          </a:xfrm>
          <a:prstGeom prst="rect">
            <a:avLst/>
          </a:prstGeom>
          <a:noFill/>
        </p:spPr>
        <p:txBody>
          <a:bodyPr wrap="square">
            <a:spAutoFit/>
          </a:bodyPr>
          <a:lstStyle>
            <a:defPPr>
              <a:defRPr lang="sv-SE"/>
            </a:defPPr>
            <a:lvl1pPr algn="l">
              <a:defRPr sz="1800" b="1">
                <a:effectLst/>
                <a:latin typeface="Verdana" panose="020B0604030504040204" pitchFamily="34" charset="0"/>
              </a:defRPr>
            </a:lvl1pPr>
          </a:lstStyle>
          <a:p>
            <a:r>
              <a:rPr lang="en-GB" dirty="0">
                <a:cs typeface="+mn-cs"/>
              </a:rPr>
              <a:t>Can the joint be welded horizontally?</a:t>
            </a:r>
          </a:p>
        </p:txBody>
      </p:sp>
      <p:sp>
        <p:nvSpPr>
          <p:cNvPr id="11" name="textruta 10">
            <a:extLst>
              <a:ext uri="{FF2B5EF4-FFF2-40B4-BE49-F238E27FC236}">
                <a16:creationId xmlns:a16="http://schemas.microsoft.com/office/drawing/2014/main" id="{2D8CE9B1-5BBA-4A8D-8D1D-0B242F1CB282}"/>
              </a:ext>
            </a:extLst>
          </p:cNvPr>
          <p:cNvSpPr txBox="1"/>
          <p:nvPr/>
        </p:nvSpPr>
        <p:spPr>
          <a:xfrm>
            <a:off x="2741901" y="3200957"/>
            <a:ext cx="2315820" cy="338554"/>
          </a:xfrm>
          <a:prstGeom prst="rect">
            <a:avLst/>
          </a:prstGeom>
          <a:solidFill>
            <a:schemeClr val="bg1"/>
          </a:solidFill>
        </p:spPr>
        <p:txBody>
          <a:bodyPr wrap="square">
            <a:spAutoFit/>
          </a:bodyPr>
          <a:lstStyle/>
          <a:p>
            <a:pPr algn="ctr"/>
            <a:r>
              <a:rPr lang="en-GB" sz="1600" b="1" dirty="0">
                <a:effectLst/>
                <a:latin typeface="Verdana" panose="020B0604030504040204" pitchFamily="34" charset="0"/>
                <a:cs typeface="+mn-cs"/>
              </a:rPr>
              <a:t>Weld-free surface</a:t>
            </a:r>
          </a:p>
        </p:txBody>
      </p:sp>
      <p:sp>
        <p:nvSpPr>
          <p:cNvPr id="14" name="Rubrik 1">
            <a:extLst>
              <a:ext uri="{FF2B5EF4-FFF2-40B4-BE49-F238E27FC236}">
                <a16:creationId xmlns:a16="http://schemas.microsoft.com/office/drawing/2014/main" id="{E3FB89FD-6D92-4D6C-B6F2-9B055BEAEBDA}"/>
              </a:ext>
            </a:extLst>
          </p:cNvPr>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Right conditions for robotic welding</a:t>
            </a:r>
          </a:p>
        </p:txBody>
      </p:sp>
    </p:spTree>
    <p:extLst>
      <p:ext uri="{BB962C8B-B14F-4D97-AF65-F5344CB8AC3E}">
        <p14:creationId xmlns:p14="http://schemas.microsoft.com/office/powerpoint/2010/main" val="427084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0" name="Platshållare för bildnummer 3">
            <a:extLst>
              <a:ext uri="{FF2B5EF4-FFF2-40B4-BE49-F238E27FC236}">
                <a16:creationId xmlns:a16="http://schemas.microsoft.com/office/drawing/2014/main" id="{63C1698D-97B1-4386-A164-4402C5C3098F}"/>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7</a:t>
            </a:fld>
            <a:endParaRPr lang="sv-SE"/>
          </a:p>
        </p:txBody>
      </p:sp>
      <p:sp>
        <p:nvSpPr>
          <p:cNvPr id="11" name="textruta 10">
            <a:extLst>
              <a:ext uri="{FF2B5EF4-FFF2-40B4-BE49-F238E27FC236}">
                <a16:creationId xmlns:a16="http://schemas.microsoft.com/office/drawing/2014/main" id="{2CF7D8CB-0F6A-4C8F-84AA-0B8B9891175E}"/>
              </a:ext>
            </a:extLst>
          </p:cNvPr>
          <p:cNvSpPr txBox="1"/>
          <p:nvPr/>
        </p:nvSpPr>
        <p:spPr>
          <a:xfrm>
            <a:off x="638984" y="1124744"/>
            <a:ext cx="7974552" cy="369332"/>
          </a:xfrm>
          <a:prstGeom prst="rect">
            <a:avLst/>
          </a:prstGeom>
          <a:noFill/>
        </p:spPr>
        <p:txBody>
          <a:bodyPr wrap="square">
            <a:spAutoFit/>
          </a:bodyPr>
          <a:lstStyle/>
          <a:p>
            <a:pPr algn="ctr"/>
            <a:r>
              <a:rPr lang="en-US" sz="1800" b="1" dirty="0">
                <a:effectLst/>
                <a:latin typeface="Verdana" panose="020B0604030504040204" pitchFamily="34" charset="0"/>
                <a:cs typeface="+mn-cs"/>
              </a:rPr>
              <a:t>Is the product divided into modules?</a:t>
            </a:r>
            <a:endParaRPr lang="sv-SE" sz="1800" b="1" dirty="0">
              <a:effectLst/>
              <a:latin typeface="Verdana" panose="020B0604030504040204" pitchFamily="34" charset="0"/>
              <a:cs typeface="+mn-cs"/>
            </a:endParaRPr>
          </a:p>
        </p:txBody>
      </p:sp>
      <p:sp>
        <p:nvSpPr>
          <p:cNvPr id="13" name="Rektangel 12">
            <a:extLst>
              <a:ext uri="{FF2B5EF4-FFF2-40B4-BE49-F238E27FC236}">
                <a16:creationId xmlns:a16="http://schemas.microsoft.com/office/drawing/2014/main" id="{001D33FF-7E36-43B2-A60B-1048979354D8}"/>
              </a:ext>
            </a:extLst>
          </p:cNvPr>
          <p:cNvSpPr/>
          <p:nvPr/>
        </p:nvSpPr>
        <p:spPr>
          <a:xfrm>
            <a:off x="5345440" y="2060848"/>
            <a:ext cx="3312368" cy="10772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US" sz="1600" dirty="0">
                <a:latin typeface="+mn-lt"/>
                <a:cs typeface="+mn-cs"/>
              </a:rPr>
              <a:t>Modular construction provides better accessibility and often less deformation of the finished product</a:t>
            </a:r>
            <a:endParaRPr lang="sv-SE" sz="1600" dirty="0">
              <a:latin typeface="+mn-lt"/>
              <a:cs typeface="+mn-cs"/>
            </a:endParaRPr>
          </a:p>
        </p:txBody>
      </p:sp>
      <p:sp>
        <p:nvSpPr>
          <p:cNvPr id="14" name="textruta 13">
            <a:extLst>
              <a:ext uri="{FF2B5EF4-FFF2-40B4-BE49-F238E27FC236}">
                <a16:creationId xmlns:a16="http://schemas.microsoft.com/office/drawing/2014/main" id="{47855D24-0D77-4FC1-A77C-B59F34C49AFA}"/>
              </a:ext>
            </a:extLst>
          </p:cNvPr>
          <p:cNvSpPr txBox="1"/>
          <p:nvPr/>
        </p:nvSpPr>
        <p:spPr>
          <a:xfrm>
            <a:off x="1800200" y="3923764"/>
            <a:ext cx="5652120" cy="369332"/>
          </a:xfrm>
          <a:prstGeom prst="rect">
            <a:avLst/>
          </a:prstGeom>
          <a:noFill/>
        </p:spPr>
        <p:txBody>
          <a:bodyPr wrap="square">
            <a:spAutoFit/>
          </a:bodyPr>
          <a:lstStyle>
            <a:defPPr>
              <a:defRPr lang="sv-SE"/>
            </a:defPPr>
            <a:lvl1pPr algn="l">
              <a:defRPr sz="1800" b="1">
                <a:effectLst/>
                <a:latin typeface="Verdana" panose="020B0604030504040204" pitchFamily="34" charset="0"/>
              </a:defRPr>
            </a:lvl1pPr>
          </a:lstStyle>
          <a:p>
            <a:pPr algn="ctr"/>
            <a:r>
              <a:rPr lang="en-US" dirty="0">
                <a:cs typeface="+mn-cs"/>
              </a:rPr>
              <a:t>Is the number of components minimized</a:t>
            </a:r>
            <a:r>
              <a:rPr lang="sv-SE" dirty="0">
                <a:cs typeface="+mn-cs"/>
              </a:rPr>
              <a:t>?</a:t>
            </a:r>
          </a:p>
        </p:txBody>
      </p:sp>
      <p:pic>
        <p:nvPicPr>
          <p:cNvPr id="16" name="Picture 1">
            <a:extLst>
              <a:ext uri="{FF2B5EF4-FFF2-40B4-BE49-F238E27FC236}">
                <a16:creationId xmlns:a16="http://schemas.microsoft.com/office/drawing/2014/main" id="{EBD96094-4F6B-4D79-99D9-849C03DF5ED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864910" y="467313"/>
            <a:ext cx="2212394" cy="4287044"/>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grpSp>
        <p:nvGrpSpPr>
          <p:cNvPr id="19" name="Grupp 18">
            <a:extLst>
              <a:ext uri="{FF2B5EF4-FFF2-40B4-BE49-F238E27FC236}">
                <a16:creationId xmlns:a16="http://schemas.microsoft.com/office/drawing/2014/main" id="{BCF245C7-D17D-452F-B1CC-A1141AB7F13D}"/>
              </a:ext>
            </a:extLst>
          </p:cNvPr>
          <p:cNvGrpSpPr/>
          <p:nvPr/>
        </p:nvGrpSpPr>
        <p:grpSpPr>
          <a:xfrm>
            <a:off x="866840" y="4350075"/>
            <a:ext cx="5577368" cy="1757363"/>
            <a:chOff x="2198480" y="4043252"/>
            <a:chExt cx="5577368" cy="1757363"/>
          </a:xfrm>
        </p:grpSpPr>
        <p:pic>
          <p:nvPicPr>
            <p:cNvPr id="21" name="Picture 3">
              <a:extLst>
                <a:ext uri="{FF2B5EF4-FFF2-40B4-BE49-F238E27FC236}">
                  <a16:creationId xmlns:a16="http://schemas.microsoft.com/office/drawing/2014/main" id="{0873ADDA-3BC6-4D7B-9939-6389A03337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6023248" y="3673833"/>
              <a:ext cx="1219200" cy="2286000"/>
            </a:xfrm>
            <a:prstGeom prst="rect">
              <a:avLst/>
            </a:prstGeom>
            <a:noFill/>
            <a:ln w="6350">
              <a:solidFill>
                <a:srgbClr val="0070C0"/>
              </a:solidFill>
            </a:ln>
            <a:extLst>
              <a:ext uri="{909E8E84-426E-40DD-AFC4-6F175D3DCCD1}">
                <a14:hiddenFill xmlns:a14="http://schemas.microsoft.com/office/drawing/2010/main">
                  <a:solidFill>
                    <a:srgbClr val="FFFFFF"/>
                  </a:solidFill>
                </a14:hiddenFill>
              </a:ext>
            </a:extLst>
          </p:spPr>
        </p:pic>
        <p:pic>
          <p:nvPicPr>
            <p:cNvPr id="22" name="Picture 5">
              <a:extLst>
                <a:ext uri="{FF2B5EF4-FFF2-40B4-BE49-F238E27FC236}">
                  <a16:creationId xmlns:a16="http://schemas.microsoft.com/office/drawing/2014/main" id="{DBD0332C-B226-41FA-8948-F1CCF22E5F5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H="1">
              <a:off x="2919998" y="3321734"/>
              <a:ext cx="1757363" cy="3200400"/>
            </a:xfrm>
            <a:prstGeom prst="rect">
              <a:avLst/>
            </a:prstGeom>
            <a:noFill/>
            <a:ln w="6350">
              <a:solidFill>
                <a:srgbClr val="0070C0"/>
              </a:solidFill>
            </a:ln>
            <a:extLst>
              <a:ext uri="{909E8E84-426E-40DD-AFC4-6F175D3DCCD1}">
                <a14:hiddenFill xmlns:a14="http://schemas.microsoft.com/office/drawing/2010/main">
                  <a:solidFill>
                    <a:srgbClr val="FFFFFF"/>
                  </a:solidFill>
                </a14:hiddenFill>
              </a:ext>
            </a:extLst>
          </p:spPr>
        </p:pic>
      </p:grpSp>
      <p:sp>
        <p:nvSpPr>
          <p:cNvPr id="23" name="textruta 22">
            <a:extLst>
              <a:ext uri="{FF2B5EF4-FFF2-40B4-BE49-F238E27FC236}">
                <a16:creationId xmlns:a16="http://schemas.microsoft.com/office/drawing/2014/main" id="{7A9C66C6-3B4C-40F1-9816-A8EED928FC57}"/>
              </a:ext>
            </a:extLst>
          </p:cNvPr>
          <p:cNvSpPr txBox="1"/>
          <p:nvPr/>
        </p:nvSpPr>
        <p:spPr>
          <a:xfrm>
            <a:off x="6660232" y="4512022"/>
            <a:ext cx="2026568" cy="10772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US" dirty="0"/>
              <a:t>Reduce the number of components e.g. by bending or other processing.</a:t>
            </a:r>
            <a:endParaRPr lang="sv-SE" dirty="0"/>
          </a:p>
        </p:txBody>
      </p:sp>
      <p:sp>
        <p:nvSpPr>
          <p:cNvPr id="15" name="Rubrik 1">
            <a:extLst>
              <a:ext uri="{FF2B5EF4-FFF2-40B4-BE49-F238E27FC236}">
                <a16:creationId xmlns:a16="http://schemas.microsoft.com/office/drawing/2014/main" id="{7BA15A3B-4ADA-4BA0-842A-ADC6B2872E96}"/>
              </a:ext>
            </a:extLst>
          </p:cNvPr>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Product structure</a:t>
            </a:r>
          </a:p>
        </p:txBody>
      </p:sp>
    </p:spTree>
    <p:extLst>
      <p:ext uri="{BB962C8B-B14F-4D97-AF65-F5344CB8AC3E}">
        <p14:creationId xmlns:p14="http://schemas.microsoft.com/office/powerpoint/2010/main" val="283430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6" name="Rubrik 1"/>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1600" dirty="0">
                <a:solidFill>
                  <a:srgbClr val="0070C0"/>
                </a:solidFill>
              </a:rPr>
              <a:t>Product structure</a:t>
            </a:r>
          </a:p>
        </p:txBody>
      </p:sp>
      <p:sp>
        <p:nvSpPr>
          <p:cNvPr id="14" name="Platshållare för bildnummer 3">
            <a:extLst>
              <a:ext uri="{FF2B5EF4-FFF2-40B4-BE49-F238E27FC236}">
                <a16:creationId xmlns:a16="http://schemas.microsoft.com/office/drawing/2014/main" id="{0C68A028-F2AA-46D1-A236-FD0009E98410}"/>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8</a:t>
            </a:fld>
            <a:endParaRPr lang="sv-SE"/>
          </a:p>
        </p:txBody>
      </p:sp>
      <p:sp>
        <p:nvSpPr>
          <p:cNvPr id="15" name="textruta 14">
            <a:extLst>
              <a:ext uri="{FF2B5EF4-FFF2-40B4-BE49-F238E27FC236}">
                <a16:creationId xmlns:a16="http://schemas.microsoft.com/office/drawing/2014/main" id="{1F08858A-0613-49EE-9773-70AB2A9C2AA1}"/>
              </a:ext>
            </a:extLst>
          </p:cNvPr>
          <p:cNvSpPr txBox="1"/>
          <p:nvPr/>
        </p:nvSpPr>
        <p:spPr>
          <a:xfrm>
            <a:off x="467544" y="980728"/>
            <a:ext cx="7974552" cy="369332"/>
          </a:xfrm>
          <a:prstGeom prst="rect">
            <a:avLst/>
          </a:prstGeom>
          <a:noFill/>
        </p:spPr>
        <p:txBody>
          <a:bodyPr wrap="square">
            <a:spAutoFit/>
          </a:bodyPr>
          <a:lstStyle/>
          <a:p>
            <a:pPr algn="ctr"/>
            <a:r>
              <a:rPr lang="en-US" sz="1800" b="1" dirty="0">
                <a:effectLst/>
                <a:latin typeface="Verdana" panose="020B0604030504040204" pitchFamily="34" charset="0"/>
                <a:cs typeface="+mn-cs"/>
              </a:rPr>
              <a:t>Is welding near shape-sensitive parts avoided?</a:t>
            </a:r>
            <a:endParaRPr lang="sv-SE" sz="1800" b="1" dirty="0">
              <a:effectLst/>
              <a:latin typeface="Verdana" panose="020B0604030504040204" pitchFamily="34" charset="0"/>
              <a:cs typeface="+mn-cs"/>
            </a:endParaRPr>
          </a:p>
        </p:txBody>
      </p:sp>
      <p:pic>
        <p:nvPicPr>
          <p:cNvPr id="18" name="Picture 1">
            <a:extLst>
              <a:ext uri="{FF2B5EF4-FFF2-40B4-BE49-F238E27FC236}">
                <a16:creationId xmlns:a16="http://schemas.microsoft.com/office/drawing/2014/main" id="{E340ADF2-82CC-4746-8BA9-E08866DE8F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818753" y="336921"/>
            <a:ext cx="1916468" cy="4022074"/>
          </a:xfrm>
          <a:prstGeom prst="rect">
            <a:avLst/>
          </a:prstGeom>
          <a:noFill/>
          <a:ln w="6350">
            <a:solidFill>
              <a:srgbClr val="0070C0"/>
            </a:solidFill>
          </a:ln>
          <a:extLst>
            <a:ext uri="{909E8E84-426E-40DD-AFC4-6F175D3DCCD1}">
              <a14:hiddenFill xmlns:a14="http://schemas.microsoft.com/office/drawing/2010/main">
                <a:solidFill>
                  <a:srgbClr val="FFFFFF"/>
                </a:solidFill>
              </a14:hiddenFill>
            </a:ext>
          </a:extLst>
        </p:spPr>
      </p:pic>
      <p:sp>
        <p:nvSpPr>
          <p:cNvPr id="20" name="textruta 19">
            <a:extLst>
              <a:ext uri="{FF2B5EF4-FFF2-40B4-BE49-F238E27FC236}">
                <a16:creationId xmlns:a16="http://schemas.microsoft.com/office/drawing/2014/main" id="{94239FF0-25BC-4E6A-8353-D1A908473516}"/>
              </a:ext>
            </a:extLst>
          </p:cNvPr>
          <p:cNvSpPr txBox="1"/>
          <p:nvPr/>
        </p:nvSpPr>
        <p:spPr>
          <a:xfrm>
            <a:off x="4860032" y="1689676"/>
            <a:ext cx="3826768" cy="830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US" dirty="0"/>
              <a:t>Avoid welds near shape-sensitive parts. Threaded holes can be damaged if a weld is placed too close.</a:t>
            </a:r>
            <a:endParaRPr lang="sv-SE" dirty="0"/>
          </a:p>
        </p:txBody>
      </p:sp>
      <p:sp>
        <p:nvSpPr>
          <p:cNvPr id="21" name="textruta 20">
            <a:extLst>
              <a:ext uri="{FF2B5EF4-FFF2-40B4-BE49-F238E27FC236}">
                <a16:creationId xmlns:a16="http://schemas.microsoft.com/office/drawing/2014/main" id="{B9A3155D-8DBC-40BB-9F52-5D44E8A843AD}"/>
              </a:ext>
            </a:extLst>
          </p:cNvPr>
          <p:cNvSpPr txBox="1"/>
          <p:nvPr/>
        </p:nvSpPr>
        <p:spPr>
          <a:xfrm>
            <a:off x="584724" y="3515062"/>
            <a:ext cx="7974552" cy="369332"/>
          </a:xfrm>
          <a:prstGeom prst="rect">
            <a:avLst/>
          </a:prstGeom>
          <a:noFill/>
        </p:spPr>
        <p:txBody>
          <a:bodyPr wrap="square">
            <a:spAutoFit/>
          </a:bodyPr>
          <a:lstStyle/>
          <a:p>
            <a:pPr algn="ctr"/>
            <a:r>
              <a:rPr lang="en-US" sz="1800" b="1" dirty="0">
                <a:effectLst/>
                <a:latin typeface="Verdana" panose="020B0604030504040204" pitchFamily="34" charset="0"/>
                <a:cs typeface="+mn-cs"/>
              </a:rPr>
              <a:t>Place the weld where the load is lowest</a:t>
            </a:r>
            <a:r>
              <a:rPr lang="sv-SE" sz="1800" b="1" dirty="0">
                <a:effectLst/>
                <a:latin typeface="Verdana" panose="020B0604030504040204" pitchFamily="34" charset="0"/>
                <a:cs typeface="+mn-cs"/>
              </a:rPr>
              <a:t>!</a:t>
            </a:r>
          </a:p>
        </p:txBody>
      </p:sp>
      <p:pic>
        <p:nvPicPr>
          <p:cNvPr id="12" name="Bildobjekt 11">
            <a:extLst>
              <a:ext uri="{FF2B5EF4-FFF2-40B4-BE49-F238E27FC236}">
                <a16:creationId xmlns:a16="http://schemas.microsoft.com/office/drawing/2014/main" id="{8B512545-4E87-4FE2-ACDD-098CC6823865}"/>
              </a:ext>
            </a:extLst>
          </p:cNvPr>
          <p:cNvPicPr>
            <a:picLocks noChangeAspect="1"/>
          </p:cNvPicPr>
          <p:nvPr/>
        </p:nvPicPr>
        <p:blipFill>
          <a:blip r:embed="rId3"/>
          <a:stretch>
            <a:fillRect/>
          </a:stretch>
        </p:blipFill>
        <p:spPr>
          <a:xfrm>
            <a:off x="765949" y="3933056"/>
            <a:ext cx="3878250" cy="2286902"/>
          </a:xfrm>
          <a:prstGeom prst="rect">
            <a:avLst/>
          </a:prstGeom>
          <a:ln w="6350">
            <a:solidFill>
              <a:srgbClr val="0070C0"/>
            </a:solidFill>
          </a:ln>
        </p:spPr>
      </p:pic>
      <p:sp>
        <p:nvSpPr>
          <p:cNvPr id="25" name="textruta 24">
            <a:extLst>
              <a:ext uri="{FF2B5EF4-FFF2-40B4-BE49-F238E27FC236}">
                <a16:creationId xmlns:a16="http://schemas.microsoft.com/office/drawing/2014/main" id="{5C1C6525-80FA-422E-B141-B9C1D78C17B6}"/>
              </a:ext>
            </a:extLst>
          </p:cNvPr>
          <p:cNvSpPr txBox="1"/>
          <p:nvPr/>
        </p:nvSpPr>
        <p:spPr>
          <a:xfrm>
            <a:off x="4860032" y="4422661"/>
            <a:ext cx="3785252" cy="830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sv-SE"/>
            </a:defPPr>
            <a:lvl1pPr marL="0" indent="0" algn="ctr" eaLnBrk="1" hangingPunct="1">
              <a:buNone/>
              <a:defRPr sz="1600">
                <a:latin typeface="+mn-lt"/>
                <a:cs typeface="+mn-cs"/>
              </a:defRPr>
            </a:lvl1pPr>
            <a:lvl2pPr marL="742950" indent="-285750" algn="l" eaLnBrk="1" hangingPunct="1">
              <a:spcBef>
                <a:spcPct val="20000"/>
              </a:spcBef>
              <a:buChar char="–"/>
              <a:defRPr sz="2800">
                <a:latin typeface="+mn-lt"/>
                <a:cs typeface="+mn-cs"/>
              </a:defRPr>
            </a:lvl2pPr>
            <a:lvl3pPr marL="1143000" indent="-228600" algn="l" eaLnBrk="1" hangingPunct="1">
              <a:spcBef>
                <a:spcPct val="20000"/>
              </a:spcBef>
              <a:buChar char="•"/>
              <a:defRPr sz="2400">
                <a:latin typeface="+mn-lt"/>
                <a:cs typeface="+mn-cs"/>
              </a:defRPr>
            </a:lvl3pPr>
            <a:lvl4pPr marL="1600200" indent="-228600" algn="l" eaLnBrk="1" hangingPunct="1">
              <a:spcBef>
                <a:spcPct val="20000"/>
              </a:spcBef>
              <a:buChar char="–"/>
              <a:defRPr sz="2000">
                <a:latin typeface="+mn-lt"/>
                <a:cs typeface="+mn-cs"/>
              </a:defRPr>
            </a:lvl4pPr>
            <a:lvl5pPr marL="2057400" indent="-228600" algn="l" eaLnBrk="1" hangingPunct="1">
              <a:spcBef>
                <a:spcPct val="20000"/>
              </a:spcBef>
              <a:buChar char="»"/>
              <a:defRPr sz="2000">
                <a:latin typeface="+mn-lt"/>
                <a:cs typeface="+mn-cs"/>
              </a:defRPr>
            </a:lvl5pPr>
            <a:lvl6pPr marL="2514600" indent="-228600" fontAlgn="base">
              <a:spcBef>
                <a:spcPct val="20000"/>
              </a:spcBef>
              <a:spcAft>
                <a:spcPct val="0"/>
              </a:spcAft>
              <a:buChar char="»"/>
              <a:defRPr sz="2000">
                <a:latin typeface="+mn-lt"/>
                <a:cs typeface="+mn-cs"/>
              </a:defRPr>
            </a:lvl6pPr>
            <a:lvl7pPr marL="2971800" indent="-228600" fontAlgn="base">
              <a:spcBef>
                <a:spcPct val="20000"/>
              </a:spcBef>
              <a:spcAft>
                <a:spcPct val="0"/>
              </a:spcAft>
              <a:buChar char="»"/>
              <a:defRPr sz="2000">
                <a:latin typeface="+mn-lt"/>
                <a:cs typeface="+mn-cs"/>
              </a:defRPr>
            </a:lvl7pPr>
            <a:lvl8pPr marL="3429000" indent="-228600" fontAlgn="base">
              <a:spcBef>
                <a:spcPct val="20000"/>
              </a:spcBef>
              <a:spcAft>
                <a:spcPct val="0"/>
              </a:spcAft>
              <a:buChar char="»"/>
              <a:defRPr sz="2000">
                <a:latin typeface="+mn-lt"/>
                <a:cs typeface="+mn-cs"/>
              </a:defRPr>
            </a:lvl8pPr>
            <a:lvl9pPr marL="3886200" indent="-228600" fontAlgn="base">
              <a:spcBef>
                <a:spcPct val="20000"/>
              </a:spcBef>
              <a:spcAft>
                <a:spcPct val="0"/>
              </a:spcAft>
              <a:buChar char="»"/>
              <a:defRPr sz="2000">
                <a:latin typeface="+mn-lt"/>
                <a:cs typeface="+mn-cs"/>
              </a:defRPr>
            </a:lvl9pPr>
          </a:lstStyle>
          <a:p>
            <a:r>
              <a:rPr lang="en-US" dirty="0"/>
              <a:t>By placing the weld where the load is not high, the amount of weld and welding requirements can be reduced.</a:t>
            </a:r>
            <a:endParaRPr lang="sv-SE" dirty="0"/>
          </a:p>
        </p:txBody>
      </p:sp>
    </p:spTree>
    <p:extLst>
      <p:ext uri="{BB962C8B-B14F-4D97-AF65-F5344CB8AC3E}">
        <p14:creationId xmlns:p14="http://schemas.microsoft.com/office/powerpoint/2010/main" val="126515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6" name="Rubrik 1"/>
          <p:cNvSpPr>
            <a:spLocks noGrp="1"/>
          </p:cNvSpPr>
          <p:nvPr>
            <p:ph type="title"/>
          </p:nvPr>
        </p:nvSpPr>
        <p:spPr>
          <a:xfrm>
            <a:off x="3203575" y="274638"/>
            <a:ext cx="5483225" cy="633412"/>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sv-SE" sz="1600" dirty="0">
                <a:solidFill>
                  <a:srgbClr val="0070C0"/>
                </a:solidFill>
              </a:rPr>
              <a:t>Design</a:t>
            </a:r>
          </a:p>
        </p:txBody>
      </p:sp>
      <p:sp>
        <p:nvSpPr>
          <p:cNvPr id="15" name="textruta 14">
            <a:extLst>
              <a:ext uri="{FF2B5EF4-FFF2-40B4-BE49-F238E27FC236}">
                <a16:creationId xmlns:a16="http://schemas.microsoft.com/office/drawing/2014/main" id="{1F08858A-0613-49EE-9773-70AB2A9C2AA1}"/>
              </a:ext>
            </a:extLst>
          </p:cNvPr>
          <p:cNvSpPr txBox="1"/>
          <p:nvPr/>
        </p:nvSpPr>
        <p:spPr>
          <a:xfrm>
            <a:off x="467544" y="980728"/>
            <a:ext cx="8280920" cy="1846659"/>
          </a:xfrm>
          <a:prstGeom prst="rect">
            <a:avLst/>
          </a:prstGeom>
          <a:noFill/>
        </p:spPr>
        <p:txBody>
          <a:bodyPr wrap="square">
            <a:spAutoFit/>
          </a:bodyPr>
          <a:lstStyle/>
          <a:p>
            <a:pPr algn="ctr"/>
            <a:r>
              <a:rPr lang="en-GB" sz="1800" b="1" dirty="0">
                <a:effectLst/>
                <a:latin typeface="Verdana" panose="020B0604030504040204" pitchFamily="34" charset="0"/>
                <a:cs typeface="+mn-cs"/>
              </a:rPr>
              <a:t>Is the amount of weld minimized?</a:t>
            </a:r>
          </a:p>
          <a:p>
            <a:pPr marL="285750" indent="-285750" algn="ctr">
              <a:buFont typeface="Arial" panose="020B0604020202020204" pitchFamily="34" charset="0"/>
              <a:buChar char="•"/>
            </a:pPr>
            <a:r>
              <a:rPr lang="en-GB" sz="1600" dirty="0">
                <a:latin typeface="Verdana" panose="020B0604030504040204" pitchFamily="34" charset="0"/>
                <a:cs typeface="+mn-cs"/>
              </a:rPr>
              <a:t>Select the smallest possible throat thickness. </a:t>
            </a:r>
          </a:p>
          <a:p>
            <a:pPr marL="285750" indent="-285750" algn="ctr">
              <a:buFont typeface="Arial" panose="020B0604020202020204" pitchFamily="34" charset="0"/>
              <a:buChar char="•"/>
            </a:pPr>
            <a:r>
              <a:rPr lang="en-GB" sz="1600" dirty="0">
                <a:latin typeface="Verdana" panose="020B0604030504040204" pitchFamily="34" charset="0"/>
                <a:cs typeface="+mn-cs"/>
              </a:rPr>
              <a:t>Max a6 can be placed with one string. </a:t>
            </a:r>
          </a:p>
          <a:p>
            <a:pPr marL="285750" indent="-285750" algn="ctr">
              <a:buFont typeface="Arial" panose="020B0604020202020204" pitchFamily="34" charset="0"/>
              <a:buChar char="•"/>
            </a:pPr>
            <a:r>
              <a:rPr lang="en-GB" sz="1600" dirty="0">
                <a:latin typeface="Verdana" panose="020B0604030504040204" pitchFamily="34" charset="0"/>
                <a:cs typeface="+mn-cs"/>
              </a:rPr>
              <a:t>Possible with continuous weld with varying a-dimensions.</a:t>
            </a:r>
          </a:p>
          <a:p>
            <a:pPr marL="285750" indent="-285750" algn="ctr">
              <a:buFont typeface="Arial" panose="020B0604020202020204" pitchFamily="34" charset="0"/>
              <a:buChar char="•"/>
            </a:pPr>
            <a:r>
              <a:rPr lang="en-GB" sz="1600" dirty="0">
                <a:latin typeface="Verdana" panose="020B0604030504040204" pitchFamily="34" charset="0"/>
                <a:cs typeface="+mn-cs"/>
              </a:rPr>
              <a:t>Intermittent or sometimes with spot or plug welds.</a:t>
            </a:r>
          </a:p>
          <a:p>
            <a:pPr marL="285750" indent="-285750" algn="ctr">
              <a:buFont typeface="Arial" panose="020B0604020202020204" pitchFamily="34" charset="0"/>
              <a:buChar char="•"/>
            </a:pPr>
            <a:r>
              <a:rPr lang="en-GB" sz="1600" dirty="0">
                <a:latin typeface="Verdana" panose="020B0604030504040204" pitchFamily="34" charset="0"/>
                <a:cs typeface="+mn-cs"/>
              </a:rPr>
              <a:t>Use the penetration in fillet welds for reducing throat thickness.</a:t>
            </a:r>
          </a:p>
          <a:p>
            <a:pPr marL="285750" indent="-285750" algn="ctr">
              <a:buFont typeface="Arial" panose="020B0604020202020204" pitchFamily="34" charset="0"/>
              <a:buChar char="•"/>
            </a:pPr>
            <a:r>
              <a:rPr lang="en-GB" sz="1600" dirty="0">
                <a:latin typeface="Verdana" panose="020B0604030504040204" pitchFamily="34" charset="0"/>
                <a:cs typeface="+mn-cs"/>
              </a:rPr>
              <a:t>Reduce the amount of welding by cutting complex contours.</a:t>
            </a:r>
          </a:p>
        </p:txBody>
      </p:sp>
      <p:pic>
        <p:nvPicPr>
          <p:cNvPr id="9" name="Picture 2">
            <a:extLst>
              <a:ext uri="{FF2B5EF4-FFF2-40B4-BE49-F238E27FC236}">
                <a16:creationId xmlns:a16="http://schemas.microsoft.com/office/drawing/2014/main" id="{E48DA22C-4D4F-4F63-A987-DF75309607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9240" y="4610994"/>
            <a:ext cx="2875008" cy="1122262"/>
          </a:xfrm>
          <a:prstGeom prst="rect">
            <a:avLst/>
          </a:prstGeom>
          <a:noFill/>
          <a:ln w="6350">
            <a:solidFill>
              <a:srgbClr val="0070C0"/>
            </a:solidFill>
            <a:miter lim="800000"/>
            <a:headEnd/>
            <a:tailEnd/>
          </a:ln>
          <a:extLst>
            <a:ext uri="{909E8E84-426E-40DD-AFC4-6F175D3DCCD1}">
              <a14:hiddenFill xmlns:a14="http://schemas.microsoft.com/office/drawing/2010/main">
                <a:solidFill>
                  <a:srgbClr val="FFFFFF"/>
                </a:solidFill>
              </a14:hiddenFill>
            </a:ext>
          </a:extLst>
        </p:spPr>
      </p:pic>
      <p:pic>
        <p:nvPicPr>
          <p:cNvPr id="10" name="Picture 3">
            <a:extLst>
              <a:ext uri="{FF2B5EF4-FFF2-40B4-BE49-F238E27FC236}">
                <a16:creationId xmlns:a16="http://schemas.microsoft.com/office/drawing/2014/main" id="{F0E6D84F-5EBD-4F6C-BBA6-579AD329B4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4926333" y="1418484"/>
            <a:ext cx="1495423" cy="4796377"/>
          </a:xfrm>
          <a:prstGeom prst="rect">
            <a:avLst/>
          </a:prstGeom>
          <a:noFill/>
          <a:ln w="6350">
            <a:solidFill>
              <a:srgbClr val="0070C0"/>
            </a:solidFill>
          </a:ln>
          <a:extLst>
            <a:ext uri="{909E8E84-426E-40DD-AFC4-6F175D3DCCD1}">
              <a14:hiddenFill xmlns:a14="http://schemas.microsoft.com/office/drawing/2010/main">
                <a:solidFill>
                  <a:srgbClr val="FFFFFF"/>
                </a:solidFill>
              </a14:hiddenFill>
            </a:ext>
          </a:extLst>
        </p:spPr>
      </p:pic>
      <p:pic>
        <p:nvPicPr>
          <p:cNvPr id="11" name="Picture 4" descr="1AD379F1">
            <a:extLst>
              <a:ext uri="{FF2B5EF4-FFF2-40B4-BE49-F238E27FC236}">
                <a16:creationId xmlns:a16="http://schemas.microsoft.com/office/drawing/2014/main" id="{2530AF0D-94E7-4DA1-BDA7-EFF9C183DE77}"/>
              </a:ext>
            </a:extLst>
          </p:cNvPr>
          <p:cNvPicPr>
            <a:picLocks noChangeAspect="1" noChangeArrowheads="1"/>
          </p:cNvPicPr>
          <p:nvPr/>
        </p:nvPicPr>
        <p:blipFill>
          <a:blip r:embed="rId4" cstate="print"/>
          <a:srcRect/>
          <a:stretch>
            <a:fillRect/>
          </a:stretch>
        </p:blipFill>
        <p:spPr bwMode="auto">
          <a:xfrm>
            <a:off x="755849" y="3068960"/>
            <a:ext cx="2375991" cy="2682738"/>
          </a:xfrm>
          <a:prstGeom prst="rect">
            <a:avLst/>
          </a:prstGeom>
          <a:noFill/>
          <a:ln w="6350">
            <a:solidFill>
              <a:srgbClr val="0070C0"/>
            </a:solidFill>
          </a:ln>
        </p:spPr>
      </p:pic>
      <p:sp>
        <p:nvSpPr>
          <p:cNvPr id="12" name="Rektangel 11">
            <a:extLst>
              <a:ext uri="{FF2B5EF4-FFF2-40B4-BE49-F238E27FC236}">
                <a16:creationId xmlns:a16="http://schemas.microsoft.com/office/drawing/2014/main" id="{A0A7D540-9600-4607-9056-B369859F7773}"/>
              </a:ext>
            </a:extLst>
          </p:cNvPr>
          <p:cNvSpPr/>
          <p:nvPr/>
        </p:nvSpPr>
        <p:spPr>
          <a:xfrm>
            <a:off x="827585" y="5805264"/>
            <a:ext cx="7388664"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lgn="ctr"/>
            <a:r>
              <a:rPr lang="en-GB" sz="1600" dirty="0">
                <a:latin typeface="+mn-lt"/>
                <a:cs typeface="+mn-cs"/>
              </a:rPr>
              <a:t>Minimize the amount of welding, by bending, intermittent weld or cutting parts with complex geometry.</a:t>
            </a:r>
          </a:p>
        </p:txBody>
      </p:sp>
      <p:sp>
        <p:nvSpPr>
          <p:cNvPr id="13" name="Platshållare för bildnummer 3">
            <a:extLst>
              <a:ext uri="{FF2B5EF4-FFF2-40B4-BE49-F238E27FC236}">
                <a16:creationId xmlns:a16="http://schemas.microsoft.com/office/drawing/2014/main" id="{D3379ED9-8790-4C7D-B8C7-2C2A1B1C0CBF}"/>
              </a:ext>
            </a:extLst>
          </p:cNvPr>
          <p:cNvSpPr>
            <a:spLocks noGrp="1"/>
          </p:cNvSpPr>
          <p:nvPr>
            <p:ph type="sldNum" sz="quarter" idx="12"/>
          </p:nvPr>
        </p:nvSpPr>
        <p:spPr>
          <a:xfrm>
            <a:off x="6553200" y="6245225"/>
            <a:ext cx="2133600" cy="476250"/>
          </a:xfrm>
        </p:spPr>
        <p:txBody>
          <a:bodyPr/>
          <a:lstStyle/>
          <a:p>
            <a:fld id="{93FE58BB-DB9D-4EDE-BCB7-E690E7BE9BCC}" type="slidenum">
              <a:rPr lang="sv-SE" smtClean="0"/>
              <a:pPr/>
              <a:t>9</a:t>
            </a:fld>
            <a:endParaRPr lang="sv-SE"/>
          </a:p>
        </p:txBody>
      </p:sp>
    </p:spTree>
    <p:extLst>
      <p:ext uri="{BB962C8B-B14F-4D97-AF65-F5344CB8AC3E}">
        <p14:creationId xmlns:p14="http://schemas.microsoft.com/office/powerpoint/2010/main" val="92712919"/>
      </p:ext>
    </p:extLst>
  </p:cSld>
  <p:clrMapOvr>
    <a:masterClrMapping/>
  </p:clrMapOvr>
</p:sld>
</file>

<file path=ppt/theme/theme1.xml><?xml version="1.0" encoding="utf-8"?>
<a:theme xmlns:a="http://schemas.openxmlformats.org/drawingml/2006/main" name="WoS-mall">
  <a:themeElements>
    <a:clrScheme name="Weld on Swed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ld on Swede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Weld on Swed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ld on Swed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ld on Swed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ld on Swed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ld on Swed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ld on Swed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ld on Swed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ld on Swed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ld on Swed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ld on Swed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ld on Swed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ld on Swed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WoS-mall</Template>
  <TotalTime>3150</TotalTime>
  <Words>565</Words>
  <Application>Microsoft Office PowerPoint</Application>
  <PresentationFormat>Bildspel på skärmen (4:3)</PresentationFormat>
  <Paragraphs>77</Paragraphs>
  <Slides>11</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Times New Roman</vt:lpstr>
      <vt:lpstr>Verdana</vt:lpstr>
      <vt:lpstr>WoS-mall</vt:lpstr>
      <vt:lpstr>PowerPoint-presentation</vt:lpstr>
      <vt:lpstr>DFRW:  Basic prerequisites</vt:lpstr>
      <vt:lpstr>Extra important for robotic welding</vt:lpstr>
      <vt:lpstr>Extra important for robotic welding</vt:lpstr>
      <vt:lpstr>Extra important for robotic welding</vt:lpstr>
      <vt:lpstr>Right conditions for robotic welding</vt:lpstr>
      <vt:lpstr>Product structure</vt:lpstr>
      <vt:lpstr>Product structure</vt:lpstr>
      <vt:lpstr>Design</vt:lpstr>
      <vt:lpstr>Design</vt:lpstr>
      <vt:lpstr>Dimensioning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SS-EN 287-1:2011</dc:title>
  <dc:creator>Ali Bahrami</dc:creator>
  <cp:lastModifiedBy>Ali Bahrami</cp:lastModifiedBy>
  <cp:revision>224</cp:revision>
  <cp:lastPrinted>2022-03-05T22:12:01Z</cp:lastPrinted>
  <dcterms:created xsi:type="dcterms:W3CDTF">2012-10-21T18:11:38Z</dcterms:created>
  <dcterms:modified xsi:type="dcterms:W3CDTF">2023-07-25T12:04:09Z</dcterms:modified>
</cp:coreProperties>
</file>