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7559675" cy="106918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34DC6501-85D3-4E39-9C48-77BB9580BA35}"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C98F70FA-A2B0-4F5E-AA3B-F5F495D66BC6}"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152AA0CF-1E9A-42FA-9701-8A2BBF4CDB3F}"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D6E3FF83-B4E0-43D0-B7B0-B931A57E196C}"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48E42437-9306-48F9-B9FD-1DA013CE1298}"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tIns="0" rIns="0" bIns="0" anchor="ctr">
            <a:noAutofit/>
          </a:bodyPr>
          <a:lstStyle/>
          <a:p>
            <a:pPr indent="0" algn="ctr">
              <a:buNone/>
            </a:pPr>
            <a:endParaRPr lang="nb-NO" sz="32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E4FB2790-BF27-4514-B546-313AECBC770B}"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6BB2F00E-C506-44E0-982B-E7D06AA30697}"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DEB4457D-5934-4A4F-801D-86579551947C}"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E0861B33-B5BA-473F-91E1-F768B9E6586C}"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tIns="0" rIns="0" bIns="0" anchor="ctr">
            <a:noAutofit/>
          </a:bodyPr>
          <a:lstStyle/>
          <a:p>
            <a:pPr algn="ctr"/>
            <a:endParaRPr lang="nb-NO" sz="32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DA5EB9A7-8C22-4025-BC25-915C6C5400B0}"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D111CBBE-3E52-4590-A1FA-CB0EFE0A99F7}"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tIns="0" rIns="0" bIns="0" anchor="ctr">
            <a:noAutofit/>
          </a:bodyPr>
          <a:lstStyle/>
          <a:p>
            <a:pPr indent="0" algn="ctr">
              <a:buNone/>
            </a:pPr>
            <a:endParaRPr lang="nb-NO"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8598418B-C05A-44B5-A8F7-49C16395449A}"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7CD759C0-A563-4930-B72C-DAD132CAF9E8}"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11E44F2F-992A-4D45-A255-DFAD7B2E5006}"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9427EDFB-7ABE-4511-9AB4-DC60B9B87E29}"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2CD5F646-FF76-452B-A43C-98AA32A41B6E}" type="slidenum">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FE7CBCFE-BE4C-4051-86C6-FDB604388688}" type="slidenum">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2F6D8A17-729C-4E05-A897-8AD31407DC32}" type="slidenum">
              <a:t>‹#›</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89" name="PlaceHolder 2"/>
          <p:cNvSpPr>
            <a:spLocks noGrp="1"/>
          </p:cNvSpPr>
          <p:nvPr>
            <p:ph type="subTitle"/>
          </p:nvPr>
        </p:nvSpPr>
        <p:spPr>
          <a:xfrm>
            <a:off x="838080" y="1825560"/>
            <a:ext cx="10515240" cy="4350960"/>
          </a:xfrm>
          <a:prstGeom prst="rect">
            <a:avLst/>
          </a:prstGeom>
          <a:noFill/>
          <a:ln w="0">
            <a:noFill/>
          </a:ln>
        </p:spPr>
        <p:txBody>
          <a:bodyPr lIns="0" tIns="0" rIns="0" bIns="0" anchor="ctr">
            <a:noAutofit/>
          </a:bodyPr>
          <a:lstStyle/>
          <a:p>
            <a:pPr indent="0" algn="ctr">
              <a:buNone/>
            </a:pPr>
            <a:endParaRPr lang="nb-NO" sz="3200" b="0" strike="noStrike" spc="-1">
              <a:solidFill>
                <a:srgbClr val="000000"/>
              </a:solidFill>
              <a:latin typeface="Arial"/>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3CB5BCCB-B668-48A8-AA8F-3D818A6C460C}"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91" name="PlaceHolder 2"/>
          <p:cNvSpPr>
            <a:spLocks noGrp="1"/>
          </p:cNvSpPr>
          <p:nvPr>
            <p:ph/>
          </p:nvPr>
        </p:nvSpPr>
        <p:spPr>
          <a:xfrm>
            <a:off x="838080" y="1825560"/>
            <a:ext cx="1051524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0E72EE07-A87A-4299-A609-F23460EA00F7}"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93"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94"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EF552474-3640-46EA-8727-5F51A4AB566D}"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2F6B9477-452E-405E-9BBD-BEEBF16E934D}"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B829D036-8B16-4AF0-A30E-C6212D75F6FA}"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838080" y="365040"/>
            <a:ext cx="10515240" cy="6144120"/>
          </a:xfrm>
          <a:prstGeom prst="rect">
            <a:avLst/>
          </a:prstGeom>
          <a:noFill/>
          <a:ln w="0">
            <a:noFill/>
          </a:ln>
        </p:spPr>
        <p:txBody>
          <a:bodyPr lIns="0" tIns="0" rIns="0" bIns="0" anchor="ctr">
            <a:noAutofit/>
          </a:bodyPr>
          <a:lstStyle/>
          <a:p>
            <a:pPr algn="ctr"/>
            <a:endParaRPr lang="nb-NO" sz="3200" b="0" strike="noStrike" spc="-1">
              <a:solidFill>
                <a:srgbClr val="000000"/>
              </a:solidFill>
              <a:latin typeface="Arial"/>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72F28253-4FDC-4B08-AEE3-E82DF53078D4}"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98"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99"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00"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9EBF96DA-68B1-4F2D-B78E-2CC032339539}"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02"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03"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04" name="PlaceHolder 4"/>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49941763-F7A9-4ED6-8C81-9333255F7394}"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06"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07"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08" name="PlaceHolder 4"/>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4ECB6D77-9E2E-4A89-AE5C-3DD77D762061}"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10" name="PlaceHolder 2"/>
          <p:cNvSpPr>
            <a:spLocks noGrp="1"/>
          </p:cNvSpPr>
          <p:nvPr>
            <p:ph/>
          </p:nvPr>
        </p:nvSpPr>
        <p:spPr>
          <a:xfrm>
            <a:off x="838080" y="182556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11" name="PlaceHolder 3"/>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507D67AD-1157-46AD-ABCB-58ABEC4EADF6}"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13"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14"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15"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16" name="PlaceHolder 5"/>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7" name="PlaceHolder 6"/>
          <p:cNvSpPr>
            <a:spLocks noGrp="1"/>
          </p:cNvSpPr>
          <p:nvPr>
            <p:ph type="ftr" idx="8"/>
          </p:nvPr>
        </p:nvSpPr>
        <p:spPr/>
        <p:txBody>
          <a:bodyPr/>
          <a:lstStyle/>
          <a:p>
            <a:r>
              <a:t>Footer</a:t>
            </a:r>
          </a:p>
        </p:txBody>
      </p:sp>
      <p:sp>
        <p:nvSpPr>
          <p:cNvPr id="8" name="PlaceHolder 7"/>
          <p:cNvSpPr>
            <a:spLocks noGrp="1"/>
          </p:cNvSpPr>
          <p:nvPr>
            <p:ph type="sldNum" idx="9"/>
          </p:nvPr>
        </p:nvSpPr>
        <p:spPr/>
        <p:txBody>
          <a:bodyPr/>
          <a:lstStyle/>
          <a:p>
            <a:fld id="{297A3F85-850B-49F0-8668-34B0D1968BB7}" type="slidenum">
              <a:t>‹#›</a:t>
            </a:fld>
            <a:endParaRPr/>
          </a:p>
        </p:txBody>
      </p:sp>
      <p:sp>
        <p:nvSpPr>
          <p:cNvPr id="9" name="PlaceHolder 8"/>
          <p:cNvSpPr>
            <a:spLocks noGrp="1"/>
          </p:cNvSpPr>
          <p:nvPr>
            <p:ph type="dt" idx="7"/>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18" name="PlaceHolder 2"/>
          <p:cNvSpPr>
            <a:spLocks noGrp="1"/>
          </p:cNvSpPr>
          <p:nvPr>
            <p:ph/>
          </p:nvPr>
        </p:nvSpPr>
        <p:spPr>
          <a:xfrm>
            <a:off x="83808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19" name="PlaceHolder 3"/>
          <p:cNvSpPr>
            <a:spLocks noGrp="1"/>
          </p:cNvSpPr>
          <p:nvPr>
            <p:ph/>
          </p:nvPr>
        </p:nvSpPr>
        <p:spPr>
          <a:xfrm>
            <a:off x="439344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20" name="PlaceHolder 4"/>
          <p:cNvSpPr>
            <a:spLocks noGrp="1"/>
          </p:cNvSpPr>
          <p:nvPr>
            <p:ph/>
          </p:nvPr>
        </p:nvSpPr>
        <p:spPr>
          <a:xfrm>
            <a:off x="7949160" y="182556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21" name="PlaceHolder 5"/>
          <p:cNvSpPr>
            <a:spLocks noGrp="1"/>
          </p:cNvSpPr>
          <p:nvPr>
            <p:ph/>
          </p:nvPr>
        </p:nvSpPr>
        <p:spPr>
          <a:xfrm>
            <a:off x="83808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22" name="PlaceHolder 6"/>
          <p:cNvSpPr>
            <a:spLocks noGrp="1"/>
          </p:cNvSpPr>
          <p:nvPr>
            <p:ph/>
          </p:nvPr>
        </p:nvSpPr>
        <p:spPr>
          <a:xfrm>
            <a:off x="439344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23" name="PlaceHolder 7"/>
          <p:cNvSpPr>
            <a:spLocks noGrp="1"/>
          </p:cNvSpPr>
          <p:nvPr>
            <p:ph/>
          </p:nvPr>
        </p:nvSpPr>
        <p:spPr>
          <a:xfrm>
            <a:off x="7949160" y="4098240"/>
            <a:ext cx="338580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9" name="PlaceHolder 8"/>
          <p:cNvSpPr>
            <a:spLocks noGrp="1"/>
          </p:cNvSpPr>
          <p:nvPr>
            <p:ph type="ftr" idx="8"/>
          </p:nvPr>
        </p:nvSpPr>
        <p:spPr/>
        <p:txBody>
          <a:bodyPr/>
          <a:lstStyle/>
          <a:p>
            <a:r>
              <a:t>Footer</a:t>
            </a:r>
          </a:p>
        </p:txBody>
      </p:sp>
      <p:sp>
        <p:nvSpPr>
          <p:cNvPr id="10" name="PlaceHolder 9"/>
          <p:cNvSpPr>
            <a:spLocks noGrp="1"/>
          </p:cNvSpPr>
          <p:nvPr>
            <p:ph type="sldNum" idx="9"/>
          </p:nvPr>
        </p:nvSpPr>
        <p:spPr/>
        <p:txBody>
          <a:bodyPr/>
          <a:lstStyle/>
          <a:p>
            <a:fld id="{6811B694-A0AF-4C90-ADA4-0FB08D47EF9F}" type="slidenum">
              <a:t>‹#›</a:t>
            </a:fld>
            <a:endParaRPr/>
          </a:p>
        </p:txBody>
      </p:sp>
      <p:sp>
        <p:nvSpPr>
          <p:cNvPr id="11" name="PlaceHolder 10"/>
          <p:cNvSpPr>
            <a:spLocks noGrp="1"/>
          </p:cNvSpPr>
          <p:nvPr>
            <p:ph type="dt" idx="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0E9E16EC-B35C-4874-AC45-6F192BD866D4}"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1BE15DE3-65E5-4D65-AC9D-7F1580B3F1DA}"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tIns="0" rIns="0" bIns="0" anchor="ctr">
            <a:noAutofit/>
          </a:bodyPr>
          <a:lstStyle/>
          <a:p>
            <a:pPr algn="ctr"/>
            <a:endParaRPr lang="nb-NO"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B8E43894-BC14-4674-A76A-0EBC2E530B92}"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DA984B2-D6FE-4686-9A3F-67D3EC632D4F}"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E68AEF1A-EEFF-406D-91FC-D99830390040}"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tIns="0" rIns="0" bIns="0" anchor="t">
            <a:normAutofit/>
          </a:bodyPr>
          <a:lstStyle/>
          <a:p>
            <a:pPr indent="0">
              <a:lnSpc>
                <a:spcPct val="90000"/>
              </a:lnSpc>
              <a:spcBef>
                <a:spcPts val="1417"/>
              </a:spcBef>
              <a:buNone/>
            </a:pPr>
            <a:endParaRPr lang="hu-HU"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1BD18A0A-4AF3-4B2E-AD88-C3FE0E57B7C9}"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anchor="b">
            <a:noAutofit/>
          </a:bodyPr>
          <a:lstStyle/>
          <a:p>
            <a:pPr indent="0" algn="ctr">
              <a:lnSpc>
                <a:spcPct val="90000"/>
              </a:lnSpc>
              <a:buNone/>
            </a:pPr>
            <a:r>
              <a:rPr lang="hu-HU" sz="6000" b="0" strike="noStrike" spc="-1">
                <a:solidFill>
                  <a:srgbClr val="000000"/>
                </a:solidFill>
                <a:latin typeface="Calibri Light"/>
              </a:rPr>
              <a:t>Mintacím szerkesztése</a:t>
            </a:r>
            <a:endParaRPr lang="hu-HU" sz="6000" b="0" strike="noStrike" spc="-1">
              <a:solidFill>
                <a:srgbClr val="000000"/>
              </a:solidFill>
              <a:latin typeface="Calibri"/>
            </a:endParaRPr>
          </a:p>
        </p:txBody>
      </p:sp>
      <p:sp>
        <p:nvSpPr>
          <p:cNvPr id="6"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indent="0">
              <a:lnSpc>
                <a:spcPct val="100000"/>
              </a:lnSpc>
              <a:buNone/>
              <a:defRPr lang="hu-HU" sz="1200" b="0" strike="noStrike" spc="-1">
                <a:solidFill>
                  <a:srgbClr val="8B8B8B"/>
                </a:solidFill>
                <a:latin typeface="Calibri"/>
              </a:defRPr>
            </a:lvl1pPr>
          </a:lstStyle>
          <a:p>
            <a:pPr indent="0">
              <a:lnSpc>
                <a:spcPct val="100000"/>
              </a:lnSpc>
              <a:buNone/>
            </a:pPr>
            <a:r>
              <a:rPr lang="hu-HU" sz="1200" b="0" strike="noStrike" spc="-1">
                <a:solidFill>
                  <a:srgbClr val="8B8B8B"/>
                </a:solidFill>
                <a:latin typeface="Calibri"/>
              </a:rPr>
              <a:t>&lt;date/time&gt;</a:t>
            </a:r>
            <a:endParaRPr lang="nb-NO" sz="1200" b="0" strike="noStrike" spc="-1">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indent="0" algn="ctr">
              <a:buNone/>
              <a:defRPr lang="nb-NO" sz="1400" b="0" strike="noStrike" spc="-1">
                <a:solidFill>
                  <a:srgbClr val="000000"/>
                </a:solidFill>
                <a:latin typeface="Times New Roman"/>
              </a:defRPr>
            </a:lvl1pPr>
          </a:lstStyle>
          <a:p>
            <a:pPr indent="0" algn="ctr">
              <a:buNone/>
            </a:pPr>
            <a:r>
              <a:rPr lang="nb-NO" sz="1400" b="0" strike="noStrike" spc="-1">
                <a:solidFill>
                  <a:srgbClr val="000000"/>
                </a:solidFill>
                <a:latin typeface="Times New Roman"/>
              </a:rPr>
              <a:t>&lt;footer&gt;</a:t>
            </a: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indent="0" algn="r">
              <a:lnSpc>
                <a:spcPct val="100000"/>
              </a:lnSpc>
              <a:buNone/>
              <a:defRPr lang="hu-HU" sz="1200" b="0" strike="noStrike" spc="-1">
                <a:solidFill>
                  <a:srgbClr val="8B8B8B"/>
                </a:solidFill>
                <a:latin typeface="Calibri"/>
              </a:defRPr>
            </a:lvl1pPr>
          </a:lstStyle>
          <a:p>
            <a:pPr indent="0" algn="r">
              <a:lnSpc>
                <a:spcPct val="100000"/>
              </a:lnSpc>
              <a:buNone/>
            </a:pPr>
            <a:fld id="{DEAB2614-F569-4502-BF9D-1684BFB9859C}" type="slidenum">
              <a:rPr lang="hu-HU" sz="1200" b="0" strike="noStrike" spc="-1">
                <a:solidFill>
                  <a:srgbClr val="8B8B8B"/>
                </a:solidFill>
                <a:latin typeface="Calibri"/>
              </a:rPr>
              <a:t>‹#›</a:t>
            </a:fld>
            <a:endParaRPr lang="nb-NO" sz="1200" b="0" strike="noStrike" spc="-1">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hu-HU" sz="2800" b="0" strike="noStrike" spc="-1">
                <a:solidFill>
                  <a:srgbClr val="000000"/>
                </a:solidFill>
                <a:latin typeface="Calibri"/>
              </a:rPr>
              <a:t>Click to edit the outline text format</a:t>
            </a:r>
          </a:p>
          <a:p>
            <a:pPr marL="864000" lvl="1" indent="-324000">
              <a:lnSpc>
                <a:spcPct val="90000"/>
              </a:lnSpc>
              <a:spcBef>
                <a:spcPts val="1134"/>
              </a:spcBef>
              <a:buClr>
                <a:srgbClr val="000000"/>
              </a:buClr>
              <a:buSzPct val="75000"/>
              <a:buFont typeface="Symbol" charset="2"/>
              <a:buChar char=""/>
            </a:pPr>
            <a:r>
              <a:rPr lang="hu-HU" sz="2000" b="0" strike="noStrike" spc="-1">
                <a:solidFill>
                  <a:srgbClr val="000000"/>
                </a:solidFill>
                <a:latin typeface="Calibri"/>
              </a:rPr>
              <a:t>Second Outline Level</a:t>
            </a:r>
          </a:p>
          <a:p>
            <a:pPr marL="1296000" lvl="2" indent="-288000">
              <a:lnSpc>
                <a:spcPct val="90000"/>
              </a:lnSpc>
              <a:spcBef>
                <a:spcPts val="850"/>
              </a:spcBef>
              <a:buClr>
                <a:srgbClr val="000000"/>
              </a:buClr>
              <a:buSzPct val="45000"/>
              <a:buFont typeface="Wingdings" charset="2"/>
              <a:buChar char=""/>
            </a:pPr>
            <a:r>
              <a:rPr lang="hu-HU" sz="1800" b="0" strike="noStrike" spc="-1">
                <a:solidFill>
                  <a:srgbClr val="000000"/>
                </a:solidFill>
                <a:latin typeface="Calibri"/>
              </a:rPr>
              <a:t>Third Outline Level</a:t>
            </a:r>
          </a:p>
          <a:p>
            <a:pPr marL="1728000" lvl="3" indent="-216000">
              <a:lnSpc>
                <a:spcPct val="90000"/>
              </a:lnSpc>
              <a:spcBef>
                <a:spcPts val="567"/>
              </a:spcBef>
              <a:buClr>
                <a:srgbClr val="000000"/>
              </a:buClr>
              <a:buSzPct val="75000"/>
              <a:buFont typeface="Symbol" charset="2"/>
              <a:buChar char=""/>
            </a:pPr>
            <a:r>
              <a:rPr lang="hu-HU" sz="1800" b="0" strike="noStrike" spc="-1">
                <a:solidFill>
                  <a:srgbClr val="000000"/>
                </a:solidFill>
                <a:latin typeface="Calibri"/>
              </a:rPr>
              <a:t>Fourth Outline Level</a:t>
            </a:r>
          </a:p>
          <a:p>
            <a:pPr marL="2160000" lvl="4" indent="-216000">
              <a:lnSpc>
                <a:spcPct val="90000"/>
              </a:lnSpc>
              <a:spcBef>
                <a:spcPts val="283"/>
              </a:spcBef>
              <a:buClr>
                <a:srgbClr val="000000"/>
              </a:buClr>
              <a:buSzPct val="45000"/>
              <a:buFont typeface="Wingdings" charset="2"/>
              <a:buChar char=""/>
            </a:pPr>
            <a:r>
              <a:rPr lang="hu-HU" sz="2000" b="0" strike="noStrike" spc="-1">
                <a:solidFill>
                  <a:srgbClr val="000000"/>
                </a:solidFill>
                <a:latin typeface="Calibri"/>
              </a:rPr>
              <a:t>Fifth Outline Level</a:t>
            </a:r>
          </a:p>
          <a:p>
            <a:pPr marL="2592000" lvl="5" indent="-216000">
              <a:lnSpc>
                <a:spcPct val="90000"/>
              </a:lnSpc>
              <a:spcBef>
                <a:spcPts val="283"/>
              </a:spcBef>
              <a:buClr>
                <a:srgbClr val="000000"/>
              </a:buClr>
              <a:buSzPct val="45000"/>
              <a:buFont typeface="Wingdings" charset="2"/>
              <a:buChar char=""/>
            </a:pPr>
            <a:r>
              <a:rPr lang="hu-HU" sz="2000" b="0" strike="noStrike" spc="-1">
                <a:solidFill>
                  <a:srgbClr val="000000"/>
                </a:solidFill>
                <a:latin typeface="Calibri"/>
              </a:rPr>
              <a:t>Sixth Outline Level</a:t>
            </a:r>
          </a:p>
          <a:p>
            <a:pPr marL="3024000" lvl="6" indent="-216000">
              <a:lnSpc>
                <a:spcPct val="90000"/>
              </a:lnSpc>
              <a:spcBef>
                <a:spcPts val="283"/>
              </a:spcBef>
              <a:buClr>
                <a:srgbClr val="000000"/>
              </a:buClr>
              <a:buSzPct val="45000"/>
              <a:buFont typeface="Wingdings" charset="2"/>
              <a:buChar char=""/>
            </a:pPr>
            <a:r>
              <a:rPr lang="hu-HU"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indent="0">
              <a:lnSpc>
                <a:spcPct val="90000"/>
              </a:lnSpc>
              <a:buNone/>
            </a:pPr>
            <a:r>
              <a:rPr lang="hu-HU" sz="4400" b="0" strike="noStrike" spc="-1">
                <a:solidFill>
                  <a:srgbClr val="000000"/>
                </a:solidFill>
                <a:latin typeface="Calibri Light"/>
              </a:rPr>
              <a:t>Mintacím szerkesztése</a:t>
            </a:r>
            <a:endParaRPr lang="hu-HU"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lstStyle/>
          <a:p>
            <a:pPr marL="228600" indent="-228600">
              <a:lnSpc>
                <a:spcPct val="90000"/>
              </a:lnSpc>
              <a:spcBef>
                <a:spcPts val="1001"/>
              </a:spcBef>
              <a:buClr>
                <a:srgbClr val="000000"/>
              </a:buClr>
              <a:buFont typeface="Arial"/>
              <a:buChar char="•"/>
            </a:pPr>
            <a:r>
              <a:rPr lang="hu-HU" sz="2800" b="0" strike="noStrike" spc="-1">
                <a:solidFill>
                  <a:srgbClr val="000000"/>
                </a:solidFill>
                <a:latin typeface="Calibri"/>
              </a:rPr>
              <a:t>Mintaszöveg szerkesztése</a:t>
            </a:r>
          </a:p>
          <a:p>
            <a:pPr marL="685800" lvl="1" indent="-228600">
              <a:lnSpc>
                <a:spcPct val="90000"/>
              </a:lnSpc>
              <a:spcBef>
                <a:spcPts val="499"/>
              </a:spcBef>
              <a:buClr>
                <a:srgbClr val="000000"/>
              </a:buClr>
              <a:buFont typeface="Arial"/>
              <a:buChar char="•"/>
            </a:pPr>
            <a:r>
              <a:rPr lang="hu-HU" sz="2400" b="0" strike="noStrike" spc="-1">
                <a:solidFill>
                  <a:srgbClr val="000000"/>
                </a:solidFill>
                <a:latin typeface="Calibri"/>
              </a:rPr>
              <a:t>Második szint</a:t>
            </a:r>
          </a:p>
          <a:p>
            <a:pPr marL="1143000" lvl="2" indent="-228600">
              <a:lnSpc>
                <a:spcPct val="90000"/>
              </a:lnSpc>
              <a:spcBef>
                <a:spcPts val="499"/>
              </a:spcBef>
              <a:buClr>
                <a:srgbClr val="000000"/>
              </a:buClr>
              <a:buFont typeface="Arial"/>
              <a:buChar char="•"/>
            </a:pPr>
            <a:r>
              <a:rPr lang="hu-HU" sz="2000" b="0" strike="noStrike" spc="-1">
                <a:solidFill>
                  <a:srgbClr val="000000"/>
                </a:solidFill>
                <a:latin typeface="Calibri"/>
              </a:rPr>
              <a:t>Harmadik szint</a:t>
            </a:r>
          </a:p>
          <a:p>
            <a:pPr marL="1600200" lvl="3" indent="-228600">
              <a:lnSpc>
                <a:spcPct val="90000"/>
              </a:lnSpc>
              <a:spcBef>
                <a:spcPts val="499"/>
              </a:spcBef>
              <a:buClr>
                <a:srgbClr val="000000"/>
              </a:buClr>
              <a:buFont typeface="Arial"/>
              <a:buChar char="•"/>
            </a:pPr>
            <a:r>
              <a:rPr lang="hu-HU" sz="1800" b="0" strike="noStrike" spc="-1">
                <a:solidFill>
                  <a:srgbClr val="000000"/>
                </a:solidFill>
                <a:latin typeface="Calibri"/>
              </a:rPr>
              <a:t>Negyedik szint</a:t>
            </a:r>
          </a:p>
          <a:p>
            <a:pPr marL="2057400" lvl="4" indent="-228600">
              <a:lnSpc>
                <a:spcPct val="90000"/>
              </a:lnSpc>
              <a:spcBef>
                <a:spcPts val="499"/>
              </a:spcBef>
              <a:buClr>
                <a:srgbClr val="000000"/>
              </a:buClr>
              <a:buFont typeface="Arial"/>
              <a:buChar char="•"/>
            </a:pPr>
            <a:r>
              <a:rPr lang="hu-HU" sz="1800" b="0" strike="noStrike" spc="-1">
                <a:solidFill>
                  <a:srgbClr val="000000"/>
                </a:solidFill>
                <a:latin typeface="Calibri"/>
              </a:rPr>
              <a:t>Ötödik szint</a:t>
            </a: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indent="0">
              <a:lnSpc>
                <a:spcPct val="100000"/>
              </a:lnSpc>
              <a:buNone/>
              <a:defRPr lang="hu-HU" sz="1200" b="0" strike="noStrike" spc="-1">
                <a:solidFill>
                  <a:srgbClr val="8B8B8B"/>
                </a:solidFill>
                <a:latin typeface="Calibri"/>
              </a:defRPr>
            </a:lvl1pPr>
          </a:lstStyle>
          <a:p>
            <a:pPr indent="0">
              <a:lnSpc>
                <a:spcPct val="100000"/>
              </a:lnSpc>
              <a:buNone/>
            </a:pPr>
            <a:r>
              <a:rPr lang="hu-HU" sz="1200" b="0" strike="noStrike" spc="-1">
                <a:solidFill>
                  <a:srgbClr val="8B8B8B"/>
                </a:solidFill>
                <a:latin typeface="Calibri"/>
              </a:rPr>
              <a:t>&lt;date/time&gt;</a:t>
            </a:r>
            <a:endParaRPr lang="nb-NO" sz="1200" b="0" strike="noStrike" spc="-1">
              <a:solidFill>
                <a:srgbClr val="000000"/>
              </a:solidFill>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indent="0" algn="ctr">
              <a:buNone/>
              <a:defRPr lang="nb-NO" sz="1400" b="0" strike="noStrike" spc="-1">
                <a:solidFill>
                  <a:srgbClr val="000000"/>
                </a:solidFill>
                <a:latin typeface="Times New Roman"/>
              </a:defRPr>
            </a:lvl1pPr>
          </a:lstStyle>
          <a:p>
            <a:pPr indent="0" algn="ctr">
              <a:buNone/>
            </a:pPr>
            <a:r>
              <a:rPr lang="nb-NO" sz="1400" b="0" strike="noStrike" spc="-1">
                <a:solidFill>
                  <a:srgbClr val="000000"/>
                </a:solidFill>
                <a:latin typeface="Times New Roman"/>
              </a:rPr>
              <a:t>&lt;footer&gt;</a:t>
            </a:r>
          </a:p>
        </p:txBody>
      </p:sp>
      <p:sp>
        <p:nvSpPr>
          <p:cNvPr id="45"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indent="0" algn="r">
              <a:lnSpc>
                <a:spcPct val="100000"/>
              </a:lnSpc>
              <a:buNone/>
              <a:defRPr lang="hu-HU" sz="1200" b="0" strike="noStrike" spc="-1">
                <a:solidFill>
                  <a:srgbClr val="8B8B8B"/>
                </a:solidFill>
                <a:latin typeface="Calibri"/>
              </a:defRPr>
            </a:lvl1pPr>
          </a:lstStyle>
          <a:p>
            <a:pPr indent="0" algn="r">
              <a:lnSpc>
                <a:spcPct val="100000"/>
              </a:lnSpc>
              <a:buNone/>
            </a:pPr>
            <a:fld id="{33EE2A7F-7A9C-4885-8A55-A7BFE38E9AE5}" type="slidenum">
              <a:rPr lang="hu-HU" sz="1200" b="0" strike="noStrike" spc="-1">
                <a:solidFill>
                  <a:srgbClr val="8B8B8B"/>
                </a:solidFill>
                <a:latin typeface="Calibri"/>
              </a:rPr>
              <a:t>‹#›</a:t>
            </a:fld>
            <a:endParaRPr lang="nb-NO"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839880" y="457200"/>
            <a:ext cx="3931920" cy="1599840"/>
          </a:xfrm>
          <a:prstGeom prst="rect">
            <a:avLst/>
          </a:prstGeom>
          <a:noFill/>
          <a:ln w="0">
            <a:noFill/>
          </a:ln>
        </p:spPr>
        <p:txBody>
          <a:bodyPr anchor="b">
            <a:noAutofit/>
          </a:bodyPr>
          <a:lstStyle/>
          <a:p>
            <a:pPr indent="0">
              <a:lnSpc>
                <a:spcPct val="90000"/>
              </a:lnSpc>
              <a:buNone/>
            </a:pPr>
            <a:r>
              <a:rPr lang="hu-HU" sz="3200" b="0" strike="noStrike" spc="-1">
                <a:solidFill>
                  <a:srgbClr val="000000"/>
                </a:solidFill>
                <a:latin typeface="Calibri Light"/>
              </a:rPr>
              <a:t>Mintacím szerkesztése</a:t>
            </a:r>
            <a:endParaRPr lang="hu-HU" sz="3200" b="0" strike="noStrike" spc="-1">
              <a:solidFill>
                <a:srgbClr val="000000"/>
              </a:solidFill>
              <a:latin typeface="Calibri"/>
            </a:endParaRPr>
          </a:p>
        </p:txBody>
      </p:sp>
      <p:sp>
        <p:nvSpPr>
          <p:cNvPr id="83" name="PlaceHolder 2"/>
          <p:cNvSpPr>
            <a:spLocks noGrp="1"/>
          </p:cNvSpPr>
          <p:nvPr>
            <p:ph type="body"/>
          </p:nvPr>
        </p:nvSpPr>
        <p:spPr>
          <a:xfrm>
            <a:off x="5183280" y="987480"/>
            <a:ext cx="6171840" cy="4873320"/>
          </a:xfrm>
          <a:prstGeom prst="rect">
            <a:avLst/>
          </a:prstGeom>
          <a:noFill/>
          <a:ln w="0">
            <a:noFill/>
          </a:ln>
        </p:spPr>
        <p:txBody>
          <a:bodyPr anchor="t">
            <a:noAutofit/>
          </a:bodyPr>
          <a:lstStyle/>
          <a:p>
            <a:pPr marL="228600" indent="-228600">
              <a:lnSpc>
                <a:spcPct val="90000"/>
              </a:lnSpc>
              <a:spcBef>
                <a:spcPts val="1001"/>
              </a:spcBef>
              <a:buClr>
                <a:srgbClr val="000000"/>
              </a:buClr>
              <a:buFont typeface="Arial"/>
              <a:buChar char="•"/>
            </a:pPr>
            <a:r>
              <a:rPr lang="hu-HU" sz="3200" b="0" strike="noStrike" spc="-1">
                <a:solidFill>
                  <a:srgbClr val="000000"/>
                </a:solidFill>
                <a:latin typeface="Calibri"/>
              </a:rPr>
              <a:t>Mintaszöveg szerkesztése</a:t>
            </a:r>
          </a:p>
          <a:p>
            <a:pPr marL="685800" lvl="1" indent="-228600">
              <a:lnSpc>
                <a:spcPct val="90000"/>
              </a:lnSpc>
              <a:spcBef>
                <a:spcPts val="499"/>
              </a:spcBef>
              <a:buClr>
                <a:srgbClr val="000000"/>
              </a:buClr>
              <a:buFont typeface="Arial"/>
              <a:buChar char="•"/>
            </a:pPr>
            <a:r>
              <a:rPr lang="hu-HU" sz="2800" b="0" strike="noStrike" spc="-1">
                <a:solidFill>
                  <a:srgbClr val="000000"/>
                </a:solidFill>
                <a:latin typeface="Calibri"/>
              </a:rPr>
              <a:t>Második szint</a:t>
            </a:r>
          </a:p>
          <a:p>
            <a:pPr marL="1143000" lvl="2" indent="-228600">
              <a:lnSpc>
                <a:spcPct val="90000"/>
              </a:lnSpc>
              <a:spcBef>
                <a:spcPts val="499"/>
              </a:spcBef>
              <a:buClr>
                <a:srgbClr val="000000"/>
              </a:buClr>
              <a:buFont typeface="Arial"/>
              <a:buChar char="•"/>
            </a:pPr>
            <a:r>
              <a:rPr lang="hu-HU" sz="2400" b="0" strike="noStrike" spc="-1">
                <a:solidFill>
                  <a:srgbClr val="000000"/>
                </a:solidFill>
                <a:latin typeface="Calibri"/>
              </a:rPr>
              <a:t>Harmadik szint</a:t>
            </a:r>
          </a:p>
          <a:p>
            <a:pPr marL="1600200" lvl="3" indent="-228600">
              <a:lnSpc>
                <a:spcPct val="90000"/>
              </a:lnSpc>
              <a:spcBef>
                <a:spcPts val="499"/>
              </a:spcBef>
              <a:buClr>
                <a:srgbClr val="000000"/>
              </a:buClr>
              <a:buFont typeface="Arial"/>
              <a:buChar char="•"/>
            </a:pPr>
            <a:r>
              <a:rPr lang="hu-HU" sz="2000" b="0" strike="noStrike" spc="-1">
                <a:solidFill>
                  <a:srgbClr val="000000"/>
                </a:solidFill>
                <a:latin typeface="Calibri"/>
              </a:rPr>
              <a:t>Negyedik szint</a:t>
            </a:r>
          </a:p>
          <a:p>
            <a:pPr marL="2057400" lvl="4" indent="-228600">
              <a:lnSpc>
                <a:spcPct val="90000"/>
              </a:lnSpc>
              <a:spcBef>
                <a:spcPts val="499"/>
              </a:spcBef>
              <a:buClr>
                <a:srgbClr val="000000"/>
              </a:buClr>
              <a:buFont typeface="Arial"/>
              <a:buChar char="•"/>
            </a:pPr>
            <a:r>
              <a:rPr lang="hu-HU" sz="2000" b="0" strike="noStrike" spc="-1">
                <a:solidFill>
                  <a:srgbClr val="000000"/>
                </a:solidFill>
                <a:latin typeface="Calibri"/>
              </a:rPr>
              <a:t>Ötödik szint</a:t>
            </a:r>
          </a:p>
        </p:txBody>
      </p:sp>
      <p:sp>
        <p:nvSpPr>
          <p:cNvPr id="84" name="PlaceHolder 3"/>
          <p:cNvSpPr>
            <a:spLocks noGrp="1"/>
          </p:cNvSpPr>
          <p:nvPr>
            <p:ph type="body"/>
          </p:nvPr>
        </p:nvSpPr>
        <p:spPr>
          <a:xfrm>
            <a:off x="839880" y="2057400"/>
            <a:ext cx="3931920" cy="3811320"/>
          </a:xfrm>
          <a:prstGeom prst="rect">
            <a:avLst/>
          </a:prstGeom>
          <a:noFill/>
          <a:ln w="0">
            <a:noFill/>
          </a:ln>
        </p:spPr>
        <p:txBody>
          <a:bodyPr anchor="t">
            <a:noAutofit/>
          </a:bodyPr>
          <a:lstStyle/>
          <a:p>
            <a:pPr indent="0">
              <a:lnSpc>
                <a:spcPct val="90000"/>
              </a:lnSpc>
              <a:spcBef>
                <a:spcPts val="1001"/>
              </a:spcBef>
              <a:buNone/>
              <a:tabLst>
                <a:tab pos="0" algn="l"/>
              </a:tabLst>
            </a:pPr>
            <a:r>
              <a:rPr lang="hu-HU" sz="1600" b="0" strike="noStrike" spc="-1">
                <a:solidFill>
                  <a:srgbClr val="000000"/>
                </a:solidFill>
                <a:latin typeface="Calibri"/>
              </a:rPr>
              <a:t>Mintaszöveg szerkesztése</a:t>
            </a:r>
          </a:p>
        </p:txBody>
      </p:sp>
      <p:sp>
        <p:nvSpPr>
          <p:cNvPr id="85" name="PlaceHolder 4"/>
          <p:cNvSpPr>
            <a:spLocks noGrp="1"/>
          </p:cNvSpPr>
          <p:nvPr>
            <p:ph type="dt" idx="7"/>
          </p:nvPr>
        </p:nvSpPr>
        <p:spPr>
          <a:xfrm>
            <a:off x="838080" y="6356520"/>
            <a:ext cx="2742840" cy="364680"/>
          </a:xfrm>
          <a:prstGeom prst="rect">
            <a:avLst/>
          </a:prstGeom>
          <a:noFill/>
          <a:ln w="0">
            <a:noFill/>
          </a:ln>
        </p:spPr>
        <p:txBody>
          <a:bodyPr anchor="ctr">
            <a:noAutofit/>
          </a:bodyPr>
          <a:lstStyle>
            <a:lvl1pPr indent="0">
              <a:lnSpc>
                <a:spcPct val="100000"/>
              </a:lnSpc>
              <a:buNone/>
              <a:defRPr lang="hu-HU" sz="1200" b="0" strike="noStrike" spc="-1">
                <a:solidFill>
                  <a:srgbClr val="8B8B8B"/>
                </a:solidFill>
                <a:latin typeface="Calibri"/>
              </a:defRPr>
            </a:lvl1pPr>
          </a:lstStyle>
          <a:p>
            <a:pPr indent="0">
              <a:lnSpc>
                <a:spcPct val="100000"/>
              </a:lnSpc>
              <a:buNone/>
            </a:pPr>
            <a:r>
              <a:rPr lang="hu-HU" sz="1200" b="0" strike="noStrike" spc="-1">
                <a:solidFill>
                  <a:srgbClr val="8B8B8B"/>
                </a:solidFill>
                <a:latin typeface="Calibri"/>
              </a:rPr>
              <a:t>&lt;date/time&gt;</a:t>
            </a:r>
            <a:endParaRPr lang="nb-NO" sz="1200" b="0" strike="noStrike" spc="-1">
              <a:solidFill>
                <a:srgbClr val="000000"/>
              </a:solidFill>
              <a:latin typeface="Times New Roman"/>
            </a:endParaRPr>
          </a:p>
        </p:txBody>
      </p:sp>
      <p:sp>
        <p:nvSpPr>
          <p:cNvPr id="86" name="PlaceHolder 5"/>
          <p:cNvSpPr>
            <a:spLocks noGrp="1"/>
          </p:cNvSpPr>
          <p:nvPr>
            <p:ph type="ftr" idx="8"/>
          </p:nvPr>
        </p:nvSpPr>
        <p:spPr>
          <a:xfrm>
            <a:off x="4038480" y="6356520"/>
            <a:ext cx="4114440" cy="364680"/>
          </a:xfrm>
          <a:prstGeom prst="rect">
            <a:avLst/>
          </a:prstGeom>
          <a:noFill/>
          <a:ln w="0">
            <a:noFill/>
          </a:ln>
        </p:spPr>
        <p:txBody>
          <a:bodyPr anchor="ctr">
            <a:noAutofit/>
          </a:bodyPr>
          <a:lstStyle>
            <a:lvl1pPr indent="0" algn="ctr">
              <a:buNone/>
              <a:defRPr lang="nb-NO" sz="1400" b="0" strike="noStrike" spc="-1">
                <a:solidFill>
                  <a:srgbClr val="000000"/>
                </a:solidFill>
                <a:latin typeface="Times New Roman"/>
              </a:defRPr>
            </a:lvl1pPr>
          </a:lstStyle>
          <a:p>
            <a:pPr indent="0" algn="ctr">
              <a:buNone/>
            </a:pPr>
            <a:r>
              <a:rPr lang="nb-NO" sz="1400" b="0" strike="noStrike" spc="-1">
                <a:solidFill>
                  <a:srgbClr val="000000"/>
                </a:solidFill>
                <a:latin typeface="Times New Roman"/>
              </a:rPr>
              <a:t>&lt;footer&gt;</a:t>
            </a:r>
          </a:p>
        </p:txBody>
      </p:sp>
      <p:sp>
        <p:nvSpPr>
          <p:cNvPr id="87" name="PlaceHolder 6"/>
          <p:cNvSpPr>
            <a:spLocks noGrp="1"/>
          </p:cNvSpPr>
          <p:nvPr>
            <p:ph type="sldNum" idx="9"/>
          </p:nvPr>
        </p:nvSpPr>
        <p:spPr>
          <a:xfrm>
            <a:off x="8610480" y="6356520"/>
            <a:ext cx="2742840" cy="364680"/>
          </a:xfrm>
          <a:prstGeom prst="rect">
            <a:avLst/>
          </a:prstGeom>
          <a:noFill/>
          <a:ln w="0">
            <a:noFill/>
          </a:ln>
        </p:spPr>
        <p:txBody>
          <a:bodyPr anchor="ctr">
            <a:noAutofit/>
          </a:bodyPr>
          <a:lstStyle>
            <a:lvl1pPr indent="0" algn="r">
              <a:lnSpc>
                <a:spcPct val="100000"/>
              </a:lnSpc>
              <a:buNone/>
              <a:defRPr lang="hu-HU" sz="1200" b="0" strike="noStrike" spc="-1">
                <a:solidFill>
                  <a:srgbClr val="8B8B8B"/>
                </a:solidFill>
                <a:latin typeface="Calibri"/>
              </a:defRPr>
            </a:lvl1pPr>
          </a:lstStyle>
          <a:p>
            <a:pPr indent="0" algn="r">
              <a:lnSpc>
                <a:spcPct val="100000"/>
              </a:lnSpc>
              <a:buNone/>
            </a:pPr>
            <a:fld id="{A707BB7F-C5DD-4754-B21C-237295628950}" type="slidenum">
              <a:rPr lang="hu-HU" sz="1200" b="0" strike="noStrike" spc="-1">
                <a:solidFill>
                  <a:srgbClr val="8B8B8B"/>
                </a:solidFill>
                <a:latin typeface="Calibri"/>
              </a:rPr>
              <a:t>‹#›</a:t>
            </a:fld>
            <a:endParaRPr lang="nb-NO" sz="12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c/WelderVlog?app=desktop" TargetMode="External"/><Relationship Id="rId2"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hyperlink" Target="https://www.youtube.com/watch?v=dikGC6B_xCY" TargetMode="External"/><Relationship Id="rId5" Type="http://schemas.openxmlformats.org/officeDocument/2006/relationships/hyperlink" Target="https://www.youtube.com/shorts/rjfhStWm6-8" TargetMode="External"/><Relationship Id="rId4" Type="http://schemas.openxmlformats.org/officeDocument/2006/relationships/hyperlink" Target="https://www.youtube.com/watch?v=8I1onrUqjDA"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file:///Users/eier/Library/CloudStorage/Dropbox/Min%20Mac%20(Eiers%20iMac)/Desktop/PAKS-course%20evaluation-rev01_Marika.docx" TargetMode="External"/><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24" name="PlaceHolder 1"/>
          <p:cNvSpPr>
            <a:spLocks noGrp="1"/>
          </p:cNvSpPr>
          <p:nvPr>
            <p:ph type="title"/>
          </p:nvPr>
        </p:nvSpPr>
        <p:spPr>
          <a:xfrm>
            <a:off x="1523880" y="1122480"/>
            <a:ext cx="9143640" cy="2387160"/>
          </a:xfrm>
          <a:prstGeom prst="rect">
            <a:avLst/>
          </a:prstGeom>
          <a:noFill/>
          <a:ln w="0">
            <a:noFill/>
          </a:ln>
        </p:spPr>
        <p:txBody>
          <a:bodyPr anchor="b">
            <a:normAutofit fontScale="98000"/>
          </a:bodyPr>
          <a:lstStyle/>
          <a:p>
            <a:pPr indent="0" algn="ctr">
              <a:lnSpc>
                <a:spcPct val="90000"/>
              </a:lnSpc>
              <a:buNone/>
            </a:pPr>
            <a:br>
              <a:rPr sz="4400"/>
            </a:br>
            <a:r>
              <a:rPr lang="hu-HU" sz="4400" b="0" strike="noStrike" spc="-1">
                <a:solidFill>
                  <a:srgbClr val="000000"/>
                </a:solidFill>
                <a:latin typeface="Calibri Light"/>
              </a:rPr>
              <a:t>2nd TRAIN THE TRAINER</a:t>
            </a:r>
            <a:br>
              <a:rPr sz="4400"/>
            </a:br>
            <a:r>
              <a:rPr lang="hu-HU" sz="4400" b="0" strike="noStrike" spc="-1">
                <a:solidFill>
                  <a:srgbClr val="000000"/>
                </a:solidFill>
                <a:latin typeface="Calibri Light"/>
              </a:rPr>
              <a:t>of </a:t>
            </a:r>
            <a:r>
              <a:rPr lang="en-GB" sz="4400" b="0" strike="noStrike" spc="-1">
                <a:solidFill>
                  <a:srgbClr val="000000"/>
                </a:solidFill>
                <a:latin typeface="Calibri Light"/>
              </a:rPr>
              <a:t>Pilot courses</a:t>
            </a:r>
            <a:br>
              <a:rPr sz="1800"/>
            </a:br>
            <a:br>
              <a:rPr sz="1800"/>
            </a:br>
            <a:endParaRPr lang="hu-HU" sz="4400" b="0" strike="noStrike" spc="-1">
              <a:solidFill>
                <a:srgbClr val="000000"/>
              </a:solidFill>
              <a:latin typeface="Calibri"/>
            </a:endParaRPr>
          </a:p>
        </p:txBody>
      </p:sp>
      <p:sp>
        <p:nvSpPr>
          <p:cNvPr id="125" name="PlaceHolder 2"/>
          <p:cNvSpPr>
            <a:spLocks noGrp="1"/>
          </p:cNvSpPr>
          <p:nvPr>
            <p:ph type="subTitle"/>
          </p:nvPr>
        </p:nvSpPr>
        <p:spPr>
          <a:xfrm>
            <a:off x="1523880" y="3602160"/>
            <a:ext cx="9143640" cy="1655280"/>
          </a:xfrm>
          <a:prstGeom prst="rect">
            <a:avLst/>
          </a:prstGeom>
          <a:noFill/>
          <a:ln w="0">
            <a:noFill/>
          </a:ln>
        </p:spPr>
        <p:txBody>
          <a:bodyPr anchor="t">
            <a:noAutofit/>
          </a:bodyPr>
          <a:lstStyle/>
          <a:p>
            <a:pPr indent="0" algn="ctr">
              <a:lnSpc>
                <a:spcPct val="90000"/>
              </a:lnSpc>
              <a:spcBef>
                <a:spcPts val="1001"/>
              </a:spcBef>
              <a:buNone/>
              <a:tabLst>
                <a:tab pos="0" algn="l"/>
              </a:tabLst>
            </a:pPr>
            <a:r>
              <a:rPr lang="en-GB" sz="2400" b="0" strike="noStrike" spc="-1">
                <a:solidFill>
                  <a:srgbClr val="000000"/>
                </a:solidFill>
                <a:latin typeface="Calibri"/>
              </a:rPr>
              <a:t>Created by: </a:t>
            </a:r>
            <a:r>
              <a:rPr lang="hu-HU" sz="2400" b="0" strike="noStrike" spc="-1">
                <a:solidFill>
                  <a:srgbClr val="000000"/>
                </a:solidFill>
                <a:latin typeface="Calibri"/>
              </a:rPr>
              <a:t>Marika Mészáros</a:t>
            </a:r>
            <a:endParaRPr lang="nb-NO" sz="2400" b="0" strike="noStrike" spc="-1">
              <a:solidFill>
                <a:srgbClr val="000000"/>
              </a:solidFill>
              <a:latin typeface="Arial"/>
            </a:endParaRPr>
          </a:p>
          <a:p>
            <a:pPr indent="0" algn="ctr">
              <a:lnSpc>
                <a:spcPct val="90000"/>
              </a:lnSpc>
              <a:spcBef>
                <a:spcPts val="1001"/>
              </a:spcBef>
              <a:buNone/>
              <a:tabLst>
                <a:tab pos="0" algn="l"/>
              </a:tabLst>
            </a:pPr>
            <a:r>
              <a:rPr lang="hu-HU" sz="2400" b="0" strike="noStrike" spc="-1">
                <a:solidFill>
                  <a:srgbClr val="000000"/>
                </a:solidFill>
                <a:latin typeface="Calibri"/>
              </a:rPr>
              <a:t>2023. 04.25.</a:t>
            </a:r>
            <a:endParaRPr lang="nb-NO" sz="24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42"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a:t>
            </a:r>
            <a:r>
              <a:rPr lang="en-GB" sz="4400" b="0" strike="noStrike" spc="-1">
                <a:solidFill>
                  <a:srgbClr val="000000"/>
                </a:solidFill>
                <a:latin typeface="Calibri Light"/>
              </a:rPr>
              <a:t>― Role of RPL issues</a:t>
            </a:r>
            <a:br>
              <a:rPr sz="4400"/>
            </a:br>
            <a:endParaRPr lang="hu-HU" sz="4400" b="0" strike="noStrike" spc="-1">
              <a:solidFill>
                <a:srgbClr val="000000"/>
              </a:solidFill>
              <a:latin typeface="Calibri"/>
            </a:endParaRPr>
          </a:p>
        </p:txBody>
      </p:sp>
      <p:sp>
        <p:nvSpPr>
          <p:cNvPr id="143"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In the second course, there were two instructors to teach non-destructive testing.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 following questions were asked before the lectures: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Do you know what </a:t>
            </a:r>
            <a:r>
              <a:rPr lang="hu-HU" sz="2800" b="0" strike="noStrike" spc="-1">
                <a:solidFill>
                  <a:srgbClr val="000000"/>
                </a:solidFill>
                <a:latin typeface="Calibri"/>
              </a:rPr>
              <a:t>NDT</a:t>
            </a:r>
            <a:r>
              <a:rPr lang="en-US" sz="2800" b="0" strike="noStrike" spc="-1">
                <a:solidFill>
                  <a:srgbClr val="000000"/>
                </a:solidFill>
                <a:latin typeface="Calibri"/>
              </a:rPr>
              <a:t> test is?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Do you know the main </a:t>
            </a:r>
            <a:r>
              <a:rPr lang="hu-HU" sz="2800" b="0" strike="noStrike" spc="-1">
                <a:solidFill>
                  <a:srgbClr val="000000"/>
                </a:solidFill>
                <a:latin typeface="Calibri"/>
              </a:rPr>
              <a:t>NDT</a:t>
            </a:r>
            <a:r>
              <a:rPr lang="en-US" sz="2800" b="0" strike="noStrike" spc="-1">
                <a:solidFill>
                  <a:srgbClr val="000000"/>
                </a:solidFill>
                <a:latin typeface="Calibri"/>
              </a:rPr>
              <a:t> test methods?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What are the methods of determining surface deviations?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What are the methods for determining volume </a:t>
            </a:r>
            <a:r>
              <a:rPr lang="hu-HU" sz="2800" b="0" strike="noStrike" spc="-1">
                <a:solidFill>
                  <a:srgbClr val="000000"/>
                </a:solidFill>
                <a:latin typeface="Calibri"/>
              </a:rPr>
              <a:t>(</a:t>
            </a:r>
            <a:r>
              <a:rPr lang="en-GB" sz="2800" b="0" strike="noStrike" spc="-1">
                <a:solidFill>
                  <a:srgbClr val="000000"/>
                </a:solidFill>
                <a:latin typeface="Calibri"/>
              </a:rPr>
              <a:t>internal</a:t>
            </a:r>
            <a:r>
              <a:rPr lang="hu-HU" sz="2800" b="0" strike="noStrike" spc="-1">
                <a:solidFill>
                  <a:srgbClr val="000000"/>
                </a:solidFill>
                <a:latin typeface="Calibri"/>
              </a:rPr>
              <a:t>) </a:t>
            </a:r>
            <a:r>
              <a:rPr lang="en-US" sz="2800" b="0" strike="noStrike" spc="-1">
                <a:solidFill>
                  <a:srgbClr val="000000"/>
                </a:solidFill>
                <a:latin typeface="Calibri"/>
              </a:rPr>
              <a:t>differences?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Students who have reached level 2 in the </a:t>
            </a:r>
            <a:r>
              <a:rPr lang="hu-HU" sz="2800" b="0" strike="noStrike" spc="-1">
                <a:solidFill>
                  <a:srgbClr val="000000"/>
                </a:solidFill>
                <a:latin typeface="Calibri"/>
              </a:rPr>
              <a:t>NDT</a:t>
            </a:r>
            <a:r>
              <a:rPr lang="en-US" sz="2800" b="0" strike="noStrike" spc="-1">
                <a:solidFill>
                  <a:srgbClr val="000000"/>
                </a:solidFill>
                <a:latin typeface="Calibri"/>
              </a:rPr>
              <a:t> examination are exempted from the material of the procedure.</a:t>
            </a:r>
            <a:endParaRPr lang="hu-HU" sz="2800" b="0" strike="noStrike" spc="-1">
              <a:solidFill>
                <a:srgbClr val="000000"/>
              </a:solidFill>
              <a:latin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US" sz="4400" b="0" strike="noStrike" spc="-1">
                <a:solidFill>
                  <a:srgbClr val="000000"/>
                </a:solidFill>
                <a:latin typeface="Calibri Light"/>
              </a:rPr>
              <a:t>Previous qualifications of the students </a:t>
            </a:r>
            <a:br>
              <a:rPr sz="4400"/>
            </a:br>
            <a:endParaRPr lang="hu-HU" sz="4400" b="0" strike="noStrike" spc="-1">
              <a:solidFill>
                <a:srgbClr val="000000"/>
              </a:solidFill>
              <a:latin typeface="Calibri"/>
            </a:endParaRPr>
          </a:p>
        </p:txBody>
      </p:sp>
      <p:sp>
        <p:nvSpPr>
          <p:cNvPr id="145"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Students enrolling on the production inspector course were usually welders and may have done inspections in addition to their basic job. They also had some hidden experience and knowledge that helped them to understand the tasks related to organization and control.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 training had a prerequisite of welding knowledge, which required an international welding course. People who did not have an international certificate could also join the training but then they only received a certificate of completion not a diploma</a:t>
            </a:r>
            <a:r>
              <a:rPr lang="hu-HU" sz="2800" b="0" strike="noStrike" spc="-1">
                <a:solidFill>
                  <a:srgbClr val="000000"/>
                </a:solidFill>
                <a:latin typeface="Calibri"/>
              </a:rPr>
              <a:t>.</a:t>
            </a:r>
            <a:r>
              <a:rPr lang="en-US" sz="2800" b="0" strike="noStrike" spc="-1">
                <a:solidFill>
                  <a:srgbClr val="000000"/>
                </a:solidFill>
                <a:latin typeface="Calibri"/>
              </a:rPr>
              <a:t> </a:t>
            </a:r>
            <a:r>
              <a:rPr lang="en-GB" sz="2800" b="0" strike="noStrike" spc="-1">
                <a:solidFill>
                  <a:srgbClr val="000000"/>
                </a:solidFill>
                <a:latin typeface="Calibri"/>
              </a:rPr>
              <a:t>In this case </a:t>
            </a:r>
            <a:r>
              <a:rPr lang="en-US" sz="2800" b="0" strike="noStrike" spc="-1">
                <a:solidFill>
                  <a:srgbClr val="000000"/>
                </a:solidFill>
                <a:latin typeface="Calibri"/>
              </a:rPr>
              <a:t>of course the examination requirements were different.</a:t>
            </a:r>
            <a:endParaRPr lang="hu-HU" sz="2800" b="0" strike="noStrike" spc="-1">
              <a:solidFill>
                <a:srgbClr val="000000"/>
              </a:solidFill>
              <a:latin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46"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US" sz="4400" b="0" strike="noStrike" spc="-1">
                <a:solidFill>
                  <a:srgbClr val="000000"/>
                </a:solidFill>
                <a:latin typeface="Calibri Light"/>
              </a:rPr>
              <a:t>Previous qualifications of the students </a:t>
            </a:r>
            <a:br>
              <a:rPr sz="4400"/>
            </a:br>
            <a:endParaRPr lang="hu-HU" sz="4400" b="0" strike="noStrike" spc="-1">
              <a:solidFill>
                <a:srgbClr val="000000"/>
              </a:solidFill>
              <a:latin typeface="Calibri"/>
            </a:endParaRPr>
          </a:p>
        </p:txBody>
      </p:sp>
      <p:sp>
        <p:nvSpPr>
          <p:cNvPr id="147"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The trainers are of the opinion that the advertised application criteria must be met in order to understand and master what is taught in the course.  To apply, you must have completed at least three years of technical college.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Students first attended a 75-hour welding technology course and then, after passing the exam, they could start the 102-hour welding production supervisor training.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Students who already had an EWS or IWS diploma could directly join the 102 hours of theoretical and practical training for production inspectors.</a:t>
            </a:r>
            <a:endParaRPr lang="hu-HU" sz="2800" b="0" strike="noStrike" spc="-1">
              <a:solidFill>
                <a:srgbClr val="000000"/>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48"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Tutors' own teaching materials</a:t>
            </a:r>
            <a:br>
              <a:rPr sz="4400"/>
            </a:br>
            <a:endParaRPr lang="hu-HU" sz="4400" b="0" strike="noStrike" spc="-1">
              <a:solidFill>
                <a:srgbClr val="000000"/>
              </a:solidFill>
              <a:latin typeface="Calibri"/>
            </a:endParaRPr>
          </a:p>
        </p:txBody>
      </p:sp>
      <p:sp>
        <p:nvSpPr>
          <p:cNvPr id="149"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The trainers have developed their own teaching materials in ppt format. Some trainers added a short film clip which was very well received by the students. We need more of the same.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There was also a need to explain standards which cannot be distributed in paper or online format according to Hungarian legislation, the teaching method here is projection and explanation. Companies should obtain the necessary standards on their own.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There is a need for more group sessions, only one or two trainers have used this possibility.</a:t>
            </a:r>
            <a:endParaRPr lang="hu-HU" sz="2800" b="0" strike="noStrike" spc="-1">
              <a:solidFill>
                <a:srgbClr val="000000"/>
              </a:solidFill>
              <a:latin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50"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Electronic learning materials</a:t>
            </a:r>
            <a:br>
              <a:rPr sz="4400"/>
            </a:br>
            <a:endParaRPr lang="hu-HU" sz="4400" b="0" strike="noStrike" spc="-1">
              <a:solidFill>
                <a:srgbClr val="000000"/>
              </a:solidFill>
              <a:latin typeface="Calibri"/>
            </a:endParaRPr>
          </a:p>
        </p:txBody>
      </p:sp>
      <p:sp>
        <p:nvSpPr>
          <p:cNvPr id="151"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The main problem here was language. Itslearning has a lot of useful material, but in English. The students all knew some level of English, but this proved insufficient to understand the material.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 MHtE helped Matrai with this and translated some of the course materials into Hungarian.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In addition, the students were also provided with high quality course material in book form. There is a need for an electronic library in Hungarian.</a:t>
            </a:r>
            <a:endParaRPr lang="hu-HU" sz="2800" b="0" strike="noStrike" spc="-1">
              <a:solidFill>
                <a:srgbClr val="000000"/>
              </a:solidFill>
              <a:latin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Opinions on CU</a:t>
            </a:r>
            <a:br>
              <a:rPr sz="4400"/>
            </a:br>
            <a:endParaRPr lang="hu-HU" sz="4400" b="0" strike="noStrike" spc="-1">
              <a:solidFill>
                <a:srgbClr val="000000"/>
              </a:solidFill>
              <a:latin typeface="Calibri"/>
            </a:endParaRPr>
          </a:p>
        </p:txBody>
      </p:sp>
      <p:sp>
        <p:nvSpPr>
          <p:cNvPr id="153" name="PlaceHolder 2"/>
          <p:cNvSpPr>
            <a:spLocks noGrp="1"/>
          </p:cNvSpPr>
          <p:nvPr>
            <p:ph/>
          </p:nvPr>
        </p:nvSpPr>
        <p:spPr>
          <a:xfrm>
            <a:off x="838080" y="1825560"/>
            <a:ext cx="10515240" cy="4350960"/>
          </a:xfrm>
          <a:prstGeom prst="rect">
            <a:avLst/>
          </a:prstGeom>
          <a:noFill/>
          <a:ln w="0">
            <a:noFill/>
          </a:ln>
        </p:spPr>
        <p:txBody>
          <a:bodyPr anchor="t">
            <a:normAutofit fontScale="92000"/>
          </a:bodyPr>
          <a:lstStyle/>
          <a:p>
            <a:pPr indent="0">
              <a:lnSpc>
                <a:spcPct val="90000"/>
              </a:lnSpc>
              <a:spcBef>
                <a:spcPts val="1001"/>
              </a:spcBef>
              <a:buNone/>
              <a:tabLst>
                <a:tab pos="0" algn="l"/>
              </a:tabLst>
            </a:pPr>
            <a:r>
              <a:rPr lang="en-US" sz="2800" b="0" strike="noStrike" spc="-1">
                <a:solidFill>
                  <a:srgbClr val="000000"/>
                </a:solidFill>
                <a:latin typeface="Calibri"/>
              </a:rPr>
              <a:t>During the course, the potential of the CUs was not fully exploited. There were opportunities to develop the IT competences of students and trainers. The possibility to upload video material and images was not exploited. Most of the resources uploaded were not used because of the foreign language. Both the RPL and the CU post-test were insufficient and need to be replaced and continuously improved. Few ZOOM meetings have taken place. A Facebook or Messenger group could have been run during the course and for ongoing contact later. Learners could also make their own videos at the workplace, there were no examples of this either. Although teaching materials were uploaded to the Its learning system, students received these on a thumb drive. Students used </a:t>
            </a:r>
            <a:r>
              <a:rPr lang="en-GB" sz="2800" b="0" strike="noStrike" spc="-1">
                <a:solidFill>
                  <a:srgbClr val="000000"/>
                </a:solidFill>
                <a:latin typeface="Calibri"/>
              </a:rPr>
              <a:t>mobile phone </a:t>
            </a:r>
            <a:r>
              <a:rPr lang="en-US" sz="2800" b="0" strike="noStrike" spc="-1">
                <a:solidFill>
                  <a:srgbClr val="000000"/>
                </a:solidFill>
                <a:latin typeface="Calibri"/>
              </a:rPr>
              <a:t>and thumb drives, tutors used computers and TV screens.</a:t>
            </a:r>
            <a:endParaRPr lang="hu-HU" sz="2800" b="0" strike="noStrike" spc="-1">
              <a:solidFill>
                <a:srgbClr val="000000"/>
              </a:solidFill>
              <a:latin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54"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Possible developments, ideas, methods</a:t>
            </a:r>
            <a:br>
              <a:rPr sz="4400"/>
            </a:br>
            <a:endParaRPr lang="hu-HU" sz="4400" b="0" strike="noStrike" spc="-1">
              <a:solidFill>
                <a:srgbClr val="000000"/>
              </a:solidFill>
              <a:latin typeface="Calibri"/>
            </a:endParaRPr>
          </a:p>
        </p:txBody>
      </p:sp>
      <p:sp>
        <p:nvSpPr>
          <p:cNvPr id="155"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GB" sz="2800" b="0" strike="noStrike" spc="-1">
                <a:solidFill>
                  <a:srgbClr val="000000"/>
                </a:solidFill>
                <a:latin typeface="Calibri"/>
              </a:rPr>
              <a:t>For theoretical training, it is advisable to choose one of the blended learning methods. </a:t>
            </a:r>
            <a:endParaRPr lang="hu-HU" sz="2800" b="0" strike="noStrike" spc="-1">
              <a:solidFill>
                <a:srgbClr val="000000"/>
              </a:solidFill>
              <a:latin typeface="Calibri"/>
            </a:endParaRPr>
          </a:p>
          <a:p>
            <a:pPr indent="0">
              <a:lnSpc>
                <a:spcPct val="90000"/>
              </a:lnSpc>
              <a:spcBef>
                <a:spcPts val="1001"/>
              </a:spcBef>
              <a:buNone/>
              <a:tabLst>
                <a:tab pos="0" algn="l"/>
              </a:tabLst>
            </a:pPr>
            <a:r>
              <a:rPr lang="en-GB" sz="2800" b="0" strike="noStrike" spc="-1">
                <a:solidFill>
                  <a:srgbClr val="000000"/>
                </a:solidFill>
                <a:latin typeface="Calibri"/>
              </a:rPr>
              <a:t>Blended learning is an educational technology that provides a variety of learning environments (methods and tools) - traditional and virtual classroom learning, face-to-face and distance learning, print and electronic learning materials, high quality info communication tools - to make learning material available in a cooperative, varied and individualised way, and to monitor and evaluate the progress of learners.</a:t>
            </a:r>
            <a:endParaRPr lang="hu-HU" sz="2800" b="0" strike="noStrike" spc="-1">
              <a:solidFill>
                <a:srgbClr val="000000"/>
              </a:solidFill>
              <a:latin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56"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Possible developments, ideas, methods</a:t>
            </a:r>
            <a:br>
              <a:rPr sz="4400"/>
            </a:br>
            <a:endParaRPr lang="hu-HU" sz="4400" b="0" strike="noStrike" spc="-1">
              <a:solidFill>
                <a:srgbClr val="000000"/>
              </a:solidFill>
              <a:latin typeface="Calibri"/>
            </a:endParaRPr>
          </a:p>
        </p:txBody>
      </p:sp>
      <p:sp>
        <p:nvSpPr>
          <p:cNvPr id="157" name="PlaceHolder 2"/>
          <p:cNvSpPr>
            <a:spLocks noGrp="1"/>
          </p:cNvSpPr>
          <p:nvPr>
            <p:ph/>
          </p:nvPr>
        </p:nvSpPr>
        <p:spPr>
          <a:xfrm>
            <a:off x="838080" y="1825560"/>
            <a:ext cx="10515240" cy="4350960"/>
          </a:xfrm>
          <a:prstGeom prst="rect">
            <a:avLst/>
          </a:prstGeom>
          <a:noFill/>
          <a:ln w="0">
            <a:noFill/>
          </a:ln>
        </p:spPr>
        <p:txBody>
          <a:bodyPr anchor="t">
            <a:normAutofit fontScale="98000"/>
          </a:bodyPr>
          <a:lstStyle/>
          <a:p>
            <a:pPr indent="0">
              <a:lnSpc>
                <a:spcPct val="90000"/>
              </a:lnSpc>
              <a:spcBef>
                <a:spcPts val="1001"/>
              </a:spcBef>
              <a:buNone/>
              <a:tabLst>
                <a:tab pos="0" algn="l"/>
              </a:tabLst>
            </a:pPr>
            <a:r>
              <a:rPr lang="en-US" sz="2800" b="0" strike="noStrike" spc="-1">
                <a:solidFill>
                  <a:srgbClr val="000000"/>
                </a:solidFill>
                <a:latin typeface="Calibri"/>
              </a:rPr>
              <a:t>There are several types of blended learning, in our case, for example, trainers can choose between:</a:t>
            </a:r>
            <a:endParaRPr lang="hu-HU" sz="2800" b="0" strike="noStrike" spc="-1">
              <a:solidFill>
                <a:srgbClr val="000000"/>
              </a:solidFill>
              <a:latin typeface="Calibri"/>
            </a:endParaRPr>
          </a:p>
          <a:p>
            <a:pPr indent="0">
              <a:lnSpc>
                <a:spcPct val="90000"/>
              </a:lnSpc>
              <a:spcBef>
                <a:spcPts val="1001"/>
              </a:spcBef>
              <a:buNone/>
              <a:tabLst>
                <a:tab pos="0" algn="l"/>
              </a:tabLst>
            </a:pPr>
            <a:r>
              <a:rPr lang="hu-HU" sz="2800" b="0" strike="noStrike" spc="-1">
                <a:solidFill>
                  <a:srgbClr val="000000"/>
                </a:solidFill>
                <a:latin typeface="Calibri"/>
              </a:rPr>
              <a:t>1. </a:t>
            </a:r>
            <a:r>
              <a:rPr lang="en-US" sz="2800" b="0" strike="noStrike" spc="-1">
                <a:solidFill>
                  <a:srgbClr val="000000"/>
                </a:solidFill>
                <a:latin typeface="Calibri"/>
              </a:rPr>
              <a:t>learning environment rotation: classroom traditional and home on-line;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2. individual rotation: the student learns in different ways, including on-line;</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3. self-blend model: in addition to traditional training, some subjects are studied on-line, either in class or from home;</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4. enriched virtual model: training starts in a traditional way and continues on-line after successful progression.</a:t>
            </a:r>
            <a:endParaRPr lang="hu-HU" sz="2800" b="0" strike="noStrike" spc="-1">
              <a:solidFill>
                <a:srgbClr val="000000"/>
              </a:solidFill>
              <a:latin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58"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Possible developments, ideas, methods</a:t>
            </a:r>
            <a:br>
              <a:rPr sz="4400"/>
            </a:br>
            <a:endParaRPr lang="hu-HU" sz="4400" b="0" strike="noStrike" spc="-1">
              <a:solidFill>
                <a:srgbClr val="000000"/>
              </a:solidFill>
              <a:latin typeface="Calibri"/>
            </a:endParaRPr>
          </a:p>
        </p:txBody>
      </p:sp>
      <p:sp>
        <p:nvSpPr>
          <p:cNvPr id="159"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GB" sz="2800" b="0" strike="noStrike" spc="-1">
                <a:solidFill>
                  <a:srgbClr val="000000"/>
                </a:solidFill>
                <a:latin typeface="Calibri"/>
              </a:rPr>
              <a:t>The amount and quality of students' prior knowledge and preparation is essential, and whether they can study independently to complete the course.</a:t>
            </a:r>
            <a:endParaRPr lang="hu-HU" sz="2800" b="0" strike="noStrike" spc="-1">
              <a:solidFill>
                <a:srgbClr val="000000"/>
              </a:solidFill>
              <a:latin typeface="Calibri"/>
            </a:endParaRPr>
          </a:p>
          <a:p>
            <a:pPr indent="0">
              <a:lnSpc>
                <a:spcPct val="90000"/>
              </a:lnSpc>
              <a:spcBef>
                <a:spcPts val="1001"/>
              </a:spcBef>
              <a:buNone/>
              <a:tabLst>
                <a:tab pos="0" algn="l"/>
              </a:tabLst>
            </a:pPr>
            <a:r>
              <a:rPr lang="en-GB" sz="2800" b="0" strike="noStrike" spc="-1">
                <a:solidFill>
                  <a:srgbClr val="000000"/>
                </a:solidFill>
                <a:latin typeface="Calibri"/>
              </a:rPr>
              <a:t>Very important </a:t>
            </a:r>
            <a:r>
              <a:rPr lang="hu-HU" sz="2800" b="0" strike="noStrike" spc="-1">
                <a:solidFill>
                  <a:srgbClr val="000000"/>
                </a:solidFill>
                <a:latin typeface="Calibri"/>
              </a:rPr>
              <a:t>w</a:t>
            </a:r>
            <a:r>
              <a:rPr lang="en-GB" sz="2800" b="0" strike="noStrike" spc="-1">
                <a:solidFill>
                  <a:srgbClr val="000000"/>
                </a:solidFill>
                <a:latin typeface="Calibri"/>
              </a:rPr>
              <a:t>hat is the quality of their ICT equipment, the availability of tools, for example there is a computer in the family but there are five users. </a:t>
            </a:r>
            <a:endParaRPr lang="hu-HU" sz="2800" b="0" strike="noStrike" spc="-1">
              <a:solidFill>
                <a:srgbClr val="000000"/>
              </a:solidFill>
              <a:latin typeface="Calibri"/>
            </a:endParaRPr>
          </a:p>
          <a:p>
            <a:pPr indent="0">
              <a:lnSpc>
                <a:spcPct val="90000"/>
              </a:lnSpc>
              <a:spcBef>
                <a:spcPts val="1001"/>
              </a:spcBef>
              <a:buNone/>
              <a:tabLst>
                <a:tab pos="0" algn="l"/>
              </a:tabLst>
            </a:pPr>
            <a:r>
              <a:rPr lang="en-GB" sz="2800" b="0" strike="noStrike" spc="-1">
                <a:solidFill>
                  <a:srgbClr val="000000"/>
                </a:solidFill>
                <a:latin typeface="Calibri"/>
              </a:rPr>
              <a:t>In blended learning, the work of a teacher becomes more difficult, but they can be prepared to organise project work. He can also tailor the work of individuals, for example in an individual rotation model.</a:t>
            </a:r>
            <a:endParaRPr lang="hu-HU" sz="2800" b="0" strike="noStrike" spc="-1">
              <a:solidFill>
                <a:srgbClr val="000000"/>
              </a:solidFill>
              <a:latin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60" name="PlaceHolder 1"/>
          <p:cNvSpPr>
            <a:spLocks noGrp="1"/>
          </p:cNvSpPr>
          <p:nvPr>
            <p:ph type="title"/>
          </p:nvPr>
        </p:nvSpPr>
        <p:spPr>
          <a:xfrm>
            <a:off x="689400" y="239040"/>
            <a:ext cx="4796640" cy="2391120"/>
          </a:xfrm>
          <a:prstGeom prst="rect">
            <a:avLst/>
          </a:prstGeom>
          <a:noFill/>
          <a:ln w="0">
            <a:noFill/>
          </a:ln>
        </p:spPr>
        <p:txBody>
          <a:bodyPr anchor="b">
            <a:normAutofit fontScale="66000"/>
          </a:bodyPr>
          <a:lstStyle/>
          <a:p>
            <a:pPr indent="0">
              <a:lnSpc>
                <a:spcPct val="90000"/>
              </a:lnSpc>
              <a:buNone/>
            </a:pPr>
            <a:br>
              <a:rPr sz="3200"/>
            </a:br>
            <a:br>
              <a:rPr sz="3200"/>
            </a:br>
            <a:br>
              <a:rPr sz="32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Possible developments, ideas, methods</a:t>
            </a:r>
            <a:br>
              <a:rPr sz="4400"/>
            </a:br>
            <a:endParaRPr lang="hu-HU" sz="4400" b="0" strike="noStrike" spc="-1">
              <a:solidFill>
                <a:srgbClr val="000000"/>
              </a:solidFill>
              <a:latin typeface="Calibri"/>
            </a:endParaRPr>
          </a:p>
        </p:txBody>
      </p:sp>
      <p:sp>
        <p:nvSpPr>
          <p:cNvPr id="161" name="PlaceHolder 2"/>
          <p:cNvSpPr>
            <a:spLocks noGrp="1"/>
          </p:cNvSpPr>
          <p:nvPr>
            <p:ph/>
          </p:nvPr>
        </p:nvSpPr>
        <p:spPr>
          <a:xfrm>
            <a:off x="900360" y="3057480"/>
            <a:ext cx="5373360" cy="281088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Activities can be structured with access to online resources, communication via social media or interacting with students remotely in other classrooms or other learning environments.</a:t>
            </a:r>
            <a:endParaRPr lang="hu-HU" sz="2800" b="0" strike="noStrike" spc="-1">
              <a:solidFill>
                <a:srgbClr val="000000"/>
              </a:solidFill>
              <a:latin typeface="Calibri"/>
            </a:endParaRPr>
          </a:p>
        </p:txBody>
      </p:sp>
      <p:pic>
        <p:nvPicPr>
          <p:cNvPr id="162" name="Tartalom helye 8"/>
          <p:cNvPicPr/>
          <p:nvPr/>
        </p:nvPicPr>
        <p:blipFill>
          <a:blip r:embed="rId3"/>
          <a:stretch/>
        </p:blipFill>
        <p:spPr>
          <a:xfrm>
            <a:off x="6962400" y="1812240"/>
            <a:ext cx="3475440" cy="333324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26"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indent="0">
              <a:lnSpc>
                <a:spcPct val="90000"/>
              </a:lnSpc>
              <a:buNone/>
            </a:pPr>
            <a:r>
              <a:rPr lang="hu-HU" sz="4400" b="0" strike="noStrike" spc="-1">
                <a:solidFill>
                  <a:srgbClr val="000000"/>
                </a:solidFill>
                <a:latin typeface="Calibri Light"/>
              </a:rPr>
              <a:t>Content</a:t>
            </a:r>
            <a:endParaRPr lang="hu-HU" sz="4400" b="0" strike="noStrike" spc="-1">
              <a:solidFill>
                <a:srgbClr val="000000"/>
              </a:solidFill>
              <a:latin typeface="Calibri"/>
            </a:endParaRPr>
          </a:p>
        </p:txBody>
      </p:sp>
      <p:sp>
        <p:nvSpPr>
          <p:cNvPr id="127" name="PlaceHolder 2"/>
          <p:cNvSpPr>
            <a:spLocks noGrp="1"/>
          </p:cNvSpPr>
          <p:nvPr>
            <p:ph/>
          </p:nvPr>
        </p:nvSpPr>
        <p:spPr>
          <a:xfrm>
            <a:off x="838080" y="1825560"/>
            <a:ext cx="4085280" cy="4350960"/>
          </a:xfrm>
          <a:prstGeom prst="rect">
            <a:avLst/>
          </a:prstGeom>
          <a:noFill/>
          <a:ln w="0">
            <a:noFill/>
          </a:ln>
        </p:spPr>
        <p:txBody>
          <a:bodyPr anchor="t">
            <a:normAutofit/>
          </a:bodyPr>
          <a:lstStyle/>
          <a:p>
            <a:pPr indent="0">
              <a:lnSpc>
                <a:spcPct val="90000"/>
              </a:lnSpc>
              <a:spcBef>
                <a:spcPts val="1001"/>
              </a:spcBef>
              <a:buNone/>
              <a:tabLst>
                <a:tab pos="0" algn="l"/>
              </a:tabLst>
            </a:pPr>
            <a:endParaRPr lang="hu-HU" sz="3600" b="0" strike="noStrike" spc="-1">
              <a:solidFill>
                <a:srgbClr val="000000"/>
              </a:solidFill>
              <a:latin typeface="Calibri"/>
            </a:endParaRPr>
          </a:p>
          <a:p>
            <a:pPr indent="0">
              <a:lnSpc>
                <a:spcPct val="90000"/>
              </a:lnSpc>
              <a:spcBef>
                <a:spcPts val="1001"/>
              </a:spcBef>
              <a:buNone/>
              <a:tabLst>
                <a:tab pos="0" algn="l"/>
              </a:tabLst>
            </a:pPr>
            <a:r>
              <a:rPr lang="hu-HU" sz="3600" b="0" strike="noStrike" spc="-1">
                <a:solidFill>
                  <a:srgbClr val="000000"/>
                </a:solidFill>
                <a:latin typeface="Calibri Light"/>
                <a:ea typeface="Calibri"/>
              </a:rPr>
              <a:t>1</a:t>
            </a:r>
            <a:r>
              <a:rPr lang="en-GB" sz="3600" b="0" strike="noStrike" spc="-1">
                <a:solidFill>
                  <a:srgbClr val="000000"/>
                </a:solidFill>
                <a:latin typeface="Calibri Light"/>
                <a:ea typeface="Calibri"/>
              </a:rPr>
              <a:t>. Introduction</a:t>
            </a:r>
            <a:endParaRPr lang="hu-HU" sz="3600" b="0" strike="noStrike" spc="-1">
              <a:solidFill>
                <a:srgbClr val="000000"/>
              </a:solidFill>
              <a:latin typeface="Calibri"/>
            </a:endParaRPr>
          </a:p>
          <a:p>
            <a:pPr indent="0">
              <a:lnSpc>
                <a:spcPct val="90000"/>
              </a:lnSpc>
              <a:spcBef>
                <a:spcPts val="1001"/>
              </a:spcBef>
              <a:buNone/>
              <a:tabLst>
                <a:tab pos="0" algn="l"/>
              </a:tabLst>
            </a:pPr>
            <a:r>
              <a:rPr lang="en-GB" sz="3600" b="0" strike="noStrike" spc="-1">
                <a:solidFill>
                  <a:srgbClr val="000000"/>
                </a:solidFill>
                <a:latin typeface="Calibri Light"/>
                <a:ea typeface="Calibri"/>
              </a:rPr>
              <a:t>2. Discussion</a:t>
            </a:r>
            <a:endParaRPr lang="hu-HU" sz="3600" b="0" strike="noStrike" spc="-1">
              <a:solidFill>
                <a:srgbClr val="000000"/>
              </a:solidFill>
              <a:latin typeface="Calibri"/>
            </a:endParaRPr>
          </a:p>
          <a:p>
            <a:pPr indent="0">
              <a:lnSpc>
                <a:spcPct val="90000"/>
              </a:lnSpc>
              <a:spcBef>
                <a:spcPts val="1001"/>
              </a:spcBef>
              <a:buNone/>
              <a:tabLst>
                <a:tab pos="0" algn="l"/>
              </a:tabLst>
            </a:pPr>
            <a:r>
              <a:rPr lang="en-GB" sz="3600" b="0" strike="noStrike" spc="-1">
                <a:solidFill>
                  <a:srgbClr val="000000"/>
                </a:solidFill>
                <a:latin typeface="Calibri Light"/>
                <a:ea typeface="Calibri"/>
              </a:rPr>
              <a:t>3. Conclusion</a:t>
            </a:r>
            <a:endParaRPr lang="hu-HU" sz="3600" b="0" strike="noStrike" spc="-1">
              <a:solidFill>
                <a:srgbClr val="000000"/>
              </a:solidFill>
              <a:latin typeface="Calibri"/>
            </a:endParaRPr>
          </a:p>
          <a:p>
            <a:pPr indent="0">
              <a:lnSpc>
                <a:spcPct val="90000"/>
              </a:lnSpc>
              <a:spcBef>
                <a:spcPts val="1001"/>
              </a:spcBef>
              <a:buNone/>
              <a:tabLst>
                <a:tab pos="0" algn="l"/>
              </a:tabLst>
            </a:pPr>
            <a:r>
              <a:rPr lang="en-GB" sz="3600" b="0" strike="noStrike" spc="-1">
                <a:solidFill>
                  <a:srgbClr val="000000"/>
                </a:solidFill>
                <a:latin typeface="Calibri Light"/>
                <a:ea typeface="Calibri"/>
              </a:rPr>
              <a:t>4. Appendix</a:t>
            </a:r>
            <a:endParaRPr lang="hu-HU" sz="3600" b="0" strike="noStrike" spc="-1">
              <a:solidFill>
                <a:srgbClr val="000000"/>
              </a:solidFill>
              <a:latin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63"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 </a:t>
            </a:r>
            <a:r>
              <a:rPr lang="en-GB" sz="4400" b="0" strike="noStrike" spc="-1">
                <a:solidFill>
                  <a:srgbClr val="000000"/>
                </a:solidFill>
                <a:latin typeface="Calibri Light"/>
              </a:rPr>
              <a:t>Possible developments, ideas, methods</a:t>
            </a:r>
            <a:br>
              <a:rPr sz="4400"/>
            </a:br>
            <a:endParaRPr lang="hu-HU" sz="4400" b="0" strike="noStrike" spc="-1">
              <a:solidFill>
                <a:srgbClr val="000000"/>
              </a:solidFill>
              <a:latin typeface="Calibri"/>
            </a:endParaRPr>
          </a:p>
        </p:txBody>
      </p:sp>
      <p:sp>
        <p:nvSpPr>
          <p:cNvPr id="164" name="PlaceHolder 2"/>
          <p:cNvSpPr>
            <a:spLocks noGrp="1"/>
          </p:cNvSpPr>
          <p:nvPr>
            <p:ph/>
          </p:nvPr>
        </p:nvSpPr>
        <p:spPr>
          <a:xfrm>
            <a:off x="838080" y="1825560"/>
            <a:ext cx="10515240" cy="4350960"/>
          </a:xfrm>
          <a:prstGeom prst="rect">
            <a:avLst/>
          </a:prstGeom>
          <a:noFill/>
          <a:ln w="0">
            <a:noFill/>
          </a:ln>
        </p:spPr>
        <p:txBody>
          <a:bodyPr anchor="t">
            <a:normAutofit fontScale="99000"/>
          </a:bodyPr>
          <a:lstStyle/>
          <a:p>
            <a:pPr indent="0">
              <a:lnSpc>
                <a:spcPct val="90000"/>
              </a:lnSpc>
              <a:spcBef>
                <a:spcPts val="1001"/>
              </a:spcBef>
              <a:buNone/>
              <a:tabLst>
                <a:tab pos="0" algn="l"/>
              </a:tabLst>
            </a:pPr>
            <a:r>
              <a:rPr lang="en-GB" sz="2800" b="0" strike="noStrike" spc="-1">
                <a:solidFill>
                  <a:srgbClr val="000000"/>
                </a:solidFill>
                <a:latin typeface="Calibri"/>
              </a:rPr>
              <a:t>Welding specialist training is a work-based course. The knowledge required can be taught well by doing practical exercises alongside the theory, so the methods must take this into account. Different vlogs can be presented for practical training. In the case of professional blogs, the use of video blogs (vlogs) for sharing content is still less common, but some can be found in the case of non-destructive testing or welding:</a:t>
            </a:r>
            <a:endParaRPr lang="hu-HU" sz="2800" b="0" strike="noStrike" spc="-1">
              <a:solidFill>
                <a:srgbClr val="000000"/>
              </a:solidFill>
              <a:latin typeface="Calibri"/>
            </a:endParaRPr>
          </a:p>
          <a:p>
            <a:pPr marL="226080" indent="-226080">
              <a:lnSpc>
                <a:spcPct val="107000"/>
              </a:lnSpc>
              <a:spcBef>
                <a:spcPts val="1001"/>
              </a:spcBef>
              <a:spcAft>
                <a:spcPts val="799"/>
              </a:spcAft>
              <a:buClr>
                <a:srgbClr val="0563C1"/>
              </a:buClr>
              <a:buFont typeface="Arial"/>
              <a:buChar char="•"/>
              <a:tabLst>
                <a:tab pos="0" algn="l"/>
              </a:tabLst>
            </a:pPr>
            <a:r>
              <a:rPr lang="hu-HU" sz="1800" b="0" u="sng" strike="noStrike" spc="-1">
                <a:solidFill>
                  <a:srgbClr val="0563C1"/>
                </a:solidFill>
                <a:uFillTx/>
                <a:latin typeface="Times New Roman"/>
                <a:ea typeface="Calibri"/>
                <a:hlinkClick r:id="rId3"/>
              </a:rPr>
              <a:t>https://www.youtube.com/c/WelderVlog?app=desktop</a:t>
            </a:r>
            <a:endParaRPr lang="hu-HU" sz="1800" b="0" strike="noStrike" spc="-1">
              <a:solidFill>
                <a:srgbClr val="000000"/>
              </a:solidFill>
              <a:latin typeface="Calibri"/>
            </a:endParaRPr>
          </a:p>
          <a:p>
            <a:pPr marL="226080" indent="-226080">
              <a:lnSpc>
                <a:spcPct val="107000"/>
              </a:lnSpc>
              <a:spcBef>
                <a:spcPts val="1001"/>
              </a:spcBef>
              <a:spcAft>
                <a:spcPts val="799"/>
              </a:spcAft>
              <a:buClr>
                <a:srgbClr val="0563C1"/>
              </a:buClr>
              <a:buFont typeface="Arial"/>
              <a:buChar char="•"/>
              <a:tabLst>
                <a:tab pos="0" algn="l"/>
              </a:tabLst>
            </a:pPr>
            <a:r>
              <a:rPr lang="hu-HU" sz="1800" b="0" u="sng" strike="noStrike" spc="-1">
                <a:solidFill>
                  <a:srgbClr val="0563C1"/>
                </a:solidFill>
                <a:uFillTx/>
                <a:latin typeface="Times New Roman"/>
                <a:ea typeface="Calibri"/>
                <a:hlinkClick r:id="rId4"/>
              </a:rPr>
              <a:t>https://www.youtube.com/watch?v=8I1onrUqjDA</a:t>
            </a:r>
            <a:endParaRPr lang="hu-HU" sz="1800" b="0" strike="noStrike" spc="-1">
              <a:solidFill>
                <a:srgbClr val="000000"/>
              </a:solidFill>
              <a:latin typeface="Calibri"/>
            </a:endParaRPr>
          </a:p>
          <a:p>
            <a:pPr marL="226080" indent="-226080">
              <a:lnSpc>
                <a:spcPct val="107000"/>
              </a:lnSpc>
              <a:spcBef>
                <a:spcPts val="1001"/>
              </a:spcBef>
              <a:spcAft>
                <a:spcPts val="799"/>
              </a:spcAft>
              <a:buClr>
                <a:srgbClr val="0563C1"/>
              </a:buClr>
              <a:buFont typeface="Arial"/>
              <a:buChar char="•"/>
              <a:tabLst>
                <a:tab pos="0" algn="l"/>
              </a:tabLst>
            </a:pPr>
            <a:r>
              <a:rPr lang="hu-HU" sz="1800" b="0" u="sng" strike="noStrike" spc="-1">
                <a:solidFill>
                  <a:srgbClr val="0563C1"/>
                </a:solidFill>
                <a:uFillTx/>
                <a:latin typeface="Times New Roman"/>
                <a:ea typeface="Calibri"/>
                <a:hlinkClick r:id="rId5"/>
              </a:rPr>
              <a:t>https://www.youtube.com/shorts/rjfhStWm6-8</a:t>
            </a:r>
            <a:endParaRPr lang="hu-HU" sz="1800" b="0" strike="noStrike" spc="-1">
              <a:solidFill>
                <a:srgbClr val="000000"/>
              </a:solidFill>
              <a:latin typeface="Calibri"/>
            </a:endParaRPr>
          </a:p>
          <a:p>
            <a:pPr marL="226080" indent="-226080">
              <a:lnSpc>
                <a:spcPct val="107000"/>
              </a:lnSpc>
              <a:spcBef>
                <a:spcPts val="1001"/>
              </a:spcBef>
              <a:spcAft>
                <a:spcPts val="799"/>
              </a:spcAft>
              <a:buClr>
                <a:srgbClr val="0563C1"/>
              </a:buClr>
              <a:buFont typeface="Arial"/>
              <a:buChar char="•"/>
              <a:tabLst>
                <a:tab pos="0" algn="l"/>
              </a:tabLst>
            </a:pPr>
            <a:r>
              <a:rPr lang="hu-HU" sz="1800" b="0" u="sng" strike="noStrike" spc="-1">
                <a:solidFill>
                  <a:srgbClr val="0563C1"/>
                </a:solidFill>
                <a:uFillTx/>
                <a:latin typeface="Times New Roman"/>
                <a:ea typeface="Calibri"/>
                <a:hlinkClick r:id="rId6"/>
              </a:rPr>
              <a:t>https://www.youtube.com/watch?v=dikGC6B_xCY</a:t>
            </a:r>
            <a:endParaRPr lang="hu-HU" sz="1800" b="0" strike="noStrike" spc="-1">
              <a:solidFill>
                <a:srgbClr val="000000"/>
              </a:solidFill>
              <a:latin typeface="Calibri"/>
            </a:endParaRPr>
          </a:p>
          <a:p>
            <a:pPr indent="0">
              <a:lnSpc>
                <a:spcPct val="90000"/>
              </a:lnSpc>
              <a:spcBef>
                <a:spcPts val="1001"/>
              </a:spcBef>
              <a:buNone/>
              <a:tabLst>
                <a:tab pos="0" algn="l"/>
              </a:tabLst>
            </a:pPr>
            <a:endParaRPr lang="hu-HU" sz="2800" b="0" strike="noStrike" spc="-1">
              <a:solidFill>
                <a:srgbClr val="000000"/>
              </a:solidFill>
              <a:latin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65" name="PlaceHolder 1"/>
          <p:cNvSpPr>
            <a:spLocks noGrp="1"/>
          </p:cNvSpPr>
          <p:nvPr>
            <p:ph type="title"/>
          </p:nvPr>
        </p:nvSpPr>
        <p:spPr>
          <a:xfrm>
            <a:off x="838080" y="365040"/>
            <a:ext cx="10515240" cy="1325160"/>
          </a:xfrm>
          <a:prstGeom prst="rect">
            <a:avLst/>
          </a:prstGeom>
          <a:noFill/>
          <a:ln w="0">
            <a:noFill/>
          </a:ln>
        </p:spPr>
        <p:txBody>
          <a:bodyPr anchor="ctr">
            <a:normAutofit fontScale="49000"/>
          </a:bodyPr>
          <a:lstStyle/>
          <a:p>
            <a:pPr indent="0">
              <a:lnSpc>
                <a:spcPct val="90000"/>
              </a:lnSpc>
              <a:buNone/>
            </a:pPr>
            <a:br>
              <a:rPr sz="4400"/>
            </a:br>
            <a:r>
              <a:rPr lang="en-GB" sz="4400" b="0" strike="noStrike" spc="-1">
                <a:solidFill>
                  <a:srgbClr val="000000"/>
                </a:solidFill>
                <a:latin typeface="Calibri Light"/>
              </a:rPr>
              <a:t>Conclusion</a:t>
            </a:r>
            <a:br>
              <a:rPr sz="4400"/>
            </a:br>
            <a:br>
              <a:rPr sz="4400"/>
            </a:br>
            <a:endParaRPr lang="hu-HU" sz="4400" b="0" strike="noStrike" spc="-1">
              <a:solidFill>
                <a:srgbClr val="000000"/>
              </a:solidFill>
              <a:latin typeface="Calibri"/>
            </a:endParaRPr>
          </a:p>
        </p:txBody>
      </p:sp>
      <p:sp>
        <p:nvSpPr>
          <p:cNvPr id="166" name="PlaceHolder 2"/>
          <p:cNvSpPr>
            <a:spLocks noGrp="1"/>
          </p:cNvSpPr>
          <p:nvPr>
            <p:ph/>
          </p:nvPr>
        </p:nvSpPr>
        <p:spPr>
          <a:xfrm>
            <a:off x="838080" y="1825560"/>
            <a:ext cx="10515240" cy="4350960"/>
          </a:xfrm>
          <a:prstGeom prst="rect">
            <a:avLst/>
          </a:prstGeom>
          <a:noFill/>
          <a:ln w="0">
            <a:noFill/>
          </a:ln>
        </p:spPr>
        <p:txBody>
          <a:bodyPr anchor="t">
            <a:normAutofit fontScale="87000"/>
          </a:bodyPr>
          <a:lstStyle/>
          <a:p>
            <a:pPr indent="0">
              <a:lnSpc>
                <a:spcPct val="90000"/>
              </a:lnSpc>
              <a:spcBef>
                <a:spcPts val="1001"/>
              </a:spcBef>
              <a:buNone/>
              <a:tabLst>
                <a:tab pos="0" algn="l"/>
              </a:tabLst>
            </a:pPr>
            <a:r>
              <a:rPr lang="en-US" sz="2800" b="0" strike="noStrike" spc="-1">
                <a:solidFill>
                  <a:srgbClr val="000000"/>
                </a:solidFill>
                <a:latin typeface="Calibri"/>
              </a:rPr>
              <a:t>The students' responses indicate that they found the preparation materials, complemented by the lectures, sufficient. If they had any difficulties in solving the problems, they could reach the instructor who was willing to help them. From the replies it is clear the use of the learning support system (Its learning) was natural and did not cause any difficulties. The classroom lectures themselves were informal and questions could be asked at any time, which was unanimously welcomed by the students. They also contributed to a topic by sharing their own experiences. As welders, their knowledge of manufacturing, welding, material certificates and material testing varied, and the course gave them a systematic and consistent knowledge. They were able to use the skills they had acquired in their previous work. The responses also showed that students were satisfied with the teaching, the teachers and the learning management system.</a:t>
            </a:r>
            <a:endParaRPr lang="hu-HU" sz="2800" b="0" strike="noStrike" spc="-1">
              <a:solidFill>
                <a:srgbClr val="000000"/>
              </a:solidFill>
              <a:latin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67" name="PlaceHolder 1"/>
          <p:cNvSpPr>
            <a:spLocks noGrp="1"/>
          </p:cNvSpPr>
          <p:nvPr>
            <p:ph type="title"/>
          </p:nvPr>
        </p:nvSpPr>
        <p:spPr>
          <a:xfrm>
            <a:off x="838080" y="365040"/>
            <a:ext cx="10515240" cy="1325160"/>
          </a:xfrm>
          <a:prstGeom prst="rect">
            <a:avLst/>
          </a:prstGeom>
          <a:noFill/>
          <a:ln w="0">
            <a:noFill/>
          </a:ln>
        </p:spPr>
        <p:txBody>
          <a:bodyPr anchor="ctr">
            <a:normAutofit fontScale="49000"/>
          </a:bodyPr>
          <a:lstStyle/>
          <a:p>
            <a:pPr indent="0">
              <a:lnSpc>
                <a:spcPct val="90000"/>
              </a:lnSpc>
              <a:buNone/>
            </a:pPr>
            <a:br>
              <a:rPr sz="4400"/>
            </a:br>
            <a:r>
              <a:rPr lang="hu-HU" sz="4400" b="0" strike="noStrike" spc="-1">
                <a:solidFill>
                  <a:srgbClr val="000000"/>
                </a:solidFill>
                <a:latin typeface="Calibri Light"/>
              </a:rPr>
              <a:t>Appendix</a:t>
            </a:r>
            <a:br>
              <a:rPr sz="4400"/>
            </a:br>
            <a:br>
              <a:rPr sz="4400"/>
            </a:br>
            <a:endParaRPr lang="hu-HU" sz="4400" b="0" strike="noStrike" spc="-1">
              <a:solidFill>
                <a:srgbClr val="000000"/>
              </a:solidFill>
              <a:latin typeface="Calibri"/>
            </a:endParaRPr>
          </a:p>
        </p:txBody>
      </p:sp>
      <p:sp>
        <p:nvSpPr>
          <p:cNvPr id="168"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endParaRPr lang="hu-HU" sz="2800" b="0" strike="noStrike" spc="-1">
              <a:solidFill>
                <a:srgbClr val="000000"/>
              </a:solidFill>
              <a:latin typeface="Calibri"/>
            </a:endParaRPr>
          </a:p>
          <a:p>
            <a:pPr indent="0">
              <a:lnSpc>
                <a:spcPct val="90000"/>
              </a:lnSpc>
              <a:spcBef>
                <a:spcPts val="1001"/>
              </a:spcBef>
              <a:buNone/>
              <a:tabLst>
                <a:tab pos="0" algn="l"/>
              </a:tabLst>
            </a:pPr>
            <a:endParaRPr lang="hu-HU" sz="2800" b="0" strike="noStrike" spc="-1">
              <a:solidFill>
                <a:srgbClr val="000000"/>
              </a:solidFill>
              <a:latin typeface="Calibri"/>
            </a:endParaRPr>
          </a:p>
          <a:p>
            <a:pPr indent="0">
              <a:lnSpc>
                <a:spcPct val="90000"/>
              </a:lnSpc>
              <a:spcBef>
                <a:spcPts val="1001"/>
              </a:spcBef>
              <a:buNone/>
              <a:tabLst>
                <a:tab pos="0" algn="l"/>
              </a:tabLst>
            </a:pPr>
            <a:r>
              <a:rPr lang="en-GB" sz="2800" b="0" u="sng" strike="noStrike" spc="-1">
                <a:solidFill>
                  <a:srgbClr val="0563C1"/>
                </a:solidFill>
                <a:uFillTx/>
                <a:latin typeface="Calibri"/>
                <a:hlinkClick r:id="rId3"/>
              </a:rPr>
              <a:t>PAKS-course evaluation-rev01_Marika</a:t>
            </a:r>
            <a:endParaRPr lang="hu-HU" sz="2800" b="0" strike="noStrike" spc="-1">
              <a:solidFill>
                <a:srgbClr val="000000"/>
              </a:solidFill>
              <a:latin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69" name="PlaceHolder 1"/>
          <p:cNvSpPr>
            <a:spLocks noGrp="1"/>
          </p:cNvSpPr>
          <p:nvPr>
            <p:ph type="title"/>
          </p:nvPr>
        </p:nvSpPr>
        <p:spPr>
          <a:xfrm>
            <a:off x="838080" y="365040"/>
            <a:ext cx="10515240" cy="1325160"/>
          </a:xfrm>
          <a:prstGeom prst="rect">
            <a:avLst/>
          </a:prstGeom>
          <a:noFill/>
          <a:ln w="0">
            <a:noFill/>
          </a:ln>
        </p:spPr>
        <p:txBody>
          <a:bodyPr anchor="ctr">
            <a:normAutofit fontScale="49000"/>
          </a:bodyPr>
          <a:lstStyle/>
          <a:p>
            <a:pPr indent="0">
              <a:lnSpc>
                <a:spcPct val="90000"/>
              </a:lnSpc>
              <a:buNone/>
            </a:pPr>
            <a:br>
              <a:rPr sz="4400"/>
            </a:br>
            <a:br>
              <a:rPr sz="4400"/>
            </a:br>
            <a:br>
              <a:rPr sz="4400"/>
            </a:br>
            <a:endParaRPr lang="hu-HU" sz="4400" b="0" strike="noStrike" spc="-1">
              <a:solidFill>
                <a:srgbClr val="000000"/>
              </a:solidFill>
              <a:latin typeface="Calibri"/>
            </a:endParaRPr>
          </a:p>
        </p:txBody>
      </p:sp>
      <p:sp>
        <p:nvSpPr>
          <p:cNvPr id="170"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endParaRPr lang="hu-HU" sz="2800" b="0" strike="noStrike" spc="-1">
              <a:solidFill>
                <a:srgbClr val="000000"/>
              </a:solidFill>
              <a:latin typeface="Calibri"/>
            </a:endParaRPr>
          </a:p>
          <a:p>
            <a:pPr indent="0">
              <a:lnSpc>
                <a:spcPct val="90000"/>
              </a:lnSpc>
              <a:spcBef>
                <a:spcPts val="1001"/>
              </a:spcBef>
              <a:buNone/>
              <a:tabLst>
                <a:tab pos="0" algn="l"/>
              </a:tabLst>
            </a:pPr>
            <a:endParaRPr lang="hu-HU" sz="2800" b="0" strike="noStrike" spc="-1">
              <a:solidFill>
                <a:srgbClr val="000000"/>
              </a:solidFill>
              <a:latin typeface="Calibri"/>
            </a:endParaRPr>
          </a:p>
          <a:p>
            <a:pPr indent="0">
              <a:lnSpc>
                <a:spcPct val="90000"/>
              </a:lnSpc>
              <a:spcBef>
                <a:spcPts val="1001"/>
              </a:spcBef>
              <a:buNone/>
              <a:tabLst>
                <a:tab pos="0" algn="l"/>
              </a:tabLst>
            </a:pPr>
            <a:endParaRPr lang="hu-HU" sz="2800" b="0" strike="noStrike" spc="-1">
              <a:solidFill>
                <a:srgbClr val="000000"/>
              </a:solidFill>
              <a:latin typeface="Calibri"/>
            </a:endParaRPr>
          </a:p>
          <a:p>
            <a:pPr indent="0">
              <a:lnSpc>
                <a:spcPct val="90000"/>
              </a:lnSpc>
              <a:spcBef>
                <a:spcPts val="1001"/>
              </a:spcBef>
              <a:buNone/>
              <a:tabLst>
                <a:tab pos="0" algn="l"/>
              </a:tabLst>
            </a:pPr>
            <a:endParaRPr lang="hu-HU" sz="2800" b="0" strike="noStrike" spc="-1">
              <a:solidFill>
                <a:srgbClr val="000000"/>
              </a:solidFill>
              <a:latin typeface="Calibri"/>
            </a:endParaRPr>
          </a:p>
          <a:p>
            <a:pPr indent="0">
              <a:lnSpc>
                <a:spcPct val="90000"/>
              </a:lnSpc>
              <a:spcBef>
                <a:spcPts val="1001"/>
              </a:spcBef>
              <a:buNone/>
              <a:tabLst>
                <a:tab pos="0" algn="l"/>
              </a:tabLst>
            </a:pPr>
            <a:r>
              <a:rPr lang="hu-HU" sz="3600" b="0" strike="noStrike" spc="-1">
                <a:solidFill>
                  <a:srgbClr val="000000"/>
                </a:solidFill>
                <a:latin typeface="Calibri"/>
              </a:rPr>
              <a:t>I would like to finish by thanking you at all.</a:t>
            </a:r>
          </a:p>
          <a:p>
            <a:pPr indent="0">
              <a:lnSpc>
                <a:spcPct val="90000"/>
              </a:lnSpc>
              <a:spcBef>
                <a:spcPts val="1001"/>
              </a:spcBef>
              <a:buNone/>
              <a:tabLst>
                <a:tab pos="0" algn="l"/>
              </a:tabLst>
            </a:pPr>
            <a:endParaRPr lang="hu-HU" sz="2800" b="0" strike="noStrike" spc="-1">
              <a:solidFill>
                <a:srgbClr val="000000"/>
              </a:solidFill>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28" name="PlaceHolder 1"/>
          <p:cNvSpPr>
            <a:spLocks noGrp="1"/>
          </p:cNvSpPr>
          <p:nvPr>
            <p:ph type="title"/>
          </p:nvPr>
        </p:nvSpPr>
        <p:spPr>
          <a:xfrm>
            <a:off x="838080" y="365040"/>
            <a:ext cx="10515240" cy="1325160"/>
          </a:xfrm>
          <a:prstGeom prst="rect">
            <a:avLst/>
          </a:prstGeom>
          <a:noFill/>
          <a:ln w="0">
            <a:noFill/>
          </a:ln>
        </p:spPr>
        <p:txBody>
          <a:bodyPr anchor="ctr">
            <a:normAutofit/>
          </a:bodyPr>
          <a:lstStyle/>
          <a:p>
            <a:pPr indent="0">
              <a:lnSpc>
                <a:spcPct val="90000"/>
              </a:lnSpc>
              <a:buNone/>
            </a:pPr>
            <a:r>
              <a:rPr lang="en-GB" sz="4400" b="0" strike="noStrike" spc="-1">
                <a:solidFill>
                  <a:srgbClr val="000000"/>
                </a:solidFill>
                <a:latin typeface="Calibri Light"/>
              </a:rPr>
              <a:t>Introduction</a:t>
            </a:r>
            <a:endParaRPr lang="hu-HU" sz="4400" b="0" strike="noStrike" spc="-1">
              <a:solidFill>
                <a:srgbClr val="000000"/>
              </a:solidFill>
              <a:latin typeface="Calibri"/>
            </a:endParaRPr>
          </a:p>
        </p:txBody>
      </p:sp>
      <p:sp>
        <p:nvSpPr>
          <p:cNvPr id="129" name="PlaceHolder 2"/>
          <p:cNvSpPr>
            <a:spLocks noGrp="1"/>
          </p:cNvSpPr>
          <p:nvPr>
            <p:ph/>
          </p:nvPr>
        </p:nvSpPr>
        <p:spPr>
          <a:xfrm>
            <a:off x="838080" y="1825560"/>
            <a:ext cx="10515240" cy="4350960"/>
          </a:xfrm>
          <a:prstGeom prst="rect">
            <a:avLst/>
          </a:prstGeom>
          <a:noFill/>
          <a:ln w="0">
            <a:noFill/>
          </a:ln>
        </p:spPr>
        <p:txBody>
          <a:bodyPr anchor="t">
            <a:normAutofit/>
          </a:bodyPr>
          <a:lstStyle/>
          <a:p>
            <a:pPr indent="0">
              <a:lnSpc>
                <a:spcPct val="107000"/>
              </a:lnSpc>
              <a:spcBef>
                <a:spcPts val="1001"/>
              </a:spcBef>
              <a:spcAft>
                <a:spcPts val="799"/>
              </a:spcAft>
              <a:buNone/>
              <a:tabLst>
                <a:tab pos="0" algn="l"/>
              </a:tabLst>
            </a:pPr>
            <a:r>
              <a:rPr lang="en-GB" sz="2800" b="0" strike="noStrike" spc="-1">
                <a:solidFill>
                  <a:srgbClr val="000000"/>
                </a:solidFill>
                <a:latin typeface="Calibri"/>
              </a:rPr>
              <a:t>Location: MHtE</a:t>
            </a:r>
            <a:endParaRPr lang="hu-HU" sz="2800" b="0" strike="noStrike" spc="-1">
              <a:solidFill>
                <a:srgbClr val="000000"/>
              </a:solidFill>
              <a:latin typeface="Calibri"/>
            </a:endParaRPr>
          </a:p>
          <a:p>
            <a:pPr indent="0">
              <a:lnSpc>
                <a:spcPct val="107000"/>
              </a:lnSpc>
              <a:spcBef>
                <a:spcPts val="1001"/>
              </a:spcBef>
              <a:spcAft>
                <a:spcPts val="799"/>
              </a:spcAft>
              <a:buNone/>
              <a:tabLst>
                <a:tab pos="0" algn="l"/>
              </a:tabLst>
            </a:pPr>
            <a:r>
              <a:rPr lang="en-GB" sz="2800" b="0" strike="noStrike" spc="-1">
                <a:solidFill>
                  <a:srgbClr val="000000"/>
                </a:solidFill>
                <a:latin typeface="Calibri"/>
              </a:rPr>
              <a:t>Date: 2023.04.25.</a:t>
            </a:r>
            <a:endParaRPr lang="hu-HU" sz="2800" b="0" strike="noStrike" spc="-1">
              <a:solidFill>
                <a:srgbClr val="000000"/>
              </a:solidFill>
              <a:latin typeface="Calibri"/>
            </a:endParaRPr>
          </a:p>
          <a:p>
            <a:pPr indent="0">
              <a:lnSpc>
                <a:spcPct val="107000"/>
              </a:lnSpc>
              <a:spcBef>
                <a:spcPts val="1001"/>
              </a:spcBef>
              <a:spcAft>
                <a:spcPts val="799"/>
              </a:spcAft>
              <a:buNone/>
              <a:tabLst>
                <a:tab pos="0" algn="l"/>
              </a:tabLst>
            </a:pPr>
            <a:r>
              <a:rPr lang="en-GB" sz="2800" b="0" strike="noStrike" spc="-1">
                <a:solidFill>
                  <a:srgbClr val="000000"/>
                </a:solidFill>
                <a:latin typeface="Calibri"/>
              </a:rPr>
              <a:t>Course: personal participation</a:t>
            </a:r>
            <a:endParaRPr lang="hu-HU" sz="2800" b="0" strike="noStrike" spc="-1">
              <a:solidFill>
                <a:srgbClr val="000000"/>
              </a:solidFill>
              <a:latin typeface="Calibri"/>
            </a:endParaRPr>
          </a:p>
          <a:p>
            <a:pPr indent="0">
              <a:lnSpc>
                <a:spcPct val="107000"/>
              </a:lnSpc>
              <a:spcBef>
                <a:spcPts val="1001"/>
              </a:spcBef>
              <a:spcAft>
                <a:spcPts val="799"/>
              </a:spcAft>
              <a:buNone/>
              <a:tabLst>
                <a:tab pos="0" algn="l"/>
              </a:tabLst>
            </a:pPr>
            <a:r>
              <a:rPr lang="en-GB" sz="2800" b="0" strike="noStrike" spc="-1">
                <a:solidFill>
                  <a:srgbClr val="000000"/>
                </a:solidFill>
                <a:latin typeface="Calibri"/>
              </a:rPr>
              <a:t>Object: development of teaching methods</a:t>
            </a:r>
            <a:endParaRPr lang="hu-HU" sz="2800" b="0" strike="noStrike" spc="-1">
              <a:solidFill>
                <a:srgbClr val="000000"/>
              </a:solidFill>
              <a:latin typeface="Calibri"/>
            </a:endParaRPr>
          </a:p>
          <a:p>
            <a:pPr indent="0">
              <a:lnSpc>
                <a:spcPct val="107000"/>
              </a:lnSpc>
              <a:spcBef>
                <a:spcPts val="1001"/>
              </a:spcBef>
              <a:spcAft>
                <a:spcPts val="799"/>
              </a:spcAft>
              <a:buNone/>
              <a:tabLst>
                <a:tab pos="0" algn="l"/>
              </a:tabLst>
            </a:pPr>
            <a:r>
              <a:rPr lang="en-GB" sz="2800" b="0" strike="noStrike" spc="-1">
                <a:solidFill>
                  <a:srgbClr val="000000"/>
                </a:solidFill>
                <a:latin typeface="Calibri"/>
              </a:rPr>
              <a:t>Participants: </a:t>
            </a:r>
            <a:endParaRPr lang="hu-HU" sz="2800" b="0" strike="noStrike" spc="-1">
              <a:solidFill>
                <a:srgbClr val="000000"/>
              </a:solidFill>
              <a:latin typeface="Calibri"/>
            </a:endParaRPr>
          </a:p>
          <a:p>
            <a:pPr indent="0" algn="ctr">
              <a:lnSpc>
                <a:spcPct val="107000"/>
              </a:lnSpc>
              <a:spcBef>
                <a:spcPts val="1001"/>
              </a:spcBef>
              <a:spcAft>
                <a:spcPts val="799"/>
              </a:spcAft>
              <a:buNone/>
              <a:tabLst>
                <a:tab pos="0" algn="l"/>
              </a:tabLst>
            </a:pPr>
            <a:r>
              <a:rPr lang="en-GB" sz="2800" b="0" strike="noStrike" spc="-1">
                <a:solidFill>
                  <a:srgbClr val="000000"/>
                </a:solidFill>
                <a:latin typeface="Calibri"/>
              </a:rPr>
              <a:t>11 teachers</a:t>
            </a:r>
            <a:endParaRPr lang="hu-HU" sz="2800" b="0" strike="noStrike" spc="-1">
              <a:solidFill>
                <a:srgbClr val="000000"/>
              </a:solidFill>
              <a:latin typeface="Calibri"/>
            </a:endParaRPr>
          </a:p>
          <a:p>
            <a:pPr indent="0">
              <a:lnSpc>
                <a:spcPct val="107000"/>
              </a:lnSpc>
              <a:spcBef>
                <a:spcPts val="1001"/>
              </a:spcBef>
              <a:spcAft>
                <a:spcPts val="799"/>
              </a:spcAft>
              <a:buNone/>
              <a:tabLst>
                <a:tab pos="0" algn="l"/>
              </a:tabLst>
            </a:pPr>
            <a:endParaRPr lang="hu-HU" sz="1800" b="0" strike="noStrike" spc="-1">
              <a:solidFill>
                <a:srgbClr val="000000"/>
              </a:solidFill>
              <a:latin typeface="Calibri"/>
            </a:endParaRPr>
          </a:p>
          <a:p>
            <a:pPr indent="0">
              <a:lnSpc>
                <a:spcPct val="90000"/>
              </a:lnSpc>
              <a:spcBef>
                <a:spcPts val="1001"/>
              </a:spcBef>
              <a:buNone/>
              <a:tabLst>
                <a:tab pos="0" algn="l"/>
              </a:tabLst>
            </a:pPr>
            <a:endParaRPr lang="hu-HU" sz="2800" b="0" strike="noStrike" spc="-1">
              <a:solidFill>
                <a:srgbClr val="000000"/>
              </a:solidFill>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30" name="PlaceHolder 1"/>
          <p:cNvSpPr>
            <a:spLocks noGrp="1"/>
          </p:cNvSpPr>
          <p:nvPr>
            <p:ph type="title"/>
          </p:nvPr>
        </p:nvSpPr>
        <p:spPr>
          <a:xfrm>
            <a:off x="838080" y="365040"/>
            <a:ext cx="10515240" cy="1325160"/>
          </a:xfrm>
          <a:prstGeom prst="rect">
            <a:avLst/>
          </a:prstGeom>
          <a:noFill/>
          <a:ln w="0">
            <a:noFill/>
          </a:ln>
        </p:spPr>
        <p:txBody>
          <a:bodyPr anchor="ctr">
            <a:normAutofit/>
          </a:bodyPr>
          <a:lstStyle/>
          <a:p>
            <a:pPr indent="0">
              <a:lnSpc>
                <a:spcPct val="90000"/>
              </a:lnSpc>
              <a:buNone/>
            </a:pPr>
            <a:r>
              <a:rPr lang="en-GB" sz="4400" b="0" strike="noStrike" spc="-1">
                <a:solidFill>
                  <a:srgbClr val="000000"/>
                </a:solidFill>
                <a:latin typeface="Calibri Light"/>
              </a:rPr>
              <a:t>Introduction</a:t>
            </a:r>
            <a:endParaRPr lang="hu-HU" sz="4400" b="0" strike="noStrike" spc="-1">
              <a:solidFill>
                <a:srgbClr val="000000"/>
              </a:solidFill>
              <a:latin typeface="Calibri"/>
            </a:endParaRPr>
          </a:p>
        </p:txBody>
      </p:sp>
      <p:sp>
        <p:nvSpPr>
          <p:cNvPr id="131"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This meeting was set up to discuss with the trainers the experience gained on the  Pilot course</a:t>
            </a:r>
            <a:r>
              <a:rPr lang="hu-HU" sz="2800" b="0" strike="noStrike" spc="-1">
                <a:solidFill>
                  <a:srgbClr val="000000"/>
                </a:solidFill>
                <a:latin typeface="Calibri"/>
              </a:rPr>
              <a:t>s</a:t>
            </a:r>
            <a:r>
              <a:rPr lang="en-US" sz="2800" b="0" strike="noStrike" spc="-1">
                <a:solidFill>
                  <a:srgbClr val="000000"/>
                </a:solidFill>
                <a:latin typeface="Calibri"/>
              </a:rPr>
              <a:t> and to prepare for future courses.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Unfortunately, there were only six applicants for the PILOT course, so a second course was organized in a similar way with 19 applicants including three engineers.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By analyzing the activities of the two groups, more valuable results were obtained.</a:t>
            </a:r>
            <a:endParaRPr lang="hu-HU" sz="2800" b="0" strike="noStrike" spc="-1">
              <a:solidFill>
                <a:srgbClr val="000000"/>
              </a:solidFill>
              <a:latin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365040"/>
            <a:ext cx="10515240" cy="1325160"/>
          </a:xfrm>
          <a:prstGeom prst="rect">
            <a:avLst/>
          </a:prstGeom>
          <a:noFill/>
          <a:ln w="0">
            <a:noFill/>
          </a:ln>
        </p:spPr>
        <p:txBody>
          <a:bodyPr anchor="ctr">
            <a:normAutofit/>
          </a:bodyPr>
          <a:lstStyle/>
          <a:p>
            <a:pPr indent="0">
              <a:lnSpc>
                <a:spcPct val="90000"/>
              </a:lnSpc>
              <a:buNone/>
            </a:pPr>
            <a:r>
              <a:rPr lang="en-GB" sz="4400" b="0" strike="noStrike" spc="-1">
                <a:solidFill>
                  <a:srgbClr val="000000"/>
                </a:solidFill>
                <a:latin typeface="Calibri Light"/>
              </a:rPr>
              <a:t>Introduction</a:t>
            </a:r>
            <a:endParaRPr lang="hu-HU" sz="4400" b="0" strike="noStrike" spc="-1">
              <a:solidFill>
                <a:srgbClr val="000000"/>
              </a:solidFill>
              <a:latin typeface="Calibri"/>
            </a:endParaRPr>
          </a:p>
        </p:txBody>
      </p:sp>
      <p:sp>
        <p:nvSpPr>
          <p:cNvPr id="133"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Constructive criticism from all participants was expected on the organization of the course, the materials posted in ITSLEARNING, the work experience of the students recruited.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 comments also covered RPL issues.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These questions were asked in front of each CU and their basic role was to help the trainers to plan their teaching activities on this basis.</a:t>
            </a:r>
            <a:endParaRPr lang="hu-HU" sz="2800" b="0" strike="noStrike" spc="-1">
              <a:solidFill>
                <a:srgbClr val="000000"/>
              </a:solidFill>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365040"/>
            <a:ext cx="10515240" cy="1325160"/>
          </a:xfrm>
          <a:prstGeom prst="rect">
            <a:avLst/>
          </a:prstGeom>
          <a:noFill/>
          <a:ln w="0">
            <a:noFill/>
          </a:ln>
        </p:spPr>
        <p:txBody>
          <a:bodyPr anchor="ctr">
            <a:normAutofit/>
          </a:bodyPr>
          <a:lstStyle/>
          <a:p>
            <a:pPr indent="0">
              <a:lnSpc>
                <a:spcPct val="90000"/>
              </a:lnSpc>
              <a:buNone/>
            </a:pPr>
            <a:r>
              <a:rPr lang="en-GB" sz="4400" b="0" strike="noStrike" spc="-1">
                <a:solidFill>
                  <a:srgbClr val="000000"/>
                </a:solidFill>
                <a:latin typeface="Calibri Light"/>
              </a:rPr>
              <a:t>Introduction</a:t>
            </a:r>
            <a:endParaRPr lang="hu-HU" sz="4400" b="0" strike="noStrike" spc="-1">
              <a:solidFill>
                <a:srgbClr val="000000"/>
              </a:solidFill>
              <a:latin typeface="Calibri"/>
            </a:endParaRPr>
          </a:p>
        </p:txBody>
      </p:sp>
      <p:sp>
        <p:nvSpPr>
          <p:cNvPr id="135"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The exams were successfully passed by the students.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During the discussion, the examiners were also asked for their views on any shortcomings they had encountered.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 examiners' opinions indicated that the preparation time was very short. The syllabus is very large</a:t>
            </a:r>
            <a:r>
              <a:rPr lang="hu-HU" sz="2800" b="0" strike="noStrike" spc="-1">
                <a:solidFill>
                  <a:srgbClr val="000000"/>
                </a:solidFill>
                <a:latin typeface="Calibri"/>
              </a:rPr>
              <a:t>,</a:t>
            </a:r>
            <a:r>
              <a:rPr lang="en-US" sz="2800" b="0" strike="noStrike" spc="-1">
                <a:solidFill>
                  <a:srgbClr val="000000"/>
                </a:solidFill>
                <a:latin typeface="Calibri"/>
              </a:rPr>
              <a:t> and it was difficult for the students to understand the steps of the audit without much practical experience. As the students were of adult age, they quickly realized the usefulness of the knowledge they had received and made a conscientious effort to </a:t>
            </a:r>
            <a:r>
              <a:rPr lang="en-GB" sz="2800" b="0" strike="noStrike" spc="-1">
                <a:solidFill>
                  <a:srgbClr val="000000"/>
                </a:solidFill>
                <a:latin typeface="Calibri"/>
              </a:rPr>
              <a:t>acquire</a:t>
            </a:r>
            <a:r>
              <a:rPr lang="en-US" sz="2800" b="0" strike="noStrike" spc="-1">
                <a:solidFill>
                  <a:srgbClr val="000000"/>
                </a:solidFill>
                <a:latin typeface="Calibri"/>
              </a:rPr>
              <a:t> the material.</a:t>
            </a:r>
            <a:endParaRPr lang="hu-HU" sz="2800" b="0" strike="noStrike" spc="-1">
              <a:solidFill>
                <a:srgbClr val="000000"/>
              </a:solidFill>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indent="0">
              <a:lnSpc>
                <a:spcPct val="90000"/>
              </a:lnSpc>
              <a:buNone/>
            </a:pPr>
            <a:r>
              <a:rPr lang="hu-HU" sz="4400" b="0" strike="noStrike" spc="-1">
                <a:solidFill>
                  <a:srgbClr val="000000"/>
                </a:solidFill>
                <a:latin typeface="Calibri Light"/>
              </a:rPr>
              <a:t>Discussion</a:t>
            </a:r>
            <a:r>
              <a:rPr lang="en-GB" sz="4400" b="0" strike="noStrike" spc="-1">
                <a:solidFill>
                  <a:srgbClr val="000000"/>
                </a:solidFill>
                <a:latin typeface="Calibri Light"/>
              </a:rPr>
              <a:t>― </a:t>
            </a:r>
            <a:r>
              <a:rPr lang="hu-HU" sz="4400" b="0" strike="noStrike" spc="-1">
                <a:solidFill>
                  <a:srgbClr val="000000"/>
                </a:solidFill>
                <a:latin typeface="Calibri Light"/>
              </a:rPr>
              <a:t>Agenda</a:t>
            </a:r>
            <a:endParaRPr lang="hu-HU" sz="4400" b="0" strike="noStrike" spc="-1">
              <a:solidFill>
                <a:srgbClr val="000000"/>
              </a:solidFill>
              <a:latin typeface="Calibri"/>
            </a:endParaRPr>
          </a:p>
        </p:txBody>
      </p:sp>
      <p:sp>
        <p:nvSpPr>
          <p:cNvPr id="137"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Role of RPL issues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Pre-qualification of the students recruited</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Own learning materials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Usefulness of electronic learning materials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Opinions on CU</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Possible improvements, ideas, methods</a:t>
            </a:r>
            <a:endParaRPr lang="hu-HU" sz="2800" b="0" strike="noStrike" spc="-1">
              <a:solidFill>
                <a:srgbClr val="000000"/>
              </a:solidFill>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hu-HU" sz="4400" b="0" strike="noStrike" spc="-1">
                <a:solidFill>
                  <a:srgbClr val="000000"/>
                </a:solidFill>
                <a:latin typeface="Calibri Light"/>
              </a:rPr>
              <a:t>Discussion</a:t>
            </a:r>
            <a:r>
              <a:rPr lang="en-GB" sz="4400" b="0" strike="noStrike" spc="-1">
                <a:solidFill>
                  <a:srgbClr val="000000"/>
                </a:solidFill>
                <a:latin typeface="Calibri Light"/>
              </a:rPr>
              <a:t>― Role of RPL issues</a:t>
            </a:r>
            <a:br>
              <a:rPr sz="4400"/>
            </a:br>
            <a:endParaRPr lang="hu-HU" sz="4400" b="0" strike="noStrike" spc="-1">
              <a:solidFill>
                <a:srgbClr val="000000"/>
              </a:solidFill>
              <a:latin typeface="Calibri"/>
            </a:endParaRPr>
          </a:p>
        </p:txBody>
      </p:sp>
      <p:sp>
        <p:nvSpPr>
          <p:cNvPr id="139" name="PlaceHolder 2"/>
          <p:cNvSpPr>
            <a:spLocks noGrp="1"/>
          </p:cNvSpPr>
          <p:nvPr>
            <p:ph/>
          </p:nvPr>
        </p:nvSpPr>
        <p:spPr>
          <a:xfrm>
            <a:off x="838080" y="1825560"/>
            <a:ext cx="10515240" cy="4350960"/>
          </a:xfrm>
          <a:prstGeom prst="rect">
            <a:avLst/>
          </a:prstGeom>
          <a:noFill/>
          <a:ln w="0">
            <a:noFill/>
          </a:ln>
        </p:spPr>
        <p:txBody>
          <a:bodyPr anchor="t">
            <a:normAutofit/>
          </a:bodyPr>
          <a:lstStyle/>
          <a:p>
            <a:pPr indent="0">
              <a:lnSpc>
                <a:spcPct val="90000"/>
              </a:lnSpc>
              <a:spcBef>
                <a:spcPts val="1001"/>
              </a:spcBef>
              <a:buNone/>
              <a:tabLst>
                <a:tab pos="0" algn="l"/>
              </a:tabLst>
            </a:pPr>
            <a:r>
              <a:rPr lang="en-US" sz="2800" b="0" strike="noStrike" spc="-1">
                <a:solidFill>
                  <a:srgbClr val="000000"/>
                </a:solidFill>
                <a:latin typeface="Calibri"/>
              </a:rPr>
              <a:t>The RPL questions in CU1 were related to product responsibility, product quality, NDT-DT experience and inspection. Students had a basic knowledge of these areas on which to build during the course. CU1 questions were prepared by Béla Gayer.</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One of the fundamental functions of the RPL questions was to help create two (possibly more) groups within a single course, but this could not be achieved due to the small number of participants.</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In the following courses, teachers should prepare RPL questions in front of their own syllabus. This way they can see for themselves which areas are less well known and need to be explained in more detail.</a:t>
            </a:r>
            <a:endParaRPr lang="hu-HU" sz="2800" b="0" strike="noStrike" spc="-1">
              <a:solidFill>
                <a:srgbClr val="000000"/>
              </a:solidFill>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140"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lstStyle/>
          <a:p>
            <a:pPr indent="0">
              <a:lnSpc>
                <a:spcPct val="90000"/>
              </a:lnSpc>
              <a:buNone/>
            </a:pPr>
            <a:br>
              <a:rPr sz="4400"/>
            </a:br>
            <a:r>
              <a:rPr lang="en-GB" sz="4400" b="0" strike="noStrike" spc="-1">
                <a:solidFill>
                  <a:srgbClr val="000000"/>
                </a:solidFill>
                <a:latin typeface="Calibri Light"/>
              </a:rPr>
              <a:t>Discussion</a:t>
            </a:r>
            <a:r>
              <a:rPr lang="hu-HU" sz="4400" b="0" strike="noStrike" spc="-1">
                <a:solidFill>
                  <a:srgbClr val="000000"/>
                </a:solidFill>
                <a:latin typeface="Calibri Light"/>
              </a:rPr>
              <a:t> </a:t>
            </a:r>
            <a:r>
              <a:rPr lang="en-GB" sz="4400" b="0" strike="noStrike" spc="-1">
                <a:solidFill>
                  <a:srgbClr val="000000"/>
                </a:solidFill>
                <a:latin typeface="Calibri Light"/>
              </a:rPr>
              <a:t>― Role of RPL issues</a:t>
            </a:r>
            <a:br>
              <a:rPr sz="4400"/>
            </a:br>
            <a:endParaRPr lang="hu-HU" sz="4400" b="0" strike="noStrike" spc="-1">
              <a:solidFill>
                <a:srgbClr val="000000"/>
              </a:solidFill>
              <a:latin typeface="Calibri"/>
            </a:endParaRPr>
          </a:p>
        </p:txBody>
      </p:sp>
      <p:sp>
        <p:nvSpPr>
          <p:cNvPr id="141" name="PlaceHolder 2"/>
          <p:cNvSpPr>
            <a:spLocks noGrp="1"/>
          </p:cNvSpPr>
          <p:nvPr>
            <p:ph/>
          </p:nvPr>
        </p:nvSpPr>
        <p:spPr>
          <a:xfrm>
            <a:off x="838080" y="1825560"/>
            <a:ext cx="10515240" cy="4350960"/>
          </a:xfrm>
          <a:prstGeom prst="rect">
            <a:avLst/>
          </a:prstGeom>
          <a:noFill/>
          <a:ln w="0">
            <a:noFill/>
          </a:ln>
        </p:spPr>
        <p:txBody>
          <a:bodyPr anchor="t">
            <a:noAutofit/>
          </a:bodyPr>
          <a:lstStyle/>
          <a:p>
            <a:pPr indent="0">
              <a:lnSpc>
                <a:spcPct val="90000"/>
              </a:lnSpc>
              <a:spcBef>
                <a:spcPts val="1001"/>
              </a:spcBef>
              <a:buNone/>
              <a:tabLst>
                <a:tab pos="0" algn="l"/>
              </a:tabLst>
            </a:pPr>
            <a:r>
              <a:rPr lang="en-US" sz="2800" b="0" strike="noStrike" spc="-1">
                <a:solidFill>
                  <a:srgbClr val="000000"/>
                </a:solidFill>
                <a:latin typeface="Calibri"/>
              </a:rPr>
              <a:t>The use of Itslearning has proved to be beneficial for students.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They found the assessment of prior knowledge a good idea, as well as the fact that the trainers adapt the course materials accordingly.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They were able to access the questions through the system and answer them here. The main shortcoming was that the questions were in English, which made them difficult to understand. </a:t>
            </a:r>
            <a:endParaRPr lang="hu-HU" sz="2800" b="0" strike="noStrike" spc="-1">
              <a:solidFill>
                <a:srgbClr val="000000"/>
              </a:solidFill>
              <a:latin typeface="Calibri"/>
            </a:endParaRPr>
          </a:p>
          <a:p>
            <a:pPr indent="0">
              <a:lnSpc>
                <a:spcPct val="90000"/>
              </a:lnSpc>
              <a:spcBef>
                <a:spcPts val="1001"/>
              </a:spcBef>
              <a:buNone/>
              <a:tabLst>
                <a:tab pos="0" algn="l"/>
              </a:tabLst>
            </a:pPr>
            <a:r>
              <a:rPr lang="en-US" sz="2800" b="0" strike="noStrike" spc="-1">
                <a:solidFill>
                  <a:srgbClr val="000000"/>
                </a:solidFill>
                <a:latin typeface="Calibri"/>
              </a:rPr>
              <a:t>It is proposed to add four multiple-choice questions to the yes-no only RPL questions.</a:t>
            </a:r>
            <a:endParaRPr lang="hu-HU" sz="2800" b="0" strike="noStrike" spc="-1">
              <a:solidFill>
                <a:srgbClr val="000000"/>
              </a:solidFill>
              <a:latin typeface="Calibri"/>
            </a:endParaRPr>
          </a:p>
        </p:txBody>
      </p:sp>
    </p:spTree>
  </p:cSld>
  <p:clrMapOvr>
    <a:masterClrMapping/>
  </p:clrMapOvr>
</p:sld>
</file>

<file path=ppt/theme/theme1.xml><?xml version="1.0" encoding="utf-8"?>
<a:theme xmlns:a="http://schemas.openxmlformats.org/drawingml/2006/main" name="Office-té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1847</Words>
  <Application>Microsoft Macintosh PowerPoint</Application>
  <PresentationFormat>Widescreen</PresentationFormat>
  <Paragraphs>102</Paragraphs>
  <Slides>23</Slides>
  <Notes>0</Notes>
  <HiddenSlides>0</HiddenSlides>
  <MMClips>0</MMClips>
  <ScaleCrop>false</ScaleCrop>
  <HeadingPairs>
    <vt:vector size="6" baseType="variant">
      <vt:variant>
        <vt:lpstr>Brukte skrifter</vt:lpstr>
      </vt:variant>
      <vt:variant>
        <vt:i4>6</vt:i4>
      </vt:variant>
      <vt:variant>
        <vt:lpstr>Tema</vt:lpstr>
      </vt:variant>
      <vt:variant>
        <vt:i4>3</vt:i4>
      </vt:variant>
      <vt:variant>
        <vt:lpstr>Lysbildetitler</vt:lpstr>
      </vt:variant>
      <vt:variant>
        <vt:i4>23</vt:i4>
      </vt:variant>
    </vt:vector>
  </HeadingPairs>
  <TitlesOfParts>
    <vt:vector size="32" baseType="lpstr">
      <vt:lpstr>Arial</vt:lpstr>
      <vt:lpstr>Calibri</vt:lpstr>
      <vt:lpstr>Calibri Light</vt:lpstr>
      <vt:lpstr>Symbol</vt:lpstr>
      <vt:lpstr>Times New Roman</vt:lpstr>
      <vt:lpstr>Wingdings</vt:lpstr>
      <vt:lpstr>Office-téma</vt:lpstr>
      <vt:lpstr>Office-téma</vt:lpstr>
      <vt:lpstr>Office-téma</vt:lpstr>
      <vt:lpstr> 2nd TRAIN THE TRAINER of Pilot courses  </vt:lpstr>
      <vt:lpstr>Content</vt:lpstr>
      <vt:lpstr>Introduction</vt:lpstr>
      <vt:lpstr>Introduction</vt:lpstr>
      <vt:lpstr>Introduction</vt:lpstr>
      <vt:lpstr>Introduction</vt:lpstr>
      <vt:lpstr>Discussion― Agenda</vt:lpstr>
      <vt:lpstr> Discussion― Role of RPL issues </vt:lpstr>
      <vt:lpstr> Discussion ― Role of RPL issues </vt:lpstr>
      <vt:lpstr> Discussion ― Role of RPL issues </vt:lpstr>
      <vt:lpstr> Discussion ― Previous qualifications of the students  </vt:lpstr>
      <vt:lpstr> Discussion ― Previous qualifications of the students  </vt:lpstr>
      <vt:lpstr> Discussion ― Tutors' own teaching materials </vt:lpstr>
      <vt:lpstr> Discussion ― Electronic learning materials </vt:lpstr>
      <vt:lpstr> Discussion ― Opinions on CU </vt:lpstr>
      <vt:lpstr> Discussion ― Possible developments, ideas, methods </vt:lpstr>
      <vt:lpstr> Discussion ― Possible developments, ideas, methods </vt:lpstr>
      <vt:lpstr> Discussion ― Possible developments, ideas, methods </vt:lpstr>
      <vt:lpstr>   Discussion ― Possible developments, ideas, methods </vt:lpstr>
      <vt:lpstr> Discussion ― Possible developments, ideas, methods </vt:lpstr>
      <vt:lpstr> Conclusion  </vt:lpstr>
      <vt:lpstr> Appendix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TRAIN THE TRAINER of BET Pilot course 30.09.2022 – 09.12.2022 </dc:title>
  <dc:subject/>
  <dc:creator>Gézáné Mészáros</dc:creator>
  <dc:description/>
  <cp:lastModifiedBy>John Birger Stav</cp:lastModifiedBy>
  <cp:revision>15</cp:revision>
  <dcterms:created xsi:type="dcterms:W3CDTF">2023-07-04T07:58:33Z</dcterms:created>
  <dcterms:modified xsi:type="dcterms:W3CDTF">2023-10-27T17:05:21Z</dcterms:modified>
  <dc:language>nb-NO</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23</vt:i4>
  </property>
</Properties>
</file>