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7" r:id="rId2"/>
    <p:sldMasterId id="2147483706"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12192000" cy="6858000"/>
  <p:notesSz cx="7559675" cy="106918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59"/>
  </p:normalViewPr>
  <p:slideViewPr>
    <p:cSldViewPr snapToGrid="0">
      <p:cViewPr varScale="1">
        <p:scale>
          <a:sx n="103" d="100"/>
          <a:sy n="103" d="100"/>
        </p:scale>
        <p:origin x="12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sv-SE"/>
  <c:roundedCorners val="0"/>
  <c:style val="2"/>
  <c:chart>
    <c:autoTitleDeleted val="1"/>
    <c:plotArea>
      <c:layout/>
      <c:barChart>
        <c:barDir val="col"/>
        <c:grouping val="clustered"/>
        <c:varyColors val="0"/>
        <c:ser>
          <c:idx val="0"/>
          <c:order val="0"/>
          <c:tx>
            <c:strRef>
              <c:f>label 0</c:f>
              <c:strCache>
                <c:ptCount val="1"/>
                <c:pt idx="0">
                  <c:v>1. adatsor</c:v>
                </c:pt>
              </c:strCache>
            </c:strRef>
          </c:tx>
          <c:spPr>
            <a:solidFill>
              <a:srgbClr val="A1D68B"/>
            </a:solidFill>
            <a:ln w="0">
              <a:noFill/>
            </a:ln>
          </c:spPr>
          <c:invertIfNegative val="0"/>
          <c:dLbls>
            <c:spPr>
              <a:noFill/>
              <a:ln>
                <a:noFill/>
              </a:ln>
              <a:effectLst/>
            </c:spPr>
            <c:dLblPos val="outEnd"/>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Steelconstruction</c:v>
                </c:pt>
                <c:pt idx="1">
                  <c:v>Welded machines</c:v>
                </c:pt>
                <c:pt idx="2">
                  <c:v>Pressure vessels</c:v>
                </c:pt>
                <c:pt idx="3">
                  <c:v>Design</c:v>
                </c:pt>
                <c:pt idx="4">
                  <c:v>Testing and inspection</c:v>
                </c:pt>
              </c:strCache>
            </c:strRef>
          </c:cat>
          <c:val>
            <c:numRef>
              <c:f>0</c:f>
              <c:numCache>
                <c:formatCode>General</c:formatCode>
                <c:ptCount val="5"/>
                <c:pt idx="0">
                  <c:v>0.38</c:v>
                </c:pt>
                <c:pt idx="1">
                  <c:v>0.06</c:v>
                </c:pt>
                <c:pt idx="2">
                  <c:v>0.38</c:v>
                </c:pt>
                <c:pt idx="3">
                  <c:v>0.06</c:v>
                </c:pt>
                <c:pt idx="4">
                  <c:v>0.12</c:v>
                </c:pt>
              </c:numCache>
            </c:numRef>
          </c:val>
          <c:extLst>
            <c:ext xmlns:c16="http://schemas.microsoft.com/office/drawing/2014/chart" uri="{C3380CC4-5D6E-409C-BE32-E72D297353CC}">
              <c16:uniqueId val="{00000000-7EFC-4B1A-A478-9A756AA2CE34}"/>
            </c:ext>
          </c:extLst>
        </c:ser>
        <c:dLbls>
          <c:showLegendKey val="0"/>
          <c:showVal val="0"/>
          <c:showCatName val="0"/>
          <c:showSerName val="0"/>
          <c:showPercent val="0"/>
          <c:showBubbleSize val="0"/>
        </c:dLbls>
        <c:gapWidth val="219"/>
        <c:overlap val="-27"/>
        <c:axId val="48110173"/>
        <c:axId val="72532807"/>
      </c:barChart>
      <c:catAx>
        <c:axId val="48110173"/>
        <c:scaling>
          <c:orientation val="minMax"/>
        </c:scaling>
        <c:delete val="0"/>
        <c:axPos val="b"/>
        <c:numFmt formatCode="General" sourceLinked="0"/>
        <c:majorTickMark val="none"/>
        <c:minorTickMark val="none"/>
        <c:tickLblPos val="nextTo"/>
        <c:spPr>
          <a:ln w="9360">
            <a:solidFill>
              <a:srgbClr val="FFFFFF"/>
            </a:solidFill>
            <a:round/>
          </a:ln>
        </c:spPr>
        <c:crossAx val="72532807"/>
        <c:crosses val="autoZero"/>
        <c:auto val="1"/>
        <c:lblAlgn val="ctr"/>
        <c:lblOffset val="100"/>
        <c:noMultiLvlLbl val="0"/>
      </c:catAx>
      <c:valAx>
        <c:axId val="72532807"/>
        <c:scaling>
          <c:orientation val="minMax"/>
        </c:scaling>
        <c:delete val="0"/>
        <c:axPos val="l"/>
        <c:majorGridlines>
          <c:spPr>
            <a:ln w="9360">
              <a:solidFill>
                <a:srgbClr val="FFFFFF"/>
              </a:solidFill>
              <a:round/>
            </a:ln>
          </c:spPr>
        </c:majorGridlines>
        <c:numFmt formatCode="0%" sourceLinked="0"/>
        <c:majorTickMark val="none"/>
        <c:minorTickMark val="none"/>
        <c:tickLblPos val="nextTo"/>
        <c:spPr>
          <a:ln w="9360">
            <a:noFill/>
          </a:ln>
        </c:spPr>
        <c:crossAx val="48110173"/>
        <c:crosses val="autoZero"/>
        <c:crossBetween val="between"/>
      </c:valAx>
      <c:spPr>
        <a:noFill/>
        <a:ln w="0">
          <a:solidFill>
            <a:schemeClr val="tx1"/>
          </a:solidFill>
        </a:ln>
      </c:spPr>
    </c:plotArea>
    <c:plotVisOnly val="1"/>
    <c:dispBlanksAs val="gap"/>
    <c:showDLblsOverMax val="1"/>
  </c:chart>
  <c:spPr>
    <a:noFill/>
    <a:ln w="9360">
      <a:noFill/>
    </a:ln>
  </c:spPr>
  <c:txPr>
    <a:bodyPr/>
    <a:lstStyle/>
    <a:p>
      <a:pPr>
        <a:defRPr baseline="0">
          <a:solidFill>
            <a:schemeClr val="tx1"/>
          </a:solidFill>
        </a:defRPr>
      </a:pPr>
      <a:endParaRPr lang="sv-SE"/>
    </a:p>
  </c:tx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31" name="PlaceHolder 2"/>
          <p:cNvSpPr>
            <a:spLocks noGrp="1"/>
          </p:cNvSpPr>
          <p:nvPr>
            <p:ph/>
          </p:nvPr>
        </p:nvSpPr>
        <p:spPr>
          <a:xfrm>
            <a:off x="2773440" y="2052000"/>
            <a:ext cx="779616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32" name="PlaceHolder 3"/>
          <p:cNvSpPr>
            <a:spLocks noGrp="1"/>
          </p:cNvSpPr>
          <p:nvPr>
            <p:ph/>
          </p:nvPr>
        </p:nvSpPr>
        <p:spPr>
          <a:xfrm>
            <a:off x="2773440" y="4140000"/>
            <a:ext cx="779616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34" name="PlaceHolder 2"/>
          <p:cNvSpPr>
            <a:spLocks noGrp="1"/>
          </p:cNvSpPr>
          <p:nvPr>
            <p:ph/>
          </p:nvPr>
        </p:nvSpPr>
        <p:spPr>
          <a:xfrm>
            <a:off x="2773440" y="2052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35" name="PlaceHolder 3"/>
          <p:cNvSpPr>
            <a:spLocks noGrp="1"/>
          </p:cNvSpPr>
          <p:nvPr>
            <p:ph/>
          </p:nvPr>
        </p:nvSpPr>
        <p:spPr>
          <a:xfrm>
            <a:off x="6768360" y="2052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36" name="PlaceHolder 4"/>
          <p:cNvSpPr>
            <a:spLocks noGrp="1"/>
          </p:cNvSpPr>
          <p:nvPr>
            <p:ph/>
          </p:nvPr>
        </p:nvSpPr>
        <p:spPr>
          <a:xfrm>
            <a:off x="2773440" y="4140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37" name="PlaceHolder 5"/>
          <p:cNvSpPr>
            <a:spLocks noGrp="1"/>
          </p:cNvSpPr>
          <p:nvPr>
            <p:ph/>
          </p:nvPr>
        </p:nvSpPr>
        <p:spPr>
          <a:xfrm>
            <a:off x="6768360" y="4140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39" name="PlaceHolder 2"/>
          <p:cNvSpPr>
            <a:spLocks noGrp="1"/>
          </p:cNvSpPr>
          <p:nvPr>
            <p:ph/>
          </p:nvPr>
        </p:nvSpPr>
        <p:spPr>
          <a:xfrm>
            <a:off x="2773440" y="2052000"/>
            <a:ext cx="25102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40" name="PlaceHolder 3"/>
          <p:cNvSpPr>
            <a:spLocks noGrp="1"/>
          </p:cNvSpPr>
          <p:nvPr>
            <p:ph/>
          </p:nvPr>
        </p:nvSpPr>
        <p:spPr>
          <a:xfrm>
            <a:off x="5409720" y="2052000"/>
            <a:ext cx="25102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41" name="PlaceHolder 4"/>
          <p:cNvSpPr>
            <a:spLocks noGrp="1"/>
          </p:cNvSpPr>
          <p:nvPr>
            <p:ph/>
          </p:nvPr>
        </p:nvSpPr>
        <p:spPr>
          <a:xfrm>
            <a:off x="8045640" y="2052000"/>
            <a:ext cx="25102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42" name="PlaceHolder 5"/>
          <p:cNvSpPr>
            <a:spLocks noGrp="1"/>
          </p:cNvSpPr>
          <p:nvPr>
            <p:ph/>
          </p:nvPr>
        </p:nvSpPr>
        <p:spPr>
          <a:xfrm>
            <a:off x="2773440" y="4140000"/>
            <a:ext cx="25102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43" name="PlaceHolder 6"/>
          <p:cNvSpPr>
            <a:spLocks noGrp="1"/>
          </p:cNvSpPr>
          <p:nvPr>
            <p:ph/>
          </p:nvPr>
        </p:nvSpPr>
        <p:spPr>
          <a:xfrm>
            <a:off x="5409720" y="4140000"/>
            <a:ext cx="25102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44" name="PlaceHolder 7"/>
          <p:cNvSpPr>
            <a:spLocks noGrp="1"/>
          </p:cNvSpPr>
          <p:nvPr>
            <p:ph/>
          </p:nvPr>
        </p:nvSpPr>
        <p:spPr>
          <a:xfrm>
            <a:off x="8045640" y="4140000"/>
            <a:ext cx="25102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hu-HU"/>
              <a:t>Mintacím szerkesztése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185724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171702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hu-HU"/>
              <a:t>Mintacím szerkesztése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4043772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hu-HU"/>
              <a:t>Mintacím szerkesztése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238388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hu-HU"/>
              <a:t>Mintacím szerkesztése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913795" y="2912232"/>
            <a:ext cx="5107208" cy="287896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912232"/>
            <a:ext cx="5095357" cy="287896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8" name="Footer Placeholder 7"/>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126803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4" name="Footer Placeholder 3"/>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106046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3" name="Footer Placeholder 2"/>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114439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10" name="PlaceHolder 2"/>
          <p:cNvSpPr>
            <a:spLocks noGrp="1"/>
          </p:cNvSpPr>
          <p:nvPr>
            <p:ph type="subTitle"/>
          </p:nvPr>
        </p:nvSpPr>
        <p:spPr>
          <a:xfrm>
            <a:off x="2773440" y="2052000"/>
            <a:ext cx="7796160" cy="3997440"/>
          </a:xfrm>
          <a:prstGeom prst="rect">
            <a:avLst/>
          </a:prstGeom>
          <a:noFill/>
          <a:ln w="0">
            <a:noFill/>
          </a:ln>
        </p:spPr>
        <p:txBody>
          <a:bodyPr lIns="0" tIns="0" rIns="0" bIns="0" anchor="ctr">
            <a:noAutofit/>
          </a:bodyPr>
          <a:lstStyle/>
          <a:p>
            <a:pPr algn="ctr">
              <a:buNone/>
            </a:pPr>
            <a:endParaRPr lang="nb-N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hu-HU"/>
              <a:t>Mintacím szerkesztése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62115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80712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hu-HU"/>
              <a:t>Mintacím szerkesztése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484070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hu-HU"/>
              <a:t>Mintacím szerkesztése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503981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u-HU"/>
              <a:t>Mintacím szerkesztése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2904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hu-HU"/>
              <a:t>Mintacím szerkesztése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62058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hu-HU"/>
              <a:t>Mintacím szerkesztése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4" name="Footer Placeholder 3"/>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885368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hu-HU"/>
              <a:t>Mintacím szerkesztése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4" name="Footer Placeholder 3"/>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16375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32741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6291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12" name="PlaceHolder 2"/>
          <p:cNvSpPr>
            <a:spLocks noGrp="1"/>
          </p:cNvSpPr>
          <p:nvPr>
            <p:ph/>
          </p:nvPr>
        </p:nvSpPr>
        <p:spPr>
          <a:xfrm>
            <a:off x="2773440" y="2052000"/>
            <a:ext cx="7796160" cy="399744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3" name="PlaceHolder 2"/>
          <p:cNvSpPr>
            <a:spLocks noGrp="1"/>
          </p:cNvSpPr>
          <p:nvPr>
            <p:ph type="subTitle"/>
          </p:nvPr>
        </p:nvSpPr>
        <p:spPr>
          <a:xfrm>
            <a:off x="2773440" y="2052000"/>
            <a:ext cx="7796160" cy="3997440"/>
          </a:xfrm>
          <a:prstGeom prst="rect">
            <a:avLst/>
          </a:prstGeom>
          <a:noFill/>
          <a:ln w="0">
            <a:noFill/>
          </a:ln>
        </p:spPr>
        <p:txBody>
          <a:bodyPr lIns="0" tIns="0" rIns="0" bIns="0" anchor="ctr">
            <a:noAutofit/>
          </a:bodyPr>
          <a:lstStyle/>
          <a:p>
            <a:pPr algn="ctr">
              <a:buNone/>
            </a:pPr>
            <a:endParaRPr lang="nb-NO" sz="3200" b="0" strike="noStrike" spc="-1">
              <a:latin typeface="Arial"/>
            </a:endParaRPr>
          </a:p>
        </p:txBody>
      </p:sp>
    </p:spTree>
    <p:extLst>
      <p:ext uri="{BB962C8B-B14F-4D97-AF65-F5344CB8AC3E}">
        <p14:creationId xmlns:p14="http://schemas.microsoft.com/office/powerpoint/2010/main" val="2781277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hu-HU"/>
              <a:t>Mintacím szerkesztése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595046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75305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hu-HU"/>
              <a:t>Mintacím szerkesztése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088693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hu-HU"/>
              <a:t>Mintacím szerkesztése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820943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hu-HU"/>
              <a:t>Mintacím szerkesztése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913795" y="2912232"/>
            <a:ext cx="5107208" cy="287896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912232"/>
            <a:ext cx="5095357" cy="287896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8" name="Footer Placeholder 7"/>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824775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4" name="Footer Placeholder 3"/>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116289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3" name="Footer Placeholder 2"/>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455246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hu-HU"/>
              <a:t>Mintacím szerkesztése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840199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185370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14" name="PlaceHolder 2"/>
          <p:cNvSpPr>
            <a:spLocks noGrp="1"/>
          </p:cNvSpPr>
          <p:nvPr>
            <p:ph/>
          </p:nvPr>
        </p:nvSpPr>
        <p:spPr>
          <a:xfrm>
            <a:off x="2773440" y="2052000"/>
            <a:ext cx="3804480" cy="399744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15" name="PlaceHolder 3"/>
          <p:cNvSpPr>
            <a:spLocks noGrp="1"/>
          </p:cNvSpPr>
          <p:nvPr>
            <p:ph/>
          </p:nvPr>
        </p:nvSpPr>
        <p:spPr>
          <a:xfrm>
            <a:off x="6768360" y="2052000"/>
            <a:ext cx="3804480" cy="399744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hu-HU"/>
              <a:t>Mintacím szerkesztése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71594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hu-HU"/>
              <a:t>Mintacím szerkesztése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216111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u-HU"/>
              <a:t>Mintacím szerkesztése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1467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hu-HU"/>
              <a:t>Mintacím szerkesztése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6" name="Footer Placeholder 5"/>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155846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hu-HU"/>
              <a:t>Mintacím szerkesztése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4" name="Footer Placeholder 3"/>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936227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hu-HU"/>
              <a:t>Mintacím szerkesztése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4" name="Footer Placeholder 3"/>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1646837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3477892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11"/>
          </p:nvPr>
        </p:nvSpPr>
        <p:spPr/>
        <p:txBody>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99271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2611800" y="808200"/>
            <a:ext cx="7957800" cy="4992480"/>
          </a:xfrm>
          <a:prstGeom prst="rect">
            <a:avLst/>
          </a:prstGeom>
          <a:noFill/>
          <a:ln w="0">
            <a:noFill/>
          </a:ln>
        </p:spPr>
        <p:txBody>
          <a:bodyPr lIns="0" tIns="0" rIns="0" bIns="0" anchor="ctr">
            <a:noAutofit/>
          </a:bodyPr>
          <a:lstStyle/>
          <a:p>
            <a:pPr algn="ctr">
              <a:buNone/>
            </a:pPr>
            <a:endParaRPr lang="nb-NO"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19" name="PlaceHolder 2"/>
          <p:cNvSpPr>
            <a:spLocks noGrp="1"/>
          </p:cNvSpPr>
          <p:nvPr>
            <p:ph/>
          </p:nvPr>
        </p:nvSpPr>
        <p:spPr>
          <a:xfrm>
            <a:off x="2773440" y="2052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20" name="PlaceHolder 3"/>
          <p:cNvSpPr>
            <a:spLocks noGrp="1"/>
          </p:cNvSpPr>
          <p:nvPr>
            <p:ph/>
          </p:nvPr>
        </p:nvSpPr>
        <p:spPr>
          <a:xfrm>
            <a:off x="6768360" y="2052000"/>
            <a:ext cx="3804480" cy="399744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21" name="PlaceHolder 4"/>
          <p:cNvSpPr>
            <a:spLocks noGrp="1"/>
          </p:cNvSpPr>
          <p:nvPr>
            <p:ph/>
          </p:nvPr>
        </p:nvSpPr>
        <p:spPr>
          <a:xfrm>
            <a:off x="2773440" y="4140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23" name="PlaceHolder 2"/>
          <p:cNvSpPr>
            <a:spLocks noGrp="1"/>
          </p:cNvSpPr>
          <p:nvPr>
            <p:ph/>
          </p:nvPr>
        </p:nvSpPr>
        <p:spPr>
          <a:xfrm>
            <a:off x="2773440" y="2052000"/>
            <a:ext cx="3804480" cy="399744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24" name="PlaceHolder 3"/>
          <p:cNvSpPr>
            <a:spLocks noGrp="1"/>
          </p:cNvSpPr>
          <p:nvPr>
            <p:ph/>
          </p:nvPr>
        </p:nvSpPr>
        <p:spPr>
          <a:xfrm>
            <a:off x="6768360" y="2052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25" name="PlaceHolder 4"/>
          <p:cNvSpPr>
            <a:spLocks noGrp="1"/>
          </p:cNvSpPr>
          <p:nvPr>
            <p:ph/>
          </p:nvPr>
        </p:nvSpPr>
        <p:spPr>
          <a:xfrm>
            <a:off x="6768360" y="4140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2611800" y="808200"/>
            <a:ext cx="7957800" cy="1076760"/>
          </a:xfrm>
          <a:prstGeom prst="rect">
            <a:avLst/>
          </a:prstGeom>
          <a:noFill/>
          <a:ln w="0">
            <a:noFill/>
          </a:ln>
        </p:spPr>
        <p:txBody>
          <a:bodyPr lIns="0" tIns="0" rIns="0" bIns="0" anchor="ctr">
            <a:noAutofit/>
          </a:bodyPr>
          <a:lstStyle/>
          <a:p>
            <a:endParaRPr lang="en-US" sz="1800" b="0" strike="noStrike" spc="-1">
              <a:solidFill>
                <a:srgbClr val="FFFFFF"/>
              </a:solidFill>
              <a:latin typeface="Arial"/>
            </a:endParaRPr>
          </a:p>
        </p:txBody>
      </p:sp>
      <p:sp>
        <p:nvSpPr>
          <p:cNvPr id="127" name="PlaceHolder 2"/>
          <p:cNvSpPr>
            <a:spLocks noGrp="1"/>
          </p:cNvSpPr>
          <p:nvPr>
            <p:ph/>
          </p:nvPr>
        </p:nvSpPr>
        <p:spPr>
          <a:xfrm>
            <a:off x="2773440" y="2052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28" name="PlaceHolder 3"/>
          <p:cNvSpPr>
            <a:spLocks noGrp="1"/>
          </p:cNvSpPr>
          <p:nvPr>
            <p:ph/>
          </p:nvPr>
        </p:nvSpPr>
        <p:spPr>
          <a:xfrm>
            <a:off x="6768360" y="2052000"/>
            <a:ext cx="380448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
        <p:nvSpPr>
          <p:cNvPr id="129" name="PlaceHolder 4"/>
          <p:cNvSpPr>
            <a:spLocks noGrp="1"/>
          </p:cNvSpPr>
          <p:nvPr>
            <p:ph/>
          </p:nvPr>
        </p:nvSpPr>
        <p:spPr>
          <a:xfrm>
            <a:off x="2773440" y="4140000"/>
            <a:ext cx="7796160" cy="1906560"/>
          </a:xfrm>
          <a:prstGeom prst="rect">
            <a:avLst/>
          </a:prstGeom>
          <a:noFill/>
          <a:ln w="0">
            <a:noFill/>
          </a:ln>
        </p:spPr>
        <p:txBody>
          <a:bodyPr lIns="0" tIns="0" rIns="0" bIns="0" anchor="t">
            <a:normAutofit/>
          </a:bodyPr>
          <a:lstStyle/>
          <a:p>
            <a:endParaRPr lang="en-US" sz="2000" b="0" strike="noStrike" spc="-1">
              <a:solidFill>
                <a:srgbClr val="FFFFFF"/>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96" name="Picture 17"/>
          <p:cNvPicPr/>
          <p:nvPr/>
        </p:nvPicPr>
        <p:blipFill>
          <a:blip r:embed="rId15"/>
          <a:stretch/>
        </p:blipFill>
        <p:spPr>
          <a:xfrm>
            <a:off x="2831760" y="2105280"/>
            <a:ext cx="9360000" cy="4752360"/>
          </a:xfrm>
          <a:prstGeom prst="rect">
            <a:avLst/>
          </a:prstGeom>
          <a:ln w="0">
            <a:noFill/>
          </a:ln>
        </p:spPr>
      </p:pic>
      <p:pic>
        <p:nvPicPr>
          <p:cNvPr id="97" name="Picture 14"/>
          <p:cNvPicPr/>
          <p:nvPr/>
        </p:nvPicPr>
        <p:blipFill>
          <a:blip r:embed="rId16"/>
          <a:stretch/>
        </p:blipFill>
        <p:spPr>
          <a:xfrm>
            <a:off x="0" y="0"/>
            <a:ext cx="12189600" cy="6857640"/>
          </a:xfrm>
          <a:prstGeom prst="rect">
            <a:avLst/>
          </a:prstGeom>
          <a:ln w="0">
            <a:noFill/>
          </a:ln>
        </p:spPr>
      </p:pic>
      <p:sp>
        <p:nvSpPr>
          <p:cNvPr id="98" name="Rectangle 7"/>
          <p:cNvSpPr/>
          <p:nvPr/>
        </p:nvSpPr>
        <p:spPr>
          <a:xfrm>
            <a:off x="0" y="0"/>
            <a:ext cx="9637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99" name="Rectangle 56"/>
          <p:cNvSpPr/>
          <p:nvPr/>
        </p:nvSpPr>
        <p:spPr>
          <a:xfrm>
            <a:off x="961920" y="0"/>
            <a:ext cx="4536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00" name="Rectangle 25"/>
          <p:cNvSpPr/>
          <p:nvPr/>
        </p:nvSpPr>
        <p:spPr>
          <a:xfrm>
            <a:off x="1004400" y="0"/>
            <a:ext cx="10371960" cy="685764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101" name="Rectangle 26"/>
          <p:cNvSpPr/>
          <p:nvPr/>
        </p:nvSpPr>
        <p:spPr>
          <a:xfrm>
            <a:off x="11377440" y="0"/>
            <a:ext cx="2700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02" name="PlaceHolder 1"/>
          <p:cNvSpPr>
            <a:spLocks noGrp="1"/>
          </p:cNvSpPr>
          <p:nvPr>
            <p:ph type="title"/>
          </p:nvPr>
        </p:nvSpPr>
        <p:spPr>
          <a:xfrm>
            <a:off x="2610000" y="805680"/>
            <a:ext cx="7950600" cy="1081440"/>
          </a:xfrm>
          <a:prstGeom prst="rect">
            <a:avLst/>
          </a:prstGeom>
          <a:noFill/>
          <a:ln w="0">
            <a:noFill/>
          </a:ln>
        </p:spPr>
        <p:txBody>
          <a:bodyPr anchor="t">
            <a:noAutofit/>
          </a:bodyPr>
          <a:lstStyle/>
          <a:p>
            <a:pPr algn="r">
              <a:lnSpc>
                <a:spcPct val="90000"/>
              </a:lnSpc>
              <a:buNone/>
            </a:pPr>
            <a:r>
              <a:rPr lang="hu-HU" sz="3400" b="0" strike="noStrike" spc="-1">
                <a:solidFill>
                  <a:srgbClr val="FFFFFF"/>
                </a:solidFill>
                <a:latin typeface="Arial"/>
              </a:rPr>
              <a:t>Mintacím szerkesztése</a:t>
            </a:r>
            <a:endParaRPr lang="en-US" sz="3400" b="0" strike="noStrike" spc="-1">
              <a:solidFill>
                <a:srgbClr val="FFFFFF"/>
              </a:solidFill>
              <a:latin typeface="Arial"/>
            </a:endParaRPr>
          </a:p>
        </p:txBody>
      </p:sp>
      <p:sp>
        <p:nvSpPr>
          <p:cNvPr id="103" name="PlaceHolder 2"/>
          <p:cNvSpPr>
            <a:spLocks noGrp="1"/>
          </p:cNvSpPr>
          <p:nvPr>
            <p:ph type="body"/>
          </p:nvPr>
        </p:nvSpPr>
        <p:spPr>
          <a:xfrm>
            <a:off x="2605320" y="2052000"/>
            <a:ext cx="3891600" cy="3997440"/>
          </a:xfrm>
          <a:prstGeom prst="rect">
            <a:avLst/>
          </a:prstGeom>
          <a:noFill/>
          <a:ln w="0">
            <a:noFill/>
          </a:ln>
        </p:spPr>
        <p:txBody>
          <a:bodyPr anchor="t">
            <a:noAutofit/>
          </a:bodyPr>
          <a:lstStyle/>
          <a:p>
            <a:pPr marL="344520" indent="-344520">
              <a:lnSpc>
                <a:spcPct val="120000"/>
              </a:lnSpc>
              <a:spcBef>
                <a:spcPts val="1001"/>
              </a:spcBef>
              <a:spcAft>
                <a:spcPts val="601"/>
              </a:spcAft>
              <a:buClr>
                <a:srgbClr val="8EC0C1"/>
              </a:buClr>
              <a:buSzPct val="90000"/>
              <a:buFont typeface="Wingdings" charset="2"/>
              <a:buChar char=""/>
            </a:pPr>
            <a:r>
              <a:rPr lang="hu-HU" sz="2000" b="0" strike="noStrike" spc="-1">
                <a:solidFill>
                  <a:srgbClr val="FFFFFF"/>
                </a:solidFill>
                <a:latin typeface="Arial"/>
              </a:rPr>
              <a:t>Mintaszöveg szerkesztése</a:t>
            </a:r>
            <a:endParaRPr lang="en-US" sz="2000" b="0" strike="noStrike" spc="-1">
              <a:solidFill>
                <a:srgbClr val="FFFFFF"/>
              </a:solidFill>
              <a:latin typeface="Arial"/>
            </a:endParaRPr>
          </a:p>
          <a:p>
            <a:pPr marL="795240" lvl="1" indent="-338040">
              <a:lnSpc>
                <a:spcPct val="120000"/>
              </a:lnSpc>
              <a:spcBef>
                <a:spcPts val="499"/>
              </a:spcBef>
              <a:spcAft>
                <a:spcPts val="601"/>
              </a:spcAft>
              <a:buClr>
                <a:srgbClr val="8EC0C1"/>
              </a:buClr>
              <a:buSzPct val="90000"/>
              <a:buFont typeface="Wingdings" charset="2"/>
              <a:buChar char=""/>
            </a:pPr>
            <a:r>
              <a:rPr lang="hu-HU" sz="1800" b="0" strike="noStrike" spc="-1">
                <a:solidFill>
                  <a:srgbClr val="FFFFFF"/>
                </a:solidFill>
                <a:latin typeface="Arial"/>
              </a:rPr>
              <a:t>Második szint</a:t>
            </a:r>
            <a:endParaRPr lang="en-US" sz="1800" b="0" strike="noStrike" spc="-1">
              <a:solidFill>
                <a:srgbClr val="FFFFFF"/>
              </a:solidFill>
              <a:latin typeface="Arial"/>
            </a:endParaRPr>
          </a:p>
          <a:p>
            <a:pPr marL="1258920" lvl="2" indent="-344520">
              <a:lnSpc>
                <a:spcPct val="120000"/>
              </a:lnSpc>
              <a:spcBef>
                <a:spcPts val="499"/>
              </a:spcBef>
              <a:spcAft>
                <a:spcPts val="601"/>
              </a:spcAft>
              <a:buClr>
                <a:srgbClr val="8EC0C1"/>
              </a:buClr>
              <a:buSzPct val="90000"/>
              <a:buFont typeface="Wingdings" charset="2"/>
              <a:buChar char=""/>
            </a:pPr>
            <a:r>
              <a:rPr lang="hu-HU" sz="1600" b="0" strike="noStrike" spc="-1">
                <a:solidFill>
                  <a:srgbClr val="FFFFFF"/>
                </a:solidFill>
                <a:latin typeface="Arial"/>
              </a:rPr>
              <a:t>Harmadik szint</a:t>
            </a:r>
            <a:endParaRPr lang="en-US" sz="1600" b="0" strike="noStrike" spc="-1">
              <a:solidFill>
                <a:srgbClr val="FFFFFF"/>
              </a:solidFill>
              <a:latin typeface="Arial"/>
            </a:endParaRPr>
          </a:p>
          <a:p>
            <a:pPr marL="1709640" lvl="3" indent="-338040">
              <a:lnSpc>
                <a:spcPct val="120000"/>
              </a:lnSpc>
              <a:spcBef>
                <a:spcPts val="499"/>
              </a:spcBef>
              <a:spcAft>
                <a:spcPts val="601"/>
              </a:spcAft>
              <a:buClr>
                <a:srgbClr val="8EC0C1"/>
              </a:buClr>
              <a:buSzPct val="90000"/>
              <a:buFont typeface="Wingdings" charset="2"/>
              <a:buChar char=""/>
            </a:pPr>
            <a:r>
              <a:rPr lang="hu-HU" sz="1400" b="0" strike="noStrike" spc="-1">
                <a:solidFill>
                  <a:srgbClr val="FFFFFF"/>
                </a:solidFill>
                <a:latin typeface="Arial"/>
              </a:rPr>
              <a:t>Negyedik szint</a:t>
            </a:r>
            <a:endParaRPr lang="en-US" sz="1400" b="0" strike="noStrike" spc="-1">
              <a:solidFill>
                <a:srgbClr val="FFFFFF"/>
              </a:solidFill>
              <a:latin typeface="Arial"/>
            </a:endParaRPr>
          </a:p>
          <a:p>
            <a:pPr marL="2173320" lvl="4" indent="-344520">
              <a:lnSpc>
                <a:spcPct val="120000"/>
              </a:lnSpc>
              <a:spcBef>
                <a:spcPts val="499"/>
              </a:spcBef>
              <a:spcAft>
                <a:spcPts val="601"/>
              </a:spcAft>
              <a:buClr>
                <a:srgbClr val="8EC0C1"/>
              </a:buClr>
              <a:buSzPct val="90000"/>
              <a:buFont typeface="Wingdings" charset="2"/>
              <a:buChar char=""/>
            </a:pPr>
            <a:r>
              <a:rPr lang="hu-HU" sz="1200" b="0" strike="noStrike" spc="-1">
                <a:solidFill>
                  <a:srgbClr val="FFFFFF"/>
                </a:solidFill>
                <a:latin typeface="Arial"/>
              </a:rPr>
              <a:t>Ötödik szint</a:t>
            </a:r>
            <a:endParaRPr lang="en-US" sz="1200" b="0" strike="noStrike" spc="-1">
              <a:solidFill>
                <a:srgbClr val="FFFFFF"/>
              </a:solidFill>
              <a:latin typeface="Arial"/>
            </a:endParaRPr>
          </a:p>
        </p:txBody>
      </p:sp>
      <p:sp>
        <p:nvSpPr>
          <p:cNvPr id="104" name="PlaceHolder 3"/>
          <p:cNvSpPr>
            <a:spLocks noGrp="1"/>
          </p:cNvSpPr>
          <p:nvPr>
            <p:ph type="body"/>
          </p:nvPr>
        </p:nvSpPr>
        <p:spPr>
          <a:xfrm>
            <a:off x="6666480" y="2052000"/>
            <a:ext cx="3893760" cy="3997440"/>
          </a:xfrm>
          <a:prstGeom prst="rect">
            <a:avLst/>
          </a:prstGeom>
          <a:noFill/>
          <a:ln w="0">
            <a:noFill/>
          </a:ln>
        </p:spPr>
        <p:txBody>
          <a:bodyPr anchor="t">
            <a:noAutofit/>
          </a:bodyPr>
          <a:lstStyle/>
          <a:p>
            <a:pPr marL="344520" indent="-344520">
              <a:lnSpc>
                <a:spcPct val="120000"/>
              </a:lnSpc>
              <a:spcBef>
                <a:spcPts val="1001"/>
              </a:spcBef>
              <a:spcAft>
                <a:spcPts val="601"/>
              </a:spcAft>
              <a:buClr>
                <a:srgbClr val="8EC0C1"/>
              </a:buClr>
              <a:buSzPct val="90000"/>
              <a:buFont typeface="Wingdings" charset="2"/>
              <a:buChar char=""/>
            </a:pPr>
            <a:r>
              <a:rPr lang="hu-HU" sz="2000" b="0" strike="noStrike" spc="-1">
                <a:solidFill>
                  <a:srgbClr val="FFFFFF"/>
                </a:solidFill>
                <a:latin typeface="Arial"/>
              </a:rPr>
              <a:t>Mintaszöveg szerkesztése</a:t>
            </a:r>
            <a:endParaRPr lang="en-US" sz="2000" b="0" strike="noStrike" spc="-1">
              <a:solidFill>
                <a:srgbClr val="FFFFFF"/>
              </a:solidFill>
              <a:latin typeface="Arial"/>
            </a:endParaRPr>
          </a:p>
          <a:p>
            <a:pPr marL="795240" lvl="1" indent="-338040">
              <a:lnSpc>
                <a:spcPct val="120000"/>
              </a:lnSpc>
              <a:spcBef>
                <a:spcPts val="499"/>
              </a:spcBef>
              <a:spcAft>
                <a:spcPts val="601"/>
              </a:spcAft>
              <a:buClr>
                <a:srgbClr val="8EC0C1"/>
              </a:buClr>
              <a:buSzPct val="90000"/>
              <a:buFont typeface="Wingdings" charset="2"/>
              <a:buChar char=""/>
            </a:pPr>
            <a:r>
              <a:rPr lang="hu-HU" sz="1800" b="0" strike="noStrike" spc="-1">
                <a:solidFill>
                  <a:srgbClr val="FFFFFF"/>
                </a:solidFill>
                <a:latin typeface="Arial"/>
              </a:rPr>
              <a:t>Második szint</a:t>
            </a:r>
            <a:endParaRPr lang="en-US" sz="1800" b="0" strike="noStrike" spc="-1">
              <a:solidFill>
                <a:srgbClr val="FFFFFF"/>
              </a:solidFill>
              <a:latin typeface="Arial"/>
            </a:endParaRPr>
          </a:p>
          <a:p>
            <a:pPr marL="1258920" lvl="2" indent="-344520">
              <a:lnSpc>
                <a:spcPct val="120000"/>
              </a:lnSpc>
              <a:spcBef>
                <a:spcPts val="499"/>
              </a:spcBef>
              <a:spcAft>
                <a:spcPts val="601"/>
              </a:spcAft>
              <a:buClr>
                <a:srgbClr val="8EC0C1"/>
              </a:buClr>
              <a:buSzPct val="90000"/>
              <a:buFont typeface="Wingdings" charset="2"/>
              <a:buChar char=""/>
            </a:pPr>
            <a:r>
              <a:rPr lang="hu-HU" sz="1600" b="0" strike="noStrike" spc="-1">
                <a:solidFill>
                  <a:srgbClr val="FFFFFF"/>
                </a:solidFill>
                <a:latin typeface="Arial"/>
              </a:rPr>
              <a:t>Harmadik szint</a:t>
            </a:r>
            <a:endParaRPr lang="en-US" sz="1600" b="0" strike="noStrike" spc="-1">
              <a:solidFill>
                <a:srgbClr val="FFFFFF"/>
              </a:solidFill>
              <a:latin typeface="Arial"/>
            </a:endParaRPr>
          </a:p>
          <a:p>
            <a:pPr marL="1709640" lvl="3" indent="-338040">
              <a:lnSpc>
                <a:spcPct val="120000"/>
              </a:lnSpc>
              <a:spcBef>
                <a:spcPts val="499"/>
              </a:spcBef>
              <a:spcAft>
                <a:spcPts val="601"/>
              </a:spcAft>
              <a:buClr>
                <a:srgbClr val="8EC0C1"/>
              </a:buClr>
              <a:buSzPct val="90000"/>
              <a:buFont typeface="Wingdings" charset="2"/>
              <a:buChar char=""/>
            </a:pPr>
            <a:r>
              <a:rPr lang="hu-HU" sz="1400" b="0" strike="noStrike" spc="-1">
                <a:solidFill>
                  <a:srgbClr val="FFFFFF"/>
                </a:solidFill>
                <a:latin typeface="Arial"/>
              </a:rPr>
              <a:t>Negyedik szint</a:t>
            </a:r>
            <a:endParaRPr lang="en-US" sz="1400" b="0" strike="noStrike" spc="-1">
              <a:solidFill>
                <a:srgbClr val="FFFFFF"/>
              </a:solidFill>
              <a:latin typeface="Arial"/>
            </a:endParaRPr>
          </a:p>
          <a:p>
            <a:pPr marL="2173320" lvl="4" indent="-344520">
              <a:lnSpc>
                <a:spcPct val="120000"/>
              </a:lnSpc>
              <a:spcBef>
                <a:spcPts val="499"/>
              </a:spcBef>
              <a:spcAft>
                <a:spcPts val="601"/>
              </a:spcAft>
              <a:buClr>
                <a:srgbClr val="8EC0C1"/>
              </a:buClr>
              <a:buSzPct val="90000"/>
              <a:buFont typeface="Wingdings" charset="2"/>
              <a:buChar char=""/>
            </a:pPr>
            <a:r>
              <a:rPr lang="hu-HU" sz="1200" b="0" strike="noStrike" spc="-1">
                <a:solidFill>
                  <a:srgbClr val="FFFFFF"/>
                </a:solidFill>
                <a:latin typeface="Arial"/>
              </a:rPr>
              <a:t>Ötödik szint</a:t>
            </a:r>
            <a:endParaRPr lang="en-US" sz="1200" b="0" strike="noStrike" spc="-1">
              <a:solidFill>
                <a:srgbClr val="FFFFFF"/>
              </a:solidFill>
              <a:latin typeface="Arial"/>
            </a:endParaRPr>
          </a:p>
        </p:txBody>
      </p:sp>
      <p:sp>
        <p:nvSpPr>
          <p:cNvPr id="105" name="PlaceHolder 4"/>
          <p:cNvSpPr>
            <a:spLocks noGrp="1"/>
          </p:cNvSpPr>
          <p:nvPr>
            <p:ph type="dt"/>
          </p:nvPr>
        </p:nvSpPr>
        <p:spPr>
          <a:xfrm rot="5400000">
            <a:off x="-809640" y="5270400"/>
            <a:ext cx="2662200" cy="182520"/>
          </a:xfrm>
          <a:prstGeom prst="rect">
            <a:avLst/>
          </a:prstGeom>
          <a:noFill/>
          <a:ln w="0">
            <a:noFill/>
          </a:ln>
        </p:spPr>
        <p:txBody>
          <a:bodyPr tIns="18360" anchor="t">
            <a:noAutofit/>
          </a:bodyPr>
          <a:lstStyle/>
          <a:p>
            <a:pPr algn="r">
              <a:lnSpc>
                <a:spcPct val="100000"/>
              </a:lnSpc>
              <a:buNone/>
            </a:pPr>
            <a:fld id="{05FE2186-E738-4225-82BC-B1432207D947}" type="datetime">
              <a:rPr lang="en-US" sz="800" b="0" strike="noStrike" spc="-1">
                <a:solidFill>
                  <a:srgbClr val="FFFFFF"/>
                </a:solidFill>
                <a:latin typeface="Arial"/>
              </a:rPr>
              <a:t>11/29/2023</a:t>
            </a:fld>
            <a:endParaRPr lang="nb-NO" sz="800" b="0" strike="noStrike" spc="-1">
              <a:latin typeface="Times New Roman"/>
            </a:endParaRPr>
          </a:p>
        </p:txBody>
      </p:sp>
      <p:sp>
        <p:nvSpPr>
          <p:cNvPr id="106" name="PlaceHolder 5"/>
          <p:cNvSpPr>
            <a:spLocks noGrp="1"/>
          </p:cNvSpPr>
          <p:nvPr>
            <p:ph type="ftr"/>
          </p:nvPr>
        </p:nvSpPr>
        <p:spPr>
          <a:xfrm rot="5400000">
            <a:off x="-2236680" y="3661200"/>
            <a:ext cx="5884920" cy="178920"/>
          </a:xfrm>
          <a:prstGeom prst="rect">
            <a:avLst/>
          </a:prstGeom>
          <a:noFill/>
          <a:ln w="0">
            <a:noFill/>
          </a:ln>
        </p:spPr>
        <p:txBody>
          <a:bodyPr bIns="18360" anchor="b">
            <a:noAutofit/>
          </a:body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107" name="PlaceHolder 6"/>
          <p:cNvSpPr>
            <a:spLocks noGrp="1"/>
          </p:cNvSpPr>
          <p:nvPr>
            <p:ph type="sldNum"/>
          </p:nvPr>
        </p:nvSpPr>
        <p:spPr>
          <a:xfrm>
            <a:off x="158400" y="164520"/>
            <a:ext cx="636480" cy="322560"/>
          </a:xfrm>
          <a:prstGeom prst="rect">
            <a:avLst/>
          </a:prstGeom>
          <a:noFill/>
          <a:ln w="0">
            <a:noFill/>
          </a:ln>
        </p:spPr>
        <p:txBody>
          <a:bodyPr rIns="45720" anchor="ctr">
            <a:noAutofit/>
          </a:bodyPr>
          <a:lstStyle/>
          <a:p>
            <a:pPr algn="r">
              <a:lnSpc>
                <a:spcPct val="100000"/>
              </a:lnSpc>
              <a:buNone/>
            </a:pPr>
            <a:fld id="{5CCC3739-25C3-47D4-A0DB-E37ED71DC6E6}" type="slidenum">
              <a:rPr lang="en-US" sz="1800" b="0" strike="noStrike" spc="-1">
                <a:solidFill>
                  <a:srgbClr val="FFFFFF"/>
                </a:solidFill>
                <a:latin typeface="Arial"/>
              </a:rPr>
              <a:t>‹#›</a:t>
            </a:fld>
            <a:endParaRPr lang="nb-NO" sz="1800" b="0" strike="noStrike" spc="-1">
              <a:latin typeface="Times New Roman"/>
            </a:endParaRPr>
          </a:p>
        </p:txBody>
      </p:sp>
      <p:sp>
        <p:nvSpPr>
          <p:cNvPr id="108" name="TextBox 9"/>
          <p:cNvSpPr/>
          <p:nvPr/>
        </p:nvSpPr>
        <p:spPr>
          <a:xfrm>
            <a:off x="2196000" y="641160"/>
            <a:ext cx="4154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buNone/>
            </a:pPr>
            <a:r>
              <a:rPr lang="en-US" sz="1800" b="0" strike="noStrike" spc="-1">
                <a:solidFill>
                  <a:srgbClr val="8EC0C1"/>
                </a:solidFill>
                <a:latin typeface="Wingdings 3"/>
              </a:rPr>
              <a:t>z</a:t>
            </a:r>
            <a:endParaRPr lang="nb-NO" sz="18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lnSpc>
                <a:spcPct val="100000"/>
              </a:lnSpc>
              <a:buNone/>
            </a:pPr>
            <a:fld id="{B3A09DF5-9D05-442C-9E7E-CB6AD7FF5B02}"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lnSpc>
                <a:spcPct val="100000"/>
              </a:lnSpc>
              <a:buNone/>
            </a:pPr>
            <a:fld id="{901AB118-DDAA-4D0C-B7D7-376111B70A9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130071141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lnSpc>
                <a:spcPct val="100000"/>
              </a:lnSpc>
              <a:buNone/>
            </a:pPr>
            <a:fld id="{C7A21BA3-8369-4133-A265-1F93F40213EF}" type="datetime">
              <a:rPr lang="en-US" sz="800" b="0" strike="noStrike" spc="-1" smtClean="0">
                <a:solidFill>
                  <a:srgbClr val="FFFFFF"/>
                </a:solidFill>
                <a:latin typeface="Arial"/>
              </a:rPr>
              <a:t>11/29/2023</a:t>
            </a:fld>
            <a:endParaRPr lang="nb-NO" sz="800" b="0" strike="noStrike" spc="-1">
              <a:latin typeface="Times New Roman"/>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ctr">
              <a:buNone/>
            </a:pPr>
            <a:endParaRPr lang="nb-NO" sz="1400" b="0" strike="noStrike" spc="-1">
              <a:latin typeface="Times New Roman"/>
            </a:endParaRPr>
          </a:p>
          <a:p>
            <a:pPr algn="r">
              <a:lnSpc>
                <a:spcPct val="100000"/>
              </a:lnSpc>
              <a:buNone/>
            </a:pPr>
            <a:r>
              <a:rPr lang="en-US" sz="800" b="0" strike="noStrike" spc="-1">
                <a:solidFill>
                  <a:srgbClr val="FFFFFF"/>
                </a:solidFill>
                <a:latin typeface="Arial"/>
              </a:rPr>
              <a:t>              </a:t>
            </a:r>
            <a:endParaRPr lang="nb-NO" sz="800" b="0" strike="noStrike" spc="-1">
              <a:latin typeface="Times New Roman"/>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lnSpc>
                <a:spcPct val="100000"/>
              </a:lnSpc>
              <a:buNone/>
            </a:pPr>
            <a:fld id="{CF3B7B79-3513-408F-AEF5-1C1610B7BBA9}" type="slidenum">
              <a:rPr lang="en-US" sz="1800" b="0" strike="noStrike" spc="-1" smtClean="0">
                <a:solidFill>
                  <a:srgbClr val="FFFFFF"/>
                </a:solidFill>
                <a:latin typeface="Arial"/>
              </a:rPr>
              <a:t>‹#›</a:t>
            </a:fld>
            <a:endParaRPr lang="nb-NO" sz="1800" b="0" strike="noStrike" spc="-1">
              <a:latin typeface="Times New Roman"/>
            </a:endParaRPr>
          </a:p>
        </p:txBody>
      </p:sp>
    </p:spTree>
    <p:extLst>
      <p:ext uri="{BB962C8B-B14F-4D97-AF65-F5344CB8AC3E}">
        <p14:creationId xmlns:p14="http://schemas.microsoft.com/office/powerpoint/2010/main" val="456284158"/>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2611800" y="3429000"/>
            <a:ext cx="5517720" cy="2268360"/>
          </a:xfrm>
          <a:prstGeom prst="rect">
            <a:avLst/>
          </a:prstGeom>
          <a:noFill/>
          <a:ln w="0">
            <a:noFill/>
          </a:ln>
        </p:spPr>
        <p:txBody>
          <a:bodyPr anchor="t">
            <a:normAutofit/>
          </a:bodyPr>
          <a:lstStyle/>
          <a:p>
            <a:pPr algn="r">
              <a:lnSpc>
                <a:spcPct val="90000"/>
              </a:lnSpc>
              <a:buNone/>
            </a:pPr>
            <a:r>
              <a:rPr lang="en-US" sz="4000" b="0" strike="noStrike" spc="-1">
                <a:solidFill>
                  <a:srgbClr val="FFFFFF"/>
                </a:solidFill>
                <a:latin typeface="Arial"/>
              </a:rPr>
              <a:t>Better Effect of Training</a:t>
            </a:r>
            <a:br/>
            <a:r>
              <a:rPr lang="en-US" sz="4000" b="0" strike="noStrike" spc="-1">
                <a:solidFill>
                  <a:srgbClr val="FFFFFF"/>
                </a:solidFill>
                <a:latin typeface="Arial"/>
              </a:rPr>
              <a:t>brainstormings</a:t>
            </a:r>
          </a:p>
        </p:txBody>
      </p:sp>
      <p:pic>
        <p:nvPicPr>
          <p:cNvPr id="147" name="Kép 4"/>
          <p:cNvPicPr/>
          <p:nvPr/>
        </p:nvPicPr>
        <p:blipFill>
          <a:blip r:embed="rId2"/>
          <a:stretch/>
        </p:blipFill>
        <p:spPr>
          <a:xfrm>
            <a:off x="10440000" y="632520"/>
            <a:ext cx="1267560" cy="780120"/>
          </a:xfrm>
          <a:prstGeom prst="rect">
            <a:avLst/>
          </a:prstGeom>
          <a:ln w="0">
            <a:noFill/>
          </a:ln>
        </p:spPr>
      </p:pic>
      <p:sp>
        <p:nvSpPr>
          <p:cNvPr id="3" name="textruta 2">
            <a:extLst>
              <a:ext uri="{FF2B5EF4-FFF2-40B4-BE49-F238E27FC236}">
                <a16:creationId xmlns:a16="http://schemas.microsoft.com/office/drawing/2014/main" id="{258CA4DD-9668-DC0F-F66F-A349AFE16EA3}"/>
              </a:ext>
            </a:extLst>
          </p:cNvPr>
          <p:cNvSpPr txBox="1"/>
          <p:nvPr/>
        </p:nvSpPr>
        <p:spPr>
          <a:xfrm>
            <a:off x="4418873" y="6074970"/>
            <a:ext cx="7773127" cy="646331"/>
          </a:xfrm>
          <a:prstGeom prst="rect">
            <a:avLst/>
          </a:prstGeom>
          <a:noFill/>
        </p:spPr>
        <p:txBody>
          <a:bodyPr wrap="square">
            <a:spAutoFit/>
          </a:bodyPr>
          <a:lstStyle/>
          <a:p>
            <a:r>
              <a:rPr lang="en-US" sz="1200" b="0" i="0" dirty="0">
                <a:effectLst/>
                <a:latin typeface="Verdana" panose="020B060403050404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v-SE" sz="1200" dirty="0"/>
          </a:p>
        </p:txBody>
      </p:sp>
      <p:pic>
        <p:nvPicPr>
          <p:cNvPr id="2" name="Picture 2">
            <a:extLst>
              <a:ext uri="{FF2B5EF4-FFF2-40B4-BE49-F238E27FC236}">
                <a16:creationId xmlns:a16="http://schemas.microsoft.com/office/drawing/2014/main" id="{39DADFE9-51C1-63D9-3F14-15D67DD950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0870"/>
            <a:ext cx="4354717" cy="957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title" idx="4294967295"/>
          </p:nvPr>
        </p:nvSpPr>
        <p:spPr>
          <a:xfrm>
            <a:off x="2116931" y="805369"/>
            <a:ext cx="7958137" cy="1076325"/>
          </a:xfrm>
          <a:prstGeom prst="rect">
            <a:avLst/>
          </a:prstGeom>
          <a:noFill/>
          <a:ln w="0">
            <a:noFill/>
          </a:ln>
        </p:spPr>
        <p:txBody>
          <a:bodyPr anchor="t">
            <a:noAutofit/>
          </a:bodyPr>
          <a:lstStyle/>
          <a:p>
            <a:pPr>
              <a:lnSpc>
                <a:spcPct val="90000"/>
              </a:lnSpc>
              <a:buNone/>
            </a:pPr>
            <a:r>
              <a:rPr lang="en-US" sz="3400" b="0" strike="noStrike" spc="-1" dirty="0">
                <a:solidFill>
                  <a:srgbClr val="FFFFFF"/>
                </a:solidFill>
                <a:latin typeface="Arial"/>
              </a:rPr>
              <a:t>Introduction to the meetings:</a:t>
            </a:r>
          </a:p>
        </p:txBody>
      </p:sp>
      <p:sp>
        <p:nvSpPr>
          <p:cNvPr id="168" name="PlaceHolder 2"/>
          <p:cNvSpPr>
            <a:spLocks noGrp="1"/>
          </p:cNvSpPr>
          <p:nvPr>
            <p:ph idx="4294967295"/>
          </p:nvPr>
        </p:nvSpPr>
        <p:spPr>
          <a:xfrm>
            <a:off x="1973100" y="2055306"/>
            <a:ext cx="7796212" cy="3997325"/>
          </a:xfrm>
          <a:prstGeom prst="rect">
            <a:avLst/>
          </a:prstGeom>
          <a:noFill/>
          <a:ln w="0">
            <a:noFill/>
          </a:ln>
        </p:spPr>
        <p:txBody>
          <a:bodyPr anchor="ctr">
            <a:noAutofit/>
          </a:bodyPr>
          <a:lstStyle/>
          <a:p>
            <a:pPr algn="just">
              <a:lnSpc>
                <a:spcPct val="120000"/>
              </a:lnSpc>
              <a:spcBef>
                <a:spcPts val="1001"/>
              </a:spcBef>
              <a:spcAft>
                <a:spcPts val="601"/>
              </a:spcAft>
              <a:buNone/>
              <a:tabLst>
                <a:tab pos="0" algn="l"/>
              </a:tabLst>
            </a:pPr>
            <a:r>
              <a:rPr lang="en-US" sz="2800" b="0" strike="noStrike" spc="-1" dirty="0">
                <a:solidFill>
                  <a:srgbClr val="FFFFFF"/>
                </a:solidFill>
                <a:latin typeface="Arial"/>
              </a:rPr>
              <a:t>The meetings were </a:t>
            </a:r>
            <a:r>
              <a:rPr lang="en-US" sz="2800" b="0" strike="noStrike" spc="-1" dirty="0" err="1">
                <a:solidFill>
                  <a:srgbClr val="FFFFFF"/>
                </a:solidFill>
                <a:latin typeface="Arial"/>
              </a:rPr>
              <a:t>organised</a:t>
            </a:r>
            <a:r>
              <a:rPr lang="en-US" sz="2800" b="0" strike="noStrike" spc="-1" dirty="0">
                <a:solidFill>
                  <a:srgbClr val="FFFFFF"/>
                </a:solidFill>
                <a:latin typeface="Arial"/>
              </a:rPr>
              <a:t> on 19. and 21.01.2021. in two groups. The tool and the method was online brainstorming.</a:t>
            </a:r>
          </a:p>
          <a:p>
            <a:pPr algn="just">
              <a:lnSpc>
                <a:spcPct val="120000"/>
              </a:lnSpc>
              <a:spcBef>
                <a:spcPts val="1001"/>
              </a:spcBef>
              <a:spcAft>
                <a:spcPts val="601"/>
              </a:spcAft>
              <a:buNone/>
              <a:tabLst>
                <a:tab pos="0" algn="l"/>
              </a:tabLst>
            </a:pPr>
            <a:r>
              <a:rPr lang="en-US" sz="2800" b="0" strike="noStrike" spc="-1" dirty="0">
                <a:solidFill>
                  <a:srgbClr val="FFFFFF"/>
                </a:solidFill>
                <a:latin typeface="Arial"/>
              </a:rPr>
              <a:t>The invitation and the questions were sent to twenty industrial firms two weeks before brainstorming meetings.</a:t>
            </a:r>
          </a:p>
          <a:p>
            <a:pPr algn="just">
              <a:lnSpc>
                <a:spcPct val="120000"/>
              </a:lnSpc>
              <a:spcBef>
                <a:spcPts val="1001"/>
              </a:spcBef>
              <a:spcAft>
                <a:spcPts val="601"/>
              </a:spcAft>
              <a:buNone/>
              <a:tabLst>
                <a:tab pos="0" algn="l"/>
              </a:tabLst>
            </a:pPr>
            <a:r>
              <a:rPr lang="en-US" sz="2800" b="0" strike="noStrike" spc="-1" dirty="0">
                <a:solidFill>
                  <a:srgbClr val="FFFFFF"/>
                </a:solidFill>
                <a:latin typeface="Arial"/>
              </a:rPr>
              <a:t>Sixteen firms have been participated on the online meetings from twenty, it means 80% participating.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idx="4294967295"/>
          </p:nvPr>
        </p:nvSpPr>
        <p:spPr>
          <a:xfrm>
            <a:off x="2116931" y="976313"/>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Questions discussed with the participants</a:t>
            </a:r>
            <a:endParaRPr lang="en-US" sz="2800" b="0" strike="noStrike" spc="-1" dirty="0">
              <a:solidFill>
                <a:srgbClr val="FFFFFF"/>
              </a:solidFill>
              <a:latin typeface="Arial"/>
            </a:endParaRPr>
          </a:p>
        </p:txBody>
      </p:sp>
      <p:sp>
        <p:nvSpPr>
          <p:cNvPr id="170" name="PlaceHolder 2"/>
          <p:cNvSpPr>
            <a:spLocks noGrp="1"/>
          </p:cNvSpPr>
          <p:nvPr>
            <p:ph idx="4294967295"/>
          </p:nvPr>
        </p:nvSpPr>
        <p:spPr>
          <a:xfrm>
            <a:off x="2116931" y="1884362"/>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3200" b="0" strike="noStrike" spc="-1" dirty="0">
                <a:solidFill>
                  <a:srgbClr val="FFFFFF"/>
                </a:solidFill>
                <a:latin typeface="Arial"/>
              </a:rPr>
              <a:t>The conclusion of each question is summarized after the question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title" idx="4294967295"/>
          </p:nvPr>
        </p:nvSpPr>
        <p:spPr>
          <a:xfrm>
            <a:off x="2116931" y="976313"/>
            <a:ext cx="7958137" cy="1076325"/>
          </a:xfrm>
          <a:prstGeom prst="rect">
            <a:avLst/>
          </a:prstGeom>
          <a:noFill/>
          <a:ln w="0">
            <a:noFill/>
          </a:ln>
        </p:spPr>
        <p:txBody>
          <a:bodyPr anchor="t">
            <a:normAutofit fontScale="90000"/>
          </a:bodyPr>
          <a:lstStyle/>
          <a:p>
            <a:pPr>
              <a:lnSpc>
                <a:spcPct val="90000"/>
              </a:lnSpc>
              <a:buNone/>
            </a:pPr>
            <a:r>
              <a:rPr lang="en-US" sz="2800" b="0" strike="noStrike" spc="-1" dirty="0">
                <a:solidFill>
                  <a:srgbClr val="FFFFFF"/>
                </a:solidFill>
                <a:latin typeface="Arial"/>
                <a:ea typeface="Songti SC"/>
              </a:rPr>
              <a:t>2. Have you defined any Acceptable Quality Level  (AQL) for your products ?</a:t>
            </a:r>
            <a:endParaRPr lang="en-US" sz="2800" b="0" strike="noStrike" spc="-1" dirty="0">
              <a:solidFill>
                <a:srgbClr val="FFFFFF"/>
              </a:solidFill>
              <a:latin typeface="Arial"/>
            </a:endParaRPr>
          </a:p>
        </p:txBody>
      </p:sp>
      <p:sp>
        <p:nvSpPr>
          <p:cNvPr id="172" name="PlaceHolder 2"/>
          <p:cNvSpPr>
            <a:spLocks noGrp="1"/>
          </p:cNvSpPr>
          <p:nvPr>
            <p:ph idx="4294967295"/>
          </p:nvPr>
        </p:nvSpPr>
        <p:spPr>
          <a:xfrm>
            <a:off x="2197893" y="2087940"/>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32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3200" b="0" strike="noStrike" spc="-1" dirty="0">
                <a:solidFill>
                  <a:srgbClr val="FFFFFF"/>
                </a:solidFill>
                <a:latin typeface="Arial"/>
              </a:rPr>
              <a:t>Yes, today is not possible to sell any product without fulfilling of the requirements of EN ISO 1090, using ISO 2859-1.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p:cNvSpPr>
          <p:nvPr>
            <p:ph type="title" idx="4294967295"/>
          </p:nvPr>
        </p:nvSpPr>
        <p:spPr>
          <a:xfrm>
            <a:off x="2225954" y="976313"/>
            <a:ext cx="7958137" cy="1076325"/>
          </a:xfrm>
          <a:prstGeom prst="rect">
            <a:avLst/>
          </a:prstGeom>
          <a:noFill/>
          <a:ln w="0">
            <a:noFill/>
          </a:ln>
        </p:spPr>
        <p:txBody>
          <a:bodyPr anchor="t">
            <a:normAutofit/>
          </a:bodyPr>
          <a:lstStyle/>
          <a:p>
            <a:pPr>
              <a:lnSpc>
                <a:spcPct val="90000"/>
              </a:lnSpc>
              <a:buNone/>
            </a:pPr>
            <a:r>
              <a:rPr lang="en-US" sz="2800" b="0" strike="noStrike" spc="-1">
                <a:solidFill>
                  <a:srgbClr val="FFFFFF"/>
                </a:solidFill>
                <a:latin typeface="Arial"/>
                <a:ea typeface="Songti SC"/>
              </a:rPr>
              <a:t>3. Have you implemented an inspection level at receiving goods?</a:t>
            </a:r>
            <a:endParaRPr lang="en-US" sz="2800" b="0" strike="noStrike" spc="-1">
              <a:solidFill>
                <a:srgbClr val="FFFFFF"/>
              </a:solidFill>
              <a:latin typeface="Arial"/>
            </a:endParaRPr>
          </a:p>
        </p:txBody>
      </p:sp>
      <p:sp>
        <p:nvSpPr>
          <p:cNvPr id="174" name="PlaceHolder 2"/>
          <p:cNvSpPr>
            <a:spLocks noGrp="1"/>
          </p:cNvSpPr>
          <p:nvPr>
            <p:ph idx="4294967295"/>
          </p:nvPr>
        </p:nvSpPr>
        <p:spPr>
          <a:xfrm>
            <a:off x="2197894" y="2087940"/>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Yes, 100 %, but comprehensive level has only two and specific and basic level 7-7 firms.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title" idx="4294967295"/>
          </p:nvPr>
        </p:nvSpPr>
        <p:spPr>
          <a:xfrm>
            <a:off x="1707479" y="808037"/>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4. Are you using sub-suppliers?</a:t>
            </a:r>
            <a:endParaRPr lang="en-US" sz="2800" b="0" strike="noStrike" spc="-1" dirty="0">
              <a:solidFill>
                <a:srgbClr val="FFFFFF"/>
              </a:solidFill>
              <a:latin typeface="Arial"/>
            </a:endParaRPr>
          </a:p>
        </p:txBody>
      </p:sp>
      <p:sp>
        <p:nvSpPr>
          <p:cNvPr id="176" name="PlaceHolder 2"/>
          <p:cNvSpPr>
            <a:spLocks noGrp="1"/>
          </p:cNvSpPr>
          <p:nvPr>
            <p:ph idx="4294967295"/>
          </p:nvPr>
        </p:nvSpPr>
        <p:spPr>
          <a:xfrm>
            <a:off x="2274757" y="1884362"/>
            <a:ext cx="7796212" cy="3997325"/>
          </a:xfrm>
          <a:prstGeom prst="rect">
            <a:avLst/>
          </a:prstGeom>
          <a:noFill/>
          <a:ln w="0">
            <a:noFill/>
          </a:ln>
        </p:spPr>
        <p:txBody>
          <a:bodyPr anchor="ctr">
            <a:normAutofit fontScale="88000" lnSpcReduction="10000"/>
          </a:bodyPr>
          <a:lstStyle/>
          <a:p>
            <a:pPr marL="344520" indent="-344520" algn="just">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100 % always. </a:t>
            </a:r>
          </a:p>
          <a:p>
            <a:pPr marL="1258920" lvl="2" indent="-34452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But, in many cases the firms are sub-</a:t>
            </a:r>
            <a:r>
              <a:rPr lang="en-US" sz="2800" b="0" strike="noStrike" spc="-1" dirty="0" err="1">
                <a:solidFill>
                  <a:srgbClr val="FFFFFF"/>
                </a:solidFill>
                <a:latin typeface="Arial"/>
              </a:rPr>
              <a:t>suplliers</a:t>
            </a:r>
            <a:r>
              <a:rPr lang="en-US" sz="2800" b="0" strike="noStrike" spc="-1" dirty="0">
                <a:solidFill>
                  <a:srgbClr val="FFFFFF"/>
                </a:solidFill>
                <a:latin typeface="Arial"/>
              </a:rPr>
              <a:t> themselves. In EU the trade activity at the area of </a:t>
            </a:r>
            <a:r>
              <a:rPr lang="en-US" sz="2800" b="0" strike="noStrike" spc="-1" dirty="0" err="1">
                <a:solidFill>
                  <a:srgbClr val="FFFFFF"/>
                </a:solidFill>
                <a:latin typeface="Arial"/>
              </a:rPr>
              <a:t>steelstructures</a:t>
            </a:r>
            <a:r>
              <a:rPr lang="en-US" sz="2800" b="0" strike="noStrike" spc="-1" dirty="0">
                <a:solidFill>
                  <a:srgbClr val="FFFFFF"/>
                </a:solidFill>
                <a:latin typeface="Arial"/>
              </a:rPr>
              <a:t> and pressure vessels is very difficult, except if the owner of the product is from Germany generally</a:t>
            </a:r>
            <a:r>
              <a:rPr lang="en-US" sz="3000" b="0" strike="noStrike" spc="-1" dirty="0">
                <a:solidFill>
                  <a:srgbClr val="FFFFFF"/>
                </a:solidFill>
                <a:latin typeface="Arial"/>
              </a:rPr>
              <a:t>. Only the designer is not using sub-supplier.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idx="4294967295"/>
          </p:nvPr>
        </p:nvSpPr>
        <p:spPr>
          <a:xfrm>
            <a:off x="1867735" y="808037"/>
            <a:ext cx="7958137" cy="1076325"/>
          </a:xfrm>
          <a:prstGeom prst="rect">
            <a:avLst/>
          </a:prstGeom>
          <a:noFill/>
          <a:ln w="0">
            <a:noFill/>
          </a:ln>
        </p:spPr>
        <p:txBody>
          <a:bodyPr anchor="t">
            <a:noAutofit/>
          </a:bodyPr>
          <a:lstStyle/>
          <a:p>
            <a:pPr>
              <a:lnSpc>
                <a:spcPct val="90000"/>
              </a:lnSpc>
              <a:buNone/>
            </a:pPr>
            <a:r>
              <a:rPr lang="en-US" sz="2800" b="0" strike="noStrike" spc="-1" dirty="0">
                <a:solidFill>
                  <a:srgbClr val="FFFFFF"/>
                </a:solidFill>
                <a:latin typeface="Arial"/>
                <a:ea typeface="Songti SC"/>
              </a:rPr>
              <a:t>5. Are the sub-suppliers responsible for their own inspection or are you carrying out any inspections at their site?</a:t>
            </a:r>
            <a:endParaRPr lang="en-US" sz="2800" b="0" strike="noStrike" spc="-1" dirty="0">
              <a:solidFill>
                <a:srgbClr val="FFFFFF"/>
              </a:solidFill>
              <a:latin typeface="Arial"/>
            </a:endParaRPr>
          </a:p>
        </p:txBody>
      </p:sp>
      <p:sp>
        <p:nvSpPr>
          <p:cNvPr id="178" name="PlaceHolder 2"/>
          <p:cNvSpPr>
            <a:spLocks noGrp="1"/>
          </p:cNvSpPr>
          <p:nvPr>
            <p:ph idx="4294967295"/>
          </p:nvPr>
        </p:nvSpPr>
        <p:spPr>
          <a:xfrm>
            <a:off x="1867735" y="2052638"/>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The sub-suppliers always are responsible for their activity and fixed in their contract, but the firms inspect the activity of sub-suppliers or random or planned.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idx="4294967295"/>
          </p:nvPr>
        </p:nvSpPr>
        <p:spPr>
          <a:xfrm>
            <a:off x="1952577" y="808037"/>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6. What is the AQL for the sub-suppliers?</a:t>
            </a:r>
            <a:endParaRPr lang="en-US" sz="2800" b="0" strike="noStrike" spc="-1" dirty="0">
              <a:solidFill>
                <a:srgbClr val="FFFFFF"/>
              </a:solidFill>
              <a:latin typeface="Arial"/>
            </a:endParaRPr>
          </a:p>
        </p:txBody>
      </p:sp>
      <p:sp>
        <p:nvSpPr>
          <p:cNvPr id="180" name="PlaceHolder 2"/>
          <p:cNvSpPr>
            <a:spLocks noGrp="1"/>
          </p:cNvSpPr>
          <p:nvPr>
            <p:ph idx="4294967295"/>
          </p:nvPr>
        </p:nvSpPr>
        <p:spPr>
          <a:xfrm>
            <a:off x="1952577" y="2052638"/>
            <a:ext cx="7796212" cy="3997325"/>
          </a:xfrm>
          <a:prstGeom prst="rect">
            <a:avLst/>
          </a:prstGeom>
          <a:noFill/>
          <a:ln w="0">
            <a:noFill/>
          </a:ln>
        </p:spPr>
        <p:txBody>
          <a:bodyPr anchor="ctr">
            <a:noAutofit/>
          </a:bodyPr>
          <a:lstStyle/>
          <a:p>
            <a:pPr marL="344520" indent="-344520" algn="just">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It depends on the volume and subject of the contract between the firm and the sub-supplier. If the sub-supplier has certification </a:t>
            </a:r>
            <a:r>
              <a:rPr lang="en-US" sz="2800" b="0" strike="noStrike" spc="-1" dirty="0" err="1">
                <a:solidFill>
                  <a:srgbClr val="FFFFFF"/>
                </a:solidFill>
                <a:latin typeface="Arial"/>
              </a:rPr>
              <a:t>e.g</a:t>
            </a:r>
            <a:r>
              <a:rPr lang="en-US" sz="2800" b="0" strike="noStrike" spc="-1" dirty="0">
                <a:solidFill>
                  <a:srgbClr val="FFFFFF"/>
                </a:solidFill>
                <a:latin typeface="Arial"/>
              </a:rPr>
              <a:t> EN ISO 1090 or EN 13445 these are beneficial to make the </a:t>
            </a:r>
            <a:r>
              <a:rPr lang="en-US" sz="2800" b="0" strike="noStrike" spc="-1" dirty="0" err="1">
                <a:solidFill>
                  <a:srgbClr val="FFFFFF"/>
                </a:solidFill>
                <a:latin typeface="Arial"/>
              </a:rPr>
              <a:t>contarct</a:t>
            </a:r>
            <a:r>
              <a:rPr lang="en-US" sz="2800" b="0" strike="noStrike" spc="-1" dirty="0">
                <a:solidFill>
                  <a:srgbClr val="FFFFFF"/>
                </a:solidFill>
                <a:latin typeface="Arial"/>
              </a:rPr>
              <a:t>. If not the task of the activity have the sub-suppliers by the contract.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idx="4294967295"/>
          </p:nvPr>
        </p:nvSpPr>
        <p:spPr>
          <a:xfrm>
            <a:off x="2225954" y="976313"/>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7. Are you also carrying out the design of the products?</a:t>
            </a:r>
            <a:endParaRPr lang="en-US" sz="2800" b="0" strike="noStrike" spc="-1" dirty="0">
              <a:solidFill>
                <a:srgbClr val="FFFFFF"/>
              </a:solidFill>
              <a:latin typeface="Arial"/>
            </a:endParaRPr>
          </a:p>
        </p:txBody>
      </p:sp>
      <p:sp>
        <p:nvSpPr>
          <p:cNvPr id="182" name="PlaceHolder 2"/>
          <p:cNvSpPr>
            <a:spLocks noGrp="1"/>
          </p:cNvSpPr>
          <p:nvPr>
            <p:ph idx="4294967295"/>
          </p:nvPr>
        </p:nvSpPr>
        <p:spPr>
          <a:xfrm>
            <a:off x="2387879" y="2052638"/>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The producers are not carrying out the design of the product. Generally or they get from the order the plans or is involved appropriate designer.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title" idx="4294967295"/>
          </p:nvPr>
        </p:nvSpPr>
        <p:spPr>
          <a:xfrm>
            <a:off x="1962003" y="808037"/>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8. If no, has the design been evaluated from an inspection point of view?</a:t>
            </a:r>
            <a:endParaRPr lang="en-US" sz="2800" b="0" strike="noStrike" spc="-1" dirty="0">
              <a:solidFill>
                <a:srgbClr val="FFFFFF"/>
              </a:solidFill>
              <a:latin typeface="Arial"/>
            </a:endParaRPr>
          </a:p>
        </p:txBody>
      </p:sp>
      <p:sp>
        <p:nvSpPr>
          <p:cNvPr id="184" name="PlaceHolder 2"/>
          <p:cNvSpPr>
            <a:spLocks noGrp="1"/>
          </p:cNvSpPr>
          <p:nvPr>
            <p:ph idx="4294967295"/>
          </p:nvPr>
        </p:nvSpPr>
        <p:spPr>
          <a:xfrm>
            <a:off x="2197894" y="2052638"/>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In all cases by the inspectors  but many times the inspectors have less knowledge  as the designer. It could be improved the process for teaching.</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title" idx="4294967295"/>
          </p:nvPr>
        </p:nvSpPr>
        <p:spPr>
          <a:xfrm>
            <a:off x="2018564" y="713770"/>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9. Do you have your own inspection team?</a:t>
            </a:r>
            <a:endParaRPr lang="en-US" sz="2800" b="0" strike="noStrike" spc="-1" dirty="0">
              <a:solidFill>
                <a:srgbClr val="FFFFFF"/>
              </a:solidFill>
              <a:latin typeface="Arial"/>
            </a:endParaRPr>
          </a:p>
        </p:txBody>
      </p:sp>
      <p:sp>
        <p:nvSpPr>
          <p:cNvPr id="186" name="PlaceHolder 2"/>
          <p:cNvSpPr>
            <a:spLocks noGrp="1"/>
          </p:cNvSpPr>
          <p:nvPr>
            <p:ph idx="4294967295"/>
          </p:nvPr>
        </p:nvSpPr>
        <p:spPr>
          <a:xfrm>
            <a:off x="2018564" y="2005504"/>
            <a:ext cx="7796212" cy="3997325"/>
          </a:xfrm>
          <a:prstGeom prst="rect">
            <a:avLst/>
          </a:prstGeom>
          <a:noFill/>
          <a:ln w="0">
            <a:noFill/>
          </a:ln>
        </p:spPr>
        <p:txBody>
          <a:bodyPr anchor="ctr">
            <a:normAutofit fontScale="99500" lnSpcReduction="10000"/>
          </a:bodyPr>
          <a:lstStyle/>
          <a:p>
            <a:pPr marL="344520" indent="-344520" algn="just">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The Hungarian firms don’t know the term of the „inspection team”, but only the quality control unit. If the firms have certificate of EN ISO 3834-2 (there is true in 80%) belong to the welding coordination, if they have not, the employer appoints 1-1 person to make the inspection activity.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idx="4294967295"/>
          </p:nvPr>
        </p:nvSpPr>
        <p:spPr>
          <a:xfrm>
            <a:off x="-460685" y="747761"/>
            <a:ext cx="7958137" cy="1076325"/>
          </a:xfrm>
          <a:prstGeom prst="rect">
            <a:avLst/>
          </a:prstGeom>
          <a:noFill/>
          <a:ln w="0">
            <a:noFill/>
          </a:ln>
        </p:spPr>
        <p:txBody>
          <a:bodyPr anchor="t">
            <a:noAutofit/>
          </a:bodyPr>
          <a:lstStyle/>
          <a:p>
            <a:pPr algn="r">
              <a:lnSpc>
                <a:spcPct val="90000"/>
              </a:lnSpc>
              <a:buNone/>
            </a:pPr>
            <a:r>
              <a:rPr lang="en-US" sz="3400" b="0" strike="noStrike" spc="-1" dirty="0">
                <a:solidFill>
                  <a:srgbClr val="FFFFFF"/>
                </a:solidFill>
                <a:latin typeface="Arial"/>
              </a:rPr>
              <a:t>introduction</a:t>
            </a:r>
          </a:p>
        </p:txBody>
      </p:sp>
      <p:sp>
        <p:nvSpPr>
          <p:cNvPr id="150" name="PlaceHolder 2"/>
          <p:cNvSpPr>
            <a:spLocks noGrp="1"/>
          </p:cNvSpPr>
          <p:nvPr>
            <p:ph idx="4294967295"/>
          </p:nvPr>
        </p:nvSpPr>
        <p:spPr>
          <a:xfrm>
            <a:off x="914399" y="1778622"/>
            <a:ext cx="10510887" cy="4242062"/>
          </a:xfrm>
          <a:prstGeom prst="rect">
            <a:avLst/>
          </a:prstGeom>
          <a:noFill/>
          <a:ln w="0">
            <a:noFill/>
          </a:ln>
        </p:spPr>
        <p:txBody>
          <a:bodyPr anchor="ctr">
            <a:noAutofit/>
          </a:bodyPr>
          <a:lstStyle/>
          <a:p>
            <a:pPr marL="344520" indent="-344520" algn="just">
              <a:lnSpc>
                <a:spcPct val="120000"/>
              </a:lnSpc>
              <a:spcBef>
                <a:spcPts val="1001"/>
              </a:spcBef>
              <a:spcAft>
                <a:spcPts val="601"/>
              </a:spcAft>
              <a:buClr>
                <a:srgbClr val="8EC0C1"/>
              </a:buClr>
              <a:buSzPct val="90000"/>
              <a:buFont typeface="Wingdings" charset="2"/>
              <a:buChar char=""/>
            </a:pPr>
            <a:r>
              <a:rPr lang="en-US" sz="1400" b="0" strike="noStrike" spc="-1" dirty="0">
                <a:solidFill>
                  <a:srgbClr val="FFFFFF"/>
                </a:solidFill>
                <a:latin typeface="Arial"/>
              </a:rPr>
              <a:t>The course for inspector starts with collecting the students taking part in the course.</a:t>
            </a:r>
          </a:p>
          <a:p>
            <a:pPr marL="344520" indent="-344520" algn="just">
              <a:lnSpc>
                <a:spcPct val="120000"/>
              </a:lnSpc>
              <a:spcBef>
                <a:spcPts val="1001"/>
              </a:spcBef>
              <a:spcAft>
                <a:spcPts val="601"/>
              </a:spcAft>
              <a:buClr>
                <a:srgbClr val="8EC0C1"/>
              </a:buClr>
              <a:buSzPct val="90000"/>
              <a:buFont typeface="Wingdings" charset="2"/>
              <a:buChar char=""/>
            </a:pPr>
            <a:r>
              <a:rPr lang="en-US" sz="1400" b="0" strike="noStrike" spc="-1" dirty="0">
                <a:solidFill>
                  <a:srgbClr val="FFFFFF"/>
                </a:solidFill>
                <a:latin typeface="Arial"/>
              </a:rPr>
              <a:t>The first session is to meet and know each other and the main tasks and aims of the course and the tools and special IT tools used during education.</a:t>
            </a:r>
          </a:p>
          <a:p>
            <a:pPr marL="344520" indent="-344520" algn="just">
              <a:lnSpc>
                <a:spcPct val="120000"/>
              </a:lnSpc>
              <a:spcBef>
                <a:spcPts val="1001"/>
              </a:spcBef>
              <a:spcAft>
                <a:spcPts val="601"/>
              </a:spcAft>
              <a:buClr>
                <a:srgbClr val="8EC0C1"/>
              </a:buClr>
              <a:buSzPct val="90000"/>
              <a:buFont typeface="Wingdings" charset="2"/>
              <a:buChar char=""/>
            </a:pPr>
            <a:r>
              <a:rPr lang="en-US" sz="1400" b="0" strike="noStrike" spc="-1" dirty="0">
                <a:solidFill>
                  <a:srgbClr val="FFFFFF"/>
                </a:solidFill>
                <a:latin typeface="Arial"/>
              </a:rPr>
              <a:t>The next step is to be acquainted with the planned result which can be achieved during the inspector course. The whole education is in line to the  daily practice of the students in their wok-place. The basic concept of pilot inspector course is that it is a pilot course, work-based learning method used and strong cooperation developed among the students, teachers, mentors and tutors.</a:t>
            </a:r>
          </a:p>
          <a:p>
            <a:pPr marL="344520" indent="-344520" algn="just">
              <a:lnSpc>
                <a:spcPct val="120000"/>
              </a:lnSpc>
              <a:spcBef>
                <a:spcPts val="1001"/>
              </a:spcBef>
              <a:spcAft>
                <a:spcPts val="601"/>
              </a:spcAft>
              <a:buClr>
                <a:srgbClr val="8EC0C1"/>
              </a:buClr>
              <a:buSzPct val="90000"/>
              <a:buFont typeface="Wingdings" charset="2"/>
              <a:buChar char=""/>
            </a:pPr>
            <a:r>
              <a:rPr lang="en-US" sz="1400" b="0" strike="noStrike" spc="-1" dirty="0">
                <a:solidFill>
                  <a:srgbClr val="FFFFFF"/>
                </a:solidFill>
                <a:latin typeface="Arial"/>
              </a:rPr>
              <a:t>The pilot course provider has a very large number of economical and industrial organizations being in connection to the </a:t>
            </a:r>
            <a:r>
              <a:rPr lang="en-US" sz="1400" b="0" strike="noStrike" spc="-1" dirty="0" err="1">
                <a:solidFill>
                  <a:srgbClr val="FFFFFF"/>
                </a:solidFill>
                <a:latin typeface="Arial"/>
              </a:rPr>
              <a:t>MHtE</a:t>
            </a:r>
            <a:r>
              <a:rPr lang="en-US" sz="1400" b="0" strike="noStrike" spc="-1" dirty="0">
                <a:solidFill>
                  <a:srgbClr val="FFFFFF"/>
                </a:solidFill>
                <a:latin typeface="Arial"/>
              </a:rPr>
              <a:t> and the result is that they can delegate members to the pilot course for welding inspectors. </a:t>
            </a:r>
          </a:p>
          <a:p>
            <a:pPr marL="344520" indent="-344520" algn="just">
              <a:lnSpc>
                <a:spcPct val="120000"/>
              </a:lnSpc>
              <a:spcBef>
                <a:spcPts val="1001"/>
              </a:spcBef>
              <a:spcAft>
                <a:spcPts val="601"/>
              </a:spcAft>
              <a:buClr>
                <a:srgbClr val="8EC0C1"/>
              </a:buClr>
              <a:buSzPct val="90000"/>
              <a:buFont typeface="Wingdings" charset="2"/>
              <a:buChar char=""/>
            </a:pPr>
            <a:r>
              <a:rPr lang="en-US" sz="1400" b="0" strike="noStrike" spc="-1" dirty="0">
                <a:solidFill>
                  <a:srgbClr val="FFFFFF"/>
                </a:solidFill>
                <a:latin typeface="Arial"/>
              </a:rPr>
              <a:t>One of this activity was to collect a team coming from different branches of steel structure industries and students should have the equal and shame level of knowledge and information on welding.</a:t>
            </a:r>
          </a:p>
          <a:p>
            <a:pPr marL="344520" indent="-344520" algn="just">
              <a:lnSpc>
                <a:spcPct val="120000"/>
              </a:lnSpc>
              <a:spcBef>
                <a:spcPts val="1001"/>
              </a:spcBef>
              <a:spcAft>
                <a:spcPts val="601"/>
              </a:spcAft>
              <a:buClr>
                <a:srgbClr val="8EC0C1"/>
              </a:buClr>
              <a:buSzPct val="90000"/>
              <a:buFont typeface="Wingdings" charset="2"/>
              <a:buChar char=""/>
            </a:pPr>
            <a:r>
              <a:rPr lang="en-US" sz="1400" b="0" strike="noStrike" spc="-1" dirty="0">
                <a:solidFill>
                  <a:srgbClr val="FFFFFF"/>
                </a:solidFill>
                <a:latin typeface="Arial"/>
              </a:rPr>
              <a:t>The basic learning methods were that the teachers were ready for discussion which were developed among students and teachers as well..</a:t>
            </a:r>
          </a:p>
          <a:p>
            <a:pPr marL="344520" indent="-344520" algn="just">
              <a:lnSpc>
                <a:spcPct val="120000"/>
              </a:lnSpc>
              <a:spcBef>
                <a:spcPts val="1001"/>
              </a:spcBef>
              <a:spcAft>
                <a:spcPts val="601"/>
              </a:spcAft>
              <a:buClr>
                <a:srgbClr val="8EC0C1"/>
              </a:buClr>
              <a:buSzPct val="90000"/>
              <a:buFont typeface="Wingdings" charset="2"/>
              <a:buChar char=""/>
            </a:pPr>
            <a:r>
              <a:rPr lang="en-US" sz="1400" b="0" strike="noStrike" spc="-1" dirty="0">
                <a:solidFill>
                  <a:srgbClr val="FFFFFF"/>
                </a:solidFill>
                <a:latin typeface="Arial"/>
              </a:rPr>
              <a:t>The next pages of this report is dealing with the main characteristics of pilot course.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title" idx="4294967295"/>
          </p:nvPr>
        </p:nvSpPr>
        <p:spPr>
          <a:xfrm>
            <a:off x="2244807" y="808037"/>
            <a:ext cx="7958137" cy="1076325"/>
          </a:xfrm>
          <a:prstGeom prst="rect">
            <a:avLst/>
          </a:prstGeom>
          <a:noFill/>
          <a:ln w="0">
            <a:noFill/>
          </a:ln>
        </p:spPr>
        <p:txBody>
          <a:bodyPr anchor="t">
            <a:noAutofit/>
          </a:bodyPr>
          <a:lstStyle/>
          <a:p>
            <a:pPr>
              <a:lnSpc>
                <a:spcPct val="90000"/>
              </a:lnSpc>
              <a:buNone/>
            </a:pPr>
            <a:r>
              <a:rPr lang="en-US" sz="2800" b="0" strike="noStrike" spc="-1" dirty="0">
                <a:solidFill>
                  <a:srgbClr val="FFFFFF"/>
                </a:solidFill>
                <a:latin typeface="Arial"/>
                <a:ea typeface="Songti SC"/>
              </a:rPr>
              <a:t>10. What type of knowledge and certification does the inspection team have ?</a:t>
            </a:r>
            <a:br>
              <a:rPr dirty="0"/>
            </a:br>
            <a:endParaRPr lang="en-US" sz="2800" b="0" strike="noStrike" spc="-1" dirty="0">
              <a:solidFill>
                <a:srgbClr val="FFFFFF"/>
              </a:solidFill>
              <a:latin typeface="Arial"/>
            </a:endParaRPr>
          </a:p>
        </p:txBody>
      </p:sp>
      <p:sp>
        <p:nvSpPr>
          <p:cNvPr id="188" name="PlaceHolder 2"/>
          <p:cNvSpPr>
            <a:spLocks noGrp="1"/>
          </p:cNvSpPr>
          <p:nvPr>
            <p:ph idx="4294967295"/>
          </p:nvPr>
        </p:nvSpPr>
        <p:spPr>
          <a:xfrm>
            <a:off x="1454625" y="2194040"/>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If the firms have certification according to EN ISO 3834-2, in 50% of cases the inspector has a </a:t>
            </a:r>
            <a:r>
              <a:rPr lang="en-US" sz="2800" b="0" strike="noStrike" spc="-1" dirty="0" err="1">
                <a:solidFill>
                  <a:srgbClr val="FFFFFF"/>
                </a:solidFill>
                <a:latin typeface="Arial"/>
              </a:rPr>
              <a:t>diplom</a:t>
            </a:r>
            <a:r>
              <a:rPr lang="en-US" sz="2800" b="0" strike="noStrike" spc="-1" dirty="0">
                <a:solidFill>
                  <a:srgbClr val="FFFFFF"/>
                </a:solidFill>
                <a:latin typeface="Arial"/>
              </a:rPr>
              <a:t> according to IAB 041 r4 or r5 of IIW. ( 80%) If there is not, the inspectors have to participate a generally training of quality managing by the leaders of the firm, so he/she works as trained worker at a basic level.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title" idx="4294967295"/>
          </p:nvPr>
        </p:nvSpPr>
        <p:spPr>
          <a:xfrm>
            <a:off x="2603026" y="1147402"/>
            <a:ext cx="7958137" cy="1076325"/>
          </a:xfrm>
          <a:prstGeom prst="rect">
            <a:avLst/>
          </a:prstGeom>
          <a:noFill/>
          <a:ln w="0">
            <a:noFill/>
          </a:ln>
        </p:spPr>
        <p:txBody>
          <a:bodyPr anchor="t">
            <a:normAutofit fontScale="90000"/>
          </a:bodyPr>
          <a:lstStyle/>
          <a:p>
            <a:pPr>
              <a:lnSpc>
                <a:spcPct val="90000"/>
              </a:lnSpc>
              <a:buNone/>
            </a:pPr>
            <a:r>
              <a:rPr lang="en-US" sz="2800" b="0" strike="noStrike" spc="-1">
                <a:solidFill>
                  <a:srgbClr val="FFFFFF"/>
                </a:solidFill>
                <a:latin typeface="Arial"/>
                <a:ea typeface="Songti SC"/>
              </a:rPr>
              <a:t>11. Do you outsource the inspection tasks or some of the inspection tasks?</a:t>
            </a:r>
            <a:endParaRPr lang="en-US" sz="2800" b="0" strike="noStrike" spc="-1">
              <a:solidFill>
                <a:srgbClr val="FFFFFF"/>
              </a:solidFill>
              <a:latin typeface="Arial"/>
            </a:endParaRPr>
          </a:p>
        </p:txBody>
      </p:sp>
      <p:sp>
        <p:nvSpPr>
          <p:cNvPr id="190" name="PlaceHolder 2"/>
          <p:cNvSpPr>
            <a:spLocks noGrp="1"/>
          </p:cNvSpPr>
          <p:nvPr>
            <p:ph idx="4294967295"/>
          </p:nvPr>
        </p:nvSpPr>
        <p:spPr>
          <a:xfrm>
            <a:off x="2444440" y="2109199"/>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It depends on the requirements of the product. Partly yes  partly outsource. </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title" idx="4294967295"/>
          </p:nvPr>
        </p:nvSpPr>
        <p:spPr>
          <a:xfrm>
            <a:off x="2116931" y="1251098"/>
            <a:ext cx="7958137" cy="1076325"/>
          </a:xfrm>
          <a:prstGeom prst="rect">
            <a:avLst/>
          </a:prstGeom>
          <a:noFill/>
          <a:ln w="0">
            <a:noFill/>
          </a:ln>
        </p:spPr>
        <p:txBody>
          <a:bodyPr anchor="t">
            <a:normAutofit fontScale="90000"/>
          </a:bodyPr>
          <a:lstStyle/>
          <a:p>
            <a:pPr>
              <a:lnSpc>
                <a:spcPct val="90000"/>
              </a:lnSpc>
              <a:buNone/>
            </a:pPr>
            <a:r>
              <a:rPr lang="en-US" sz="2800" b="0" strike="noStrike" spc="-1" dirty="0">
                <a:solidFill>
                  <a:srgbClr val="FFFFFF"/>
                </a:solidFill>
                <a:latin typeface="Arial"/>
                <a:ea typeface="Songti SC"/>
              </a:rPr>
              <a:t>12. Do you have a maintenance and calibration plan for inspection equipment?</a:t>
            </a:r>
            <a:endParaRPr lang="en-US" sz="2800" b="0" strike="noStrike" spc="-1" dirty="0">
              <a:solidFill>
                <a:srgbClr val="FFFFFF"/>
              </a:solidFill>
              <a:latin typeface="Arial"/>
            </a:endParaRPr>
          </a:p>
        </p:txBody>
      </p:sp>
      <p:sp>
        <p:nvSpPr>
          <p:cNvPr id="192" name="PlaceHolder 2"/>
          <p:cNvSpPr>
            <a:spLocks noGrp="1"/>
          </p:cNvSpPr>
          <p:nvPr>
            <p:ph idx="4294967295"/>
          </p:nvPr>
        </p:nvSpPr>
        <p:spPr>
          <a:xfrm>
            <a:off x="2510427" y="2024357"/>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Yes, it is, each firm has  ISO 9001 certification so in 100 %  yes the answer.</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title" idx="4294967295"/>
          </p:nvPr>
        </p:nvSpPr>
        <p:spPr>
          <a:xfrm>
            <a:off x="2116931" y="883452"/>
            <a:ext cx="7958137" cy="1076325"/>
          </a:xfrm>
          <a:prstGeom prst="rect">
            <a:avLst/>
          </a:prstGeom>
          <a:noFill/>
          <a:ln w="0">
            <a:noFill/>
          </a:ln>
        </p:spPr>
        <p:txBody>
          <a:bodyPr anchor="t">
            <a:normAutofit/>
          </a:bodyPr>
          <a:lstStyle/>
          <a:p>
            <a:pPr>
              <a:lnSpc>
                <a:spcPct val="90000"/>
              </a:lnSpc>
              <a:buNone/>
            </a:pPr>
            <a:r>
              <a:rPr lang="en-US" sz="2800" b="0" strike="noStrike" spc="-1">
                <a:solidFill>
                  <a:srgbClr val="FFFFFF"/>
                </a:solidFill>
                <a:latin typeface="Arial"/>
                <a:ea typeface="Songti SC"/>
              </a:rPr>
              <a:t>13. What type of inspection equipment do you have?</a:t>
            </a:r>
            <a:endParaRPr lang="en-US" sz="2800" b="0" strike="noStrike" spc="-1">
              <a:solidFill>
                <a:srgbClr val="FFFFFF"/>
              </a:solidFill>
              <a:latin typeface="Arial"/>
            </a:endParaRPr>
          </a:p>
        </p:txBody>
      </p:sp>
      <p:sp>
        <p:nvSpPr>
          <p:cNvPr id="194" name="PlaceHolder 2"/>
          <p:cNvSpPr>
            <a:spLocks noGrp="1"/>
          </p:cNvSpPr>
          <p:nvPr>
            <p:ph idx="4294967295"/>
          </p:nvPr>
        </p:nvSpPr>
        <p:spPr>
          <a:xfrm>
            <a:off x="2020233" y="2043212"/>
            <a:ext cx="7796212" cy="3997325"/>
          </a:xfrm>
          <a:prstGeom prst="rect">
            <a:avLst/>
          </a:prstGeom>
          <a:noFill/>
          <a:ln w="0">
            <a:noFill/>
          </a:ln>
        </p:spPr>
        <p:txBody>
          <a:bodyPr anchor="ctr">
            <a:normAutofit fontScale="93000" lnSpcReduction="10000"/>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The answers were  very interesting. Some representatives mixed  the two  terms  what is the difference  between the  testing  and  inspection. That is why some  representatives have been listed  all  testing  equipment,   and not  the inspection  tools. 70 % knew -30 % not</a:t>
            </a:r>
            <a:endParaRPr lang="en-US" sz="2800" b="0" strike="noStrike" spc="-1" dirty="0">
              <a:solidFill>
                <a:srgbClr val="FFFFFF"/>
              </a:solidFill>
              <a:latin typeface="Arial"/>
            </a:endParaRPr>
          </a:p>
          <a:p>
            <a:pPr marL="457200">
              <a:lnSpc>
                <a:spcPct val="120000"/>
              </a:lnSpc>
              <a:spcBef>
                <a:spcPts val="499"/>
              </a:spcBef>
              <a:spcAft>
                <a:spcPts val="601"/>
              </a:spcAft>
              <a:buNone/>
              <a:tabLst>
                <a:tab pos="0" algn="l"/>
              </a:tabLst>
            </a:pPr>
            <a:endParaRPr lang="en-US" sz="2800" b="0" strike="noStrike" spc="-1" dirty="0">
              <a:solidFill>
                <a:srgbClr val="FFFFFF"/>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p:cNvSpPr>
          <p:nvPr>
            <p:ph type="title" idx="4294967295"/>
          </p:nvPr>
        </p:nvSpPr>
        <p:spPr>
          <a:xfrm>
            <a:off x="2046844" y="852503"/>
            <a:ext cx="7958137" cy="1076325"/>
          </a:xfrm>
          <a:prstGeom prst="rect">
            <a:avLst/>
          </a:prstGeom>
          <a:noFill/>
          <a:ln w="0">
            <a:noFill/>
          </a:ln>
        </p:spPr>
        <p:txBody>
          <a:bodyPr anchor="t">
            <a:normAutofit fontScale="90000"/>
          </a:bodyPr>
          <a:lstStyle/>
          <a:p>
            <a:pPr>
              <a:lnSpc>
                <a:spcPct val="90000"/>
              </a:lnSpc>
              <a:buNone/>
            </a:pPr>
            <a:r>
              <a:rPr lang="en-US" sz="2800" b="0" strike="noStrike" spc="-1" dirty="0">
                <a:solidFill>
                  <a:srgbClr val="FFFFFF"/>
                </a:solidFill>
                <a:latin typeface="Arial"/>
                <a:ea typeface="Songti SC"/>
              </a:rPr>
              <a:t>14. Do you have a document management system for the inspection and inspection reports?</a:t>
            </a:r>
            <a:endParaRPr lang="en-US" sz="2800" b="0" strike="noStrike" spc="-1" dirty="0">
              <a:solidFill>
                <a:srgbClr val="FFFFFF"/>
              </a:solidFill>
              <a:latin typeface="Arial"/>
            </a:endParaRPr>
          </a:p>
        </p:txBody>
      </p:sp>
      <p:sp>
        <p:nvSpPr>
          <p:cNvPr id="196" name="PlaceHolder 2"/>
          <p:cNvSpPr>
            <a:spLocks noGrp="1"/>
          </p:cNvSpPr>
          <p:nvPr>
            <p:ph idx="4294967295"/>
          </p:nvPr>
        </p:nvSpPr>
        <p:spPr>
          <a:xfrm>
            <a:off x="1878831" y="2278882"/>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 </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In Hungary used the firm of Quality plan  according to ISO 9001 and the content depends on the requirements of the product.    </a:t>
            </a:r>
            <a:endParaRPr lang="en-US" sz="2800" b="0" strike="noStrike" spc="-1" dirty="0">
              <a:solidFill>
                <a:srgbClr val="FFFFFF"/>
              </a:solidFill>
              <a:latin typeface="Arial"/>
            </a:endParaRPr>
          </a:p>
          <a:p>
            <a:pPr marL="457200" algn="just">
              <a:lnSpc>
                <a:spcPct val="120000"/>
              </a:lnSpc>
              <a:spcBef>
                <a:spcPts val="499"/>
              </a:spcBef>
              <a:spcAft>
                <a:spcPts val="601"/>
              </a:spcAft>
              <a:buNone/>
              <a:tabLst>
                <a:tab pos="0" algn="l"/>
              </a:tabLst>
            </a:pPr>
            <a:r>
              <a:rPr lang="en-US" sz="2800" b="0" strike="noStrike" spc="-1" dirty="0">
                <a:solidFill>
                  <a:srgbClr val="FFFFFF"/>
                </a:solidFill>
                <a:latin typeface="Arial"/>
                <a:ea typeface="Songti SC"/>
              </a:rPr>
              <a:t>	50 % yes- 50 % not.</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type="title" idx="4294967295"/>
          </p:nvPr>
        </p:nvSpPr>
        <p:spPr>
          <a:xfrm>
            <a:off x="1830028" y="1109695"/>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15. Do you have full traceability of all reports?</a:t>
            </a:r>
            <a:endParaRPr lang="en-US" sz="2800" b="0" strike="noStrike" spc="-1" dirty="0">
              <a:solidFill>
                <a:srgbClr val="FFFFFF"/>
              </a:solidFill>
              <a:latin typeface="Arial"/>
            </a:endParaRPr>
          </a:p>
        </p:txBody>
      </p:sp>
      <p:sp>
        <p:nvSpPr>
          <p:cNvPr id="198" name="PlaceHolder 2"/>
          <p:cNvSpPr>
            <a:spLocks noGrp="1"/>
          </p:cNvSpPr>
          <p:nvPr>
            <p:ph idx="4294967295"/>
          </p:nvPr>
        </p:nvSpPr>
        <p:spPr>
          <a:xfrm>
            <a:off x="2689537" y="2005504"/>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Mandatory  100 %.</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p:cNvSpPr>
          <p:nvPr>
            <p:ph type="title" idx="4294967295"/>
          </p:nvPr>
        </p:nvSpPr>
        <p:spPr>
          <a:xfrm>
            <a:off x="2254234" y="1213391"/>
            <a:ext cx="7958137" cy="1076325"/>
          </a:xfrm>
          <a:prstGeom prst="rect">
            <a:avLst/>
          </a:prstGeom>
          <a:noFill/>
          <a:ln w="0">
            <a:noFill/>
          </a:ln>
        </p:spPr>
        <p:txBody>
          <a:bodyPr anchor="t">
            <a:normAutofit/>
          </a:bodyPr>
          <a:lstStyle/>
          <a:p>
            <a:pPr>
              <a:lnSpc>
                <a:spcPct val="90000"/>
              </a:lnSpc>
              <a:buNone/>
            </a:pPr>
            <a:r>
              <a:rPr lang="en-US" sz="2800" b="0" strike="noStrike" spc="-1">
                <a:solidFill>
                  <a:srgbClr val="FFFFFF"/>
                </a:solidFill>
                <a:latin typeface="Arial"/>
                <a:ea typeface="Songti SC"/>
              </a:rPr>
              <a:t>16. What is the inspection costs?</a:t>
            </a:r>
            <a:endParaRPr lang="en-US" sz="2800" b="0" strike="noStrike" spc="-1">
              <a:solidFill>
                <a:srgbClr val="FFFFFF"/>
              </a:solidFill>
              <a:latin typeface="Arial"/>
            </a:endParaRPr>
          </a:p>
        </p:txBody>
      </p:sp>
      <p:sp>
        <p:nvSpPr>
          <p:cNvPr id="200" name="PlaceHolder 2"/>
          <p:cNvSpPr>
            <a:spLocks noGrp="1"/>
          </p:cNvSpPr>
          <p:nvPr>
            <p:ph idx="4294967295"/>
          </p:nvPr>
        </p:nvSpPr>
        <p:spPr>
          <a:xfrm>
            <a:off x="2736670" y="2043211"/>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Nobody  knows, neither the inspection cost,  nor the testing cost  .</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idx="4294967295"/>
          </p:nvPr>
        </p:nvSpPr>
        <p:spPr>
          <a:xfrm>
            <a:off x="1877162" y="1514475"/>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17. What is the repair costs in the company?</a:t>
            </a:r>
            <a:endParaRPr lang="en-US" sz="2800" b="0" strike="noStrike" spc="-1" dirty="0">
              <a:solidFill>
                <a:srgbClr val="FFFFFF"/>
              </a:solidFill>
              <a:latin typeface="Arial"/>
            </a:endParaRPr>
          </a:p>
        </p:txBody>
      </p:sp>
      <p:sp>
        <p:nvSpPr>
          <p:cNvPr id="202" name="PlaceHolder 2"/>
          <p:cNvSpPr>
            <a:spLocks noGrp="1"/>
          </p:cNvSpPr>
          <p:nvPr>
            <p:ph idx="4294967295"/>
          </p:nvPr>
        </p:nvSpPr>
        <p:spPr>
          <a:xfrm>
            <a:off x="4395788" y="2052638"/>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a:solidFill>
                  <a:srgbClr val="FFFFFF"/>
                </a:solidFill>
                <a:latin typeface="Arial"/>
              </a:rPr>
              <a:t>Conclusion: </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a:solidFill>
                  <a:srgbClr val="FFFFFF"/>
                </a:solidFill>
                <a:latin typeface="Arial"/>
              </a:rPr>
              <a:t>No 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title" idx="4294967295"/>
          </p:nvPr>
        </p:nvSpPr>
        <p:spPr>
          <a:xfrm>
            <a:off x="2116931" y="1335939"/>
            <a:ext cx="7958137" cy="1076325"/>
          </a:xfrm>
          <a:prstGeom prst="rect">
            <a:avLst/>
          </a:prstGeom>
          <a:noFill/>
          <a:ln w="0">
            <a:noFill/>
          </a:ln>
        </p:spPr>
        <p:txBody>
          <a:bodyPr anchor="t">
            <a:normAutofit fontScale="90000"/>
          </a:bodyPr>
          <a:lstStyle/>
          <a:p>
            <a:pPr>
              <a:lnSpc>
                <a:spcPct val="90000"/>
              </a:lnSpc>
              <a:buNone/>
            </a:pPr>
            <a:r>
              <a:rPr lang="en-US" sz="2800" b="0" strike="noStrike" spc="-1" dirty="0">
                <a:solidFill>
                  <a:srgbClr val="FFFFFF"/>
                </a:solidFill>
                <a:latin typeface="Arial"/>
                <a:ea typeface="Songti SC"/>
              </a:rPr>
              <a:t>18. At what stage in production do you find repair and inspection activity?</a:t>
            </a:r>
            <a:endParaRPr lang="en-US" sz="2800" b="0" strike="noStrike" spc="-1" dirty="0">
              <a:solidFill>
                <a:srgbClr val="FFFFFF"/>
              </a:solidFill>
              <a:latin typeface="Arial"/>
            </a:endParaRPr>
          </a:p>
        </p:txBody>
      </p:sp>
      <p:sp>
        <p:nvSpPr>
          <p:cNvPr id="204" name="PlaceHolder 2"/>
          <p:cNvSpPr>
            <a:spLocks noGrp="1"/>
          </p:cNvSpPr>
          <p:nvPr>
            <p:ph idx="4294967295"/>
          </p:nvPr>
        </p:nvSpPr>
        <p:spPr>
          <a:xfrm>
            <a:off x="2197893" y="2412264"/>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hu-HU" sz="2800" b="0" strike="noStrike" spc="-1" dirty="0" err="1">
                <a:solidFill>
                  <a:srgbClr val="FFFFFF"/>
                </a:solidFill>
                <a:latin typeface="Arial"/>
              </a:rPr>
              <a:t>Conclusion</a:t>
            </a:r>
            <a:r>
              <a:rPr lang="hu-HU" sz="2800" b="0" strike="noStrike" spc="-1" dirty="0">
                <a:solidFill>
                  <a:srgbClr val="FFFFFF"/>
                </a:solidFill>
                <a:latin typeface="Arial"/>
              </a:rPr>
              <a:t>: </a:t>
            </a:r>
            <a:endParaRPr lang="en-US" sz="2800" b="0" strike="noStrike" spc="-1" dirty="0">
              <a:solidFill>
                <a:srgbClr val="FFFFFF"/>
              </a:solidFill>
              <a:latin typeface="Arial"/>
            </a:endParaRPr>
          </a:p>
          <a:p>
            <a:pPr marL="795240" lvl="1" indent="-338040" algn="just">
              <a:lnSpc>
                <a:spcPct val="120000"/>
              </a:lnSpc>
              <a:spcBef>
                <a:spcPts val="499"/>
              </a:spcBef>
              <a:spcAft>
                <a:spcPts val="601"/>
              </a:spcAft>
              <a:buClr>
                <a:srgbClr val="8EC0C1"/>
              </a:buClr>
              <a:buSzPct val="90000"/>
              <a:buFont typeface="Wingdings" charset="2"/>
              <a:buChar char=""/>
            </a:pPr>
            <a:r>
              <a:rPr lang="nb-NO" sz="2800" b="0" strike="noStrike" spc="-1" dirty="0">
                <a:solidFill>
                  <a:srgbClr val="FFFFFF"/>
                </a:solidFill>
                <a:latin typeface="Arial"/>
                <a:ea typeface="Songti SC"/>
              </a:rPr>
              <a:t>The</a:t>
            </a:r>
            <a:r>
              <a:rPr lang="hu-HU" sz="2800" b="0" strike="noStrike" spc="-1" dirty="0">
                <a:solidFill>
                  <a:srgbClr val="FFFFFF"/>
                </a:solidFill>
                <a:latin typeface="Arial"/>
                <a:ea typeface="Songti SC"/>
              </a:rPr>
              <a:t>re is</a:t>
            </a:r>
            <a:r>
              <a:rPr lang="nb-NO" sz="2800" b="0" strike="noStrike" spc="-1" dirty="0">
                <a:solidFill>
                  <a:srgbClr val="FFFFFF"/>
                </a:solidFill>
                <a:latin typeface="Arial"/>
                <a:ea typeface="Songti SC"/>
              </a:rPr>
              <a:t> inspection activity in whole pocess  before, during and after the welding. </a:t>
            </a:r>
            <a:r>
              <a:rPr lang="hu-HU" sz="2800" b="0" strike="noStrike" spc="-1" dirty="0" err="1">
                <a:solidFill>
                  <a:srgbClr val="FFFFFF"/>
                </a:solidFill>
                <a:latin typeface="Arial"/>
                <a:ea typeface="Songti SC"/>
              </a:rPr>
              <a:t>There</a:t>
            </a:r>
            <a:r>
              <a:rPr lang="hu-HU" sz="2800" b="0" strike="noStrike" spc="-1" dirty="0">
                <a:solidFill>
                  <a:srgbClr val="FFFFFF"/>
                </a:solidFill>
                <a:latin typeface="Arial"/>
                <a:ea typeface="Songti SC"/>
              </a:rPr>
              <a:t> is r</a:t>
            </a:r>
            <a:r>
              <a:rPr lang="nb-NO" sz="2800" b="0" strike="noStrike" spc="-1" dirty="0">
                <a:solidFill>
                  <a:srgbClr val="FFFFFF"/>
                </a:solidFill>
                <a:latin typeface="Arial"/>
                <a:ea typeface="Songti SC"/>
              </a:rPr>
              <a:t>epair cost if the welded product is not approprite  to the requirements.</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p:cNvSpPr>
          <p:nvPr>
            <p:ph type="title" idx="4294967295"/>
          </p:nvPr>
        </p:nvSpPr>
        <p:spPr>
          <a:xfrm>
            <a:off x="1943149" y="1694158"/>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19. What is the repair rate after delivery of the product?</a:t>
            </a:r>
            <a:endParaRPr lang="en-US" sz="2800" b="0" strike="noStrike" spc="-1" dirty="0">
              <a:solidFill>
                <a:srgbClr val="FFFFFF"/>
              </a:solidFill>
              <a:latin typeface="Arial"/>
            </a:endParaRPr>
          </a:p>
        </p:txBody>
      </p:sp>
      <p:sp>
        <p:nvSpPr>
          <p:cNvPr id="206" name="PlaceHolder 2"/>
          <p:cNvSpPr>
            <a:spLocks noGrp="1"/>
          </p:cNvSpPr>
          <p:nvPr>
            <p:ph idx="4294967295"/>
          </p:nvPr>
        </p:nvSpPr>
        <p:spPr>
          <a:xfrm>
            <a:off x="4395788" y="2052638"/>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a:solidFill>
                  <a:srgbClr val="FFFFFF"/>
                </a:solidFill>
                <a:latin typeface="Arial"/>
                <a:ea typeface="Songti SC"/>
              </a:rPr>
              <a:t>No info</a:t>
            </a:r>
            <a:endParaRPr lang="en-US" sz="2800" b="0" strike="noStrike" spc="-1">
              <a:solidFill>
                <a:srgbClr val="FFFFFF"/>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idx="4294967295"/>
          </p:nvPr>
        </p:nvSpPr>
        <p:spPr>
          <a:xfrm>
            <a:off x="1924296" y="770331"/>
            <a:ext cx="7958137" cy="1076325"/>
          </a:xfrm>
          <a:prstGeom prst="rect">
            <a:avLst/>
          </a:prstGeom>
          <a:noFill/>
          <a:ln w="0">
            <a:noFill/>
          </a:ln>
        </p:spPr>
        <p:txBody>
          <a:bodyPr anchor="t">
            <a:noAutofit/>
          </a:bodyPr>
          <a:lstStyle/>
          <a:p>
            <a:pPr>
              <a:lnSpc>
                <a:spcPct val="90000"/>
              </a:lnSpc>
              <a:buNone/>
            </a:pPr>
            <a:r>
              <a:rPr lang="en-US" sz="3400" b="0" strike="noStrike" spc="-1" dirty="0">
                <a:solidFill>
                  <a:srgbClr val="FFFFFF"/>
                </a:solidFill>
                <a:latin typeface="Arial"/>
              </a:rPr>
              <a:t>Meetings:</a:t>
            </a:r>
          </a:p>
        </p:txBody>
      </p:sp>
      <p:sp>
        <p:nvSpPr>
          <p:cNvPr id="152" name="PlaceHolder 2"/>
          <p:cNvSpPr>
            <a:spLocks noGrp="1"/>
          </p:cNvSpPr>
          <p:nvPr>
            <p:ph idx="4294967295"/>
          </p:nvPr>
        </p:nvSpPr>
        <p:spPr>
          <a:xfrm>
            <a:off x="1924296" y="1382713"/>
            <a:ext cx="7796212" cy="5294312"/>
          </a:xfrm>
          <a:prstGeom prst="rect">
            <a:avLst/>
          </a:prstGeom>
          <a:noFill/>
          <a:ln w="0">
            <a:noFill/>
          </a:ln>
        </p:spPr>
        <p:txBody>
          <a:bodyPr anchor="ctr">
            <a:normAutofit fontScale="69000" lnSpcReduction="20000"/>
          </a:bodyPr>
          <a:lstStyle/>
          <a:p>
            <a:pPr marL="344520" indent="-344520" algn="just">
              <a:lnSpc>
                <a:spcPct val="120000"/>
              </a:lnSpc>
              <a:spcBef>
                <a:spcPts val="1001"/>
              </a:spcBef>
              <a:spcAft>
                <a:spcPts val="601"/>
              </a:spcAft>
              <a:buClr>
                <a:srgbClr val="8EC0C1"/>
              </a:buClr>
              <a:buSzPct val="90000"/>
              <a:buFont typeface="Wingdings" charset="2"/>
              <a:buChar char=""/>
            </a:pPr>
            <a:r>
              <a:rPr lang="en-US" sz="2900" b="0" strike="noStrike" spc="-1" dirty="0">
                <a:solidFill>
                  <a:srgbClr val="FFFFFF"/>
                </a:solidFill>
                <a:latin typeface="Arial"/>
              </a:rPr>
              <a:t>Dates: 19.01.2021, 21.01.2021</a:t>
            </a:r>
          </a:p>
          <a:p>
            <a:pPr marL="344520" indent="-344520" algn="just">
              <a:lnSpc>
                <a:spcPct val="120000"/>
              </a:lnSpc>
              <a:spcBef>
                <a:spcPts val="1001"/>
              </a:spcBef>
              <a:spcAft>
                <a:spcPts val="601"/>
              </a:spcAft>
              <a:buClr>
                <a:srgbClr val="8EC0C1"/>
              </a:buClr>
              <a:buSzPct val="90000"/>
              <a:buFont typeface="Wingdings" charset="2"/>
              <a:buChar char=""/>
            </a:pPr>
            <a:r>
              <a:rPr lang="en-US" sz="2900" b="0" strike="noStrike" spc="-1" dirty="0">
                <a:solidFill>
                  <a:srgbClr val="FFFFFF"/>
                </a:solidFill>
                <a:latin typeface="Arial"/>
              </a:rPr>
              <a:t>Participants: Dr. </a:t>
            </a:r>
            <a:r>
              <a:rPr lang="en-US" sz="2900" b="0" strike="noStrike" spc="-1" dirty="0" err="1">
                <a:solidFill>
                  <a:srgbClr val="FFFFFF"/>
                </a:solidFill>
                <a:latin typeface="Arial"/>
              </a:rPr>
              <a:t>Géza</a:t>
            </a:r>
            <a:r>
              <a:rPr lang="en-US" sz="2900" b="0" strike="noStrike" spc="-1" dirty="0">
                <a:solidFill>
                  <a:srgbClr val="FFFFFF"/>
                </a:solidFill>
                <a:latin typeface="Arial"/>
              </a:rPr>
              <a:t> </a:t>
            </a:r>
            <a:r>
              <a:rPr lang="en-US" sz="2900" b="0" strike="noStrike" spc="-1" dirty="0" err="1">
                <a:solidFill>
                  <a:srgbClr val="FFFFFF"/>
                </a:solidFill>
                <a:latin typeface="Arial"/>
              </a:rPr>
              <a:t>Gremsperger</a:t>
            </a:r>
            <a:r>
              <a:rPr lang="en-US" sz="2900" b="0" strike="noStrike" spc="-1" dirty="0">
                <a:solidFill>
                  <a:srgbClr val="FFFFFF"/>
                </a:solidFill>
                <a:latin typeface="Arial"/>
              </a:rPr>
              <a:t>, Béla Gayer, </a:t>
            </a:r>
            <a:r>
              <a:rPr lang="en-US" sz="2900" b="0" strike="noStrike" spc="-1" dirty="0" err="1">
                <a:solidFill>
                  <a:srgbClr val="FFFFFF"/>
                </a:solidFill>
                <a:latin typeface="Arial"/>
              </a:rPr>
              <a:t>Júlia</a:t>
            </a:r>
            <a:r>
              <a:rPr lang="en-US" sz="2900" b="0" strike="noStrike" spc="-1" dirty="0">
                <a:solidFill>
                  <a:srgbClr val="FFFFFF"/>
                </a:solidFill>
                <a:latin typeface="Arial"/>
              </a:rPr>
              <a:t> </a:t>
            </a:r>
            <a:r>
              <a:rPr lang="en-US" sz="2900" b="0" strike="noStrike" spc="-1" dirty="0" err="1">
                <a:solidFill>
                  <a:srgbClr val="FFFFFF"/>
                </a:solidFill>
                <a:latin typeface="Arial"/>
              </a:rPr>
              <a:t>Benedek</a:t>
            </a:r>
            <a:endParaRPr lang="en-US" sz="2900" b="0" strike="noStrike" spc="-1" dirty="0">
              <a:solidFill>
                <a:srgbClr val="FFFFFF"/>
              </a:solidFill>
              <a:latin typeface="Arial"/>
            </a:endParaRPr>
          </a:p>
          <a:p>
            <a:pPr marL="344520" indent="-344520" algn="just">
              <a:lnSpc>
                <a:spcPct val="120000"/>
              </a:lnSpc>
              <a:spcBef>
                <a:spcPts val="1001"/>
              </a:spcBef>
              <a:spcAft>
                <a:spcPts val="601"/>
              </a:spcAft>
              <a:buClr>
                <a:srgbClr val="8EC0C1"/>
              </a:buClr>
              <a:buSzPct val="90000"/>
              <a:buFont typeface="Wingdings" charset="2"/>
              <a:buChar char=""/>
            </a:pPr>
            <a:r>
              <a:rPr lang="en-US" sz="2900" b="0" strike="noStrike" spc="-1" dirty="0">
                <a:solidFill>
                  <a:srgbClr val="FFFFFF"/>
                </a:solidFill>
                <a:latin typeface="Arial"/>
              </a:rPr>
              <a:t>Method: Brainstorming</a:t>
            </a:r>
          </a:p>
          <a:p>
            <a:pPr marL="344520" indent="-344520" algn="just">
              <a:lnSpc>
                <a:spcPct val="120000"/>
              </a:lnSpc>
              <a:spcBef>
                <a:spcPts val="1001"/>
              </a:spcBef>
              <a:spcAft>
                <a:spcPts val="601"/>
              </a:spcAft>
              <a:buClr>
                <a:srgbClr val="8EC0C1"/>
              </a:buClr>
              <a:buSzPct val="90000"/>
              <a:buFont typeface="Wingdings" charset="2"/>
              <a:buChar char=""/>
            </a:pPr>
            <a:r>
              <a:rPr lang="en-US" sz="2900" b="0" strike="noStrike" spc="-1" dirty="0">
                <a:solidFill>
                  <a:srgbClr val="FFFFFF"/>
                </a:solidFill>
                <a:latin typeface="Arial"/>
              </a:rPr>
              <a:t>Invited industrial firms: </a:t>
            </a:r>
          </a:p>
          <a:p>
            <a:pPr marL="795240" lvl="1" indent="-338040" algn="just">
              <a:lnSpc>
                <a:spcPct val="120000"/>
              </a:lnSpc>
              <a:spcBef>
                <a:spcPts val="499"/>
              </a:spcBef>
              <a:spcAft>
                <a:spcPts val="601"/>
              </a:spcAft>
              <a:buClr>
                <a:srgbClr val="8EC0C1"/>
              </a:buClr>
              <a:buSzPct val="90000"/>
              <a:buFont typeface="Wingdings" charset="2"/>
              <a:buChar char=""/>
            </a:pPr>
            <a:r>
              <a:rPr lang="en-US" sz="2700" b="0" strike="noStrike" spc="-1" dirty="0" err="1">
                <a:solidFill>
                  <a:srgbClr val="FFFF00"/>
                </a:solidFill>
                <a:latin typeface="Arial"/>
              </a:rPr>
              <a:t>Contitech</a:t>
            </a:r>
            <a:r>
              <a:rPr lang="en-US" sz="2700" b="0" strike="noStrike" spc="-1" dirty="0">
                <a:solidFill>
                  <a:srgbClr val="FFFF00"/>
                </a:solidFill>
                <a:latin typeface="Arial"/>
              </a:rPr>
              <a:t> Rubber Industrial </a:t>
            </a:r>
            <a:r>
              <a:rPr lang="en-US" sz="2700" b="0" strike="noStrike" spc="-1" dirty="0" err="1">
                <a:solidFill>
                  <a:srgbClr val="FFFF00"/>
                </a:solidFill>
                <a:latin typeface="Arial"/>
              </a:rPr>
              <a:t>Kft</a:t>
            </a:r>
            <a:r>
              <a:rPr lang="en-US" sz="2700" b="0" strike="noStrike" spc="-1" dirty="0">
                <a:solidFill>
                  <a:srgbClr val="FFFF00"/>
                </a:solidFill>
                <a:latin typeface="Arial"/>
              </a:rPr>
              <a:t>. (A), </a:t>
            </a:r>
            <a:r>
              <a:rPr lang="en-US" sz="2700" b="0" strike="noStrike" spc="-1" dirty="0" err="1">
                <a:solidFill>
                  <a:srgbClr val="FFFF00"/>
                </a:solidFill>
                <a:latin typeface="Arial"/>
              </a:rPr>
              <a:t>Fortaco</a:t>
            </a:r>
            <a:r>
              <a:rPr lang="en-US" sz="2700" b="0" strike="noStrike" spc="-1" dirty="0">
                <a:solidFill>
                  <a:srgbClr val="FFFF00"/>
                </a:solidFill>
                <a:latin typeface="Arial"/>
              </a:rPr>
              <a:t> </a:t>
            </a:r>
            <a:r>
              <a:rPr lang="en-US" sz="2700" b="0" strike="noStrike" spc="-1" dirty="0" err="1">
                <a:solidFill>
                  <a:srgbClr val="FFFF00"/>
                </a:solidFill>
                <a:latin typeface="Arial"/>
              </a:rPr>
              <a:t>Zrt</a:t>
            </a:r>
            <a:r>
              <a:rPr lang="en-US" sz="2700" b="0" strike="noStrike" spc="-1" dirty="0">
                <a:solidFill>
                  <a:srgbClr val="FFFF00"/>
                </a:solidFill>
                <a:latin typeface="Arial"/>
              </a:rPr>
              <a:t> (B), </a:t>
            </a:r>
            <a:r>
              <a:rPr lang="en-US" sz="2700" b="0" strike="noStrike" spc="-1" dirty="0">
                <a:solidFill>
                  <a:srgbClr val="FFFFFF"/>
                </a:solidFill>
                <a:latin typeface="Arial"/>
              </a:rPr>
              <a:t>Attest </a:t>
            </a:r>
            <a:r>
              <a:rPr lang="en-US" sz="2700" b="0" strike="noStrike" spc="-1" dirty="0" err="1">
                <a:solidFill>
                  <a:srgbClr val="FFFFFF"/>
                </a:solidFill>
                <a:latin typeface="Arial"/>
              </a:rPr>
              <a:t>Kft</a:t>
            </a:r>
            <a:r>
              <a:rPr lang="en-US" sz="2700" b="0" strike="noStrike" spc="-1" dirty="0">
                <a:solidFill>
                  <a:srgbClr val="FFFFFF"/>
                </a:solidFill>
                <a:latin typeface="Arial"/>
              </a:rPr>
              <a:t>, KER-SZER </a:t>
            </a:r>
            <a:r>
              <a:rPr lang="en-US" sz="2700" b="0" strike="noStrike" spc="-1" dirty="0" err="1">
                <a:solidFill>
                  <a:srgbClr val="FFFFFF"/>
                </a:solidFill>
                <a:latin typeface="Arial"/>
              </a:rPr>
              <a:t>Mérnökiroda</a:t>
            </a:r>
            <a:r>
              <a:rPr lang="en-US" sz="2700" b="0" strike="noStrike" spc="-1" dirty="0">
                <a:solidFill>
                  <a:srgbClr val="FFFFFF"/>
                </a:solidFill>
                <a:latin typeface="Arial"/>
              </a:rPr>
              <a:t> </a:t>
            </a:r>
            <a:r>
              <a:rPr lang="en-US" sz="2700" b="0" strike="noStrike" spc="-1" dirty="0" err="1">
                <a:solidFill>
                  <a:srgbClr val="FFFFFF"/>
                </a:solidFill>
                <a:latin typeface="Arial"/>
              </a:rPr>
              <a:t>Kft</a:t>
            </a:r>
            <a:r>
              <a:rPr lang="en-US" sz="2700" b="0" strike="noStrike" spc="-1" dirty="0">
                <a:solidFill>
                  <a:srgbClr val="FFFFFF"/>
                </a:solidFill>
                <a:latin typeface="Arial"/>
              </a:rPr>
              <a:t>., </a:t>
            </a:r>
            <a:r>
              <a:rPr lang="en-US" sz="2700" b="0" strike="noStrike" spc="-1" dirty="0">
                <a:solidFill>
                  <a:srgbClr val="CC00CC"/>
                </a:solidFill>
                <a:latin typeface="Arial"/>
              </a:rPr>
              <a:t>HO-RA </a:t>
            </a:r>
            <a:r>
              <a:rPr lang="en-US" sz="2700" b="0" strike="noStrike" spc="-1" dirty="0" err="1">
                <a:solidFill>
                  <a:srgbClr val="CC00CC"/>
                </a:solidFill>
                <a:latin typeface="Arial"/>
              </a:rPr>
              <a:t>Kft</a:t>
            </a:r>
            <a:r>
              <a:rPr lang="en-US" sz="2700" b="0" strike="noStrike" spc="-1" dirty="0">
                <a:solidFill>
                  <a:srgbClr val="CC00CC"/>
                </a:solidFill>
                <a:latin typeface="Arial"/>
              </a:rPr>
              <a:t>. (C), </a:t>
            </a:r>
            <a:r>
              <a:rPr lang="en-US" sz="2700" b="0" strike="noStrike" spc="-1" dirty="0" err="1">
                <a:solidFill>
                  <a:srgbClr val="CC00CC"/>
                </a:solidFill>
                <a:latin typeface="Arial"/>
              </a:rPr>
              <a:t>Nitrogénművek</a:t>
            </a:r>
            <a:r>
              <a:rPr lang="en-US" sz="2700" b="0" strike="noStrike" spc="-1" dirty="0">
                <a:solidFill>
                  <a:srgbClr val="CC00CC"/>
                </a:solidFill>
                <a:latin typeface="Arial"/>
              </a:rPr>
              <a:t> </a:t>
            </a:r>
            <a:r>
              <a:rPr lang="en-US" sz="2700" b="0" strike="noStrike" spc="-1" dirty="0" err="1">
                <a:solidFill>
                  <a:srgbClr val="CC00CC"/>
                </a:solidFill>
                <a:latin typeface="Arial"/>
              </a:rPr>
              <a:t>Zrt</a:t>
            </a:r>
            <a:r>
              <a:rPr lang="en-US" sz="2700" b="0" strike="noStrike" spc="-1" dirty="0">
                <a:solidFill>
                  <a:srgbClr val="CC00CC"/>
                </a:solidFill>
                <a:latin typeface="Arial"/>
              </a:rPr>
              <a:t>. (D), Siemens </a:t>
            </a:r>
            <a:r>
              <a:rPr lang="en-US" sz="2700" b="0" strike="noStrike" spc="-1" dirty="0" err="1">
                <a:solidFill>
                  <a:srgbClr val="CC00CC"/>
                </a:solidFill>
                <a:latin typeface="Arial"/>
              </a:rPr>
              <a:t>Zrt</a:t>
            </a:r>
            <a:r>
              <a:rPr lang="en-US" sz="2700" b="0" strike="noStrike" spc="-1" dirty="0">
                <a:solidFill>
                  <a:srgbClr val="CC00CC"/>
                </a:solidFill>
                <a:latin typeface="Arial"/>
              </a:rPr>
              <a:t>. (E), </a:t>
            </a:r>
            <a:r>
              <a:rPr lang="en-US" sz="2700" b="0" strike="noStrike" spc="-1" dirty="0" err="1">
                <a:solidFill>
                  <a:srgbClr val="FFFFFF"/>
                </a:solidFill>
                <a:latin typeface="Arial"/>
              </a:rPr>
              <a:t>Gerecse-Plusz</a:t>
            </a:r>
            <a:r>
              <a:rPr lang="en-US" sz="2700" b="0" strike="noStrike" spc="-1" dirty="0">
                <a:solidFill>
                  <a:srgbClr val="FFFFFF"/>
                </a:solidFill>
                <a:latin typeface="Arial"/>
              </a:rPr>
              <a:t> </a:t>
            </a:r>
            <a:r>
              <a:rPr lang="en-US" sz="2700" b="0" strike="noStrike" spc="-1" dirty="0" err="1">
                <a:solidFill>
                  <a:srgbClr val="FFFFFF"/>
                </a:solidFill>
                <a:latin typeface="Arial"/>
              </a:rPr>
              <a:t>Kft</a:t>
            </a:r>
            <a:r>
              <a:rPr lang="en-US" sz="2700" b="0" strike="noStrike" spc="-1" dirty="0">
                <a:solidFill>
                  <a:srgbClr val="FFFFFF"/>
                </a:solidFill>
                <a:latin typeface="Arial"/>
              </a:rPr>
              <a:t>., </a:t>
            </a:r>
            <a:r>
              <a:rPr lang="en-US" sz="2700" b="0" strike="noStrike" spc="-1" dirty="0">
                <a:solidFill>
                  <a:srgbClr val="FFFF00"/>
                </a:solidFill>
                <a:latin typeface="Arial"/>
              </a:rPr>
              <a:t>KK Industry </a:t>
            </a:r>
            <a:r>
              <a:rPr lang="en-US" sz="2700" b="0" strike="noStrike" spc="-1" dirty="0" err="1">
                <a:solidFill>
                  <a:srgbClr val="FFFF00"/>
                </a:solidFill>
                <a:latin typeface="Arial"/>
              </a:rPr>
              <a:t>Kft</a:t>
            </a:r>
            <a:r>
              <a:rPr lang="en-US" sz="2700" b="0" strike="noStrike" spc="-1" dirty="0">
                <a:solidFill>
                  <a:srgbClr val="FFFF00"/>
                </a:solidFill>
                <a:latin typeface="Arial"/>
              </a:rPr>
              <a:t>.(F), </a:t>
            </a:r>
            <a:r>
              <a:rPr lang="en-US" sz="2700" b="0" strike="noStrike" spc="-1" dirty="0" err="1">
                <a:solidFill>
                  <a:srgbClr val="FFFFFF"/>
                </a:solidFill>
                <a:latin typeface="Arial"/>
              </a:rPr>
              <a:t>Optiber</a:t>
            </a:r>
            <a:r>
              <a:rPr lang="en-US" sz="2700" b="0" strike="noStrike" spc="-1" dirty="0">
                <a:solidFill>
                  <a:srgbClr val="FFFFFF"/>
                </a:solidFill>
                <a:latin typeface="Arial"/>
              </a:rPr>
              <a:t> </a:t>
            </a:r>
            <a:r>
              <a:rPr lang="en-US" sz="2700" b="0" strike="noStrike" spc="-1" dirty="0" err="1">
                <a:solidFill>
                  <a:srgbClr val="FFFFFF"/>
                </a:solidFill>
                <a:latin typeface="Arial"/>
              </a:rPr>
              <a:t>Kft</a:t>
            </a:r>
            <a:r>
              <a:rPr lang="en-US" sz="2700" b="0" strike="noStrike" spc="-1" dirty="0">
                <a:solidFill>
                  <a:srgbClr val="FFFFFF"/>
                </a:solidFill>
                <a:latin typeface="Arial"/>
              </a:rPr>
              <a:t>. , </a:t>
            </a:r>
            <a:r>
              <a:rPr lang="en-US" sz="2700" b="0" strike="noStrike" spc="-1" dirty="0" err="1">
                <a:solidFill>
                  <a:srgbClr val="FFFF00"/>
                </a:solidFill>
                <a:latin typeface="Arial"/>
              </a:rPr>
              <a:t>Fémszerkezet</a:t>
            </a:r>
            <a:r>
              <a:rPr lang="en-US" sz="2700" b="0" strike="noStrike" spc="-1" dirty="0">
                <a:solidFill>
                  <a:srgbClr val="FFFF00"/>
                </a:solidFill>
                <a:latin typeface="Arial"/>
              </a:rPr>
              <a:t> </a:t>
            </a:r>
            <a:r>
              <a:rPr lang="en-US" sz="2700" b="0" strike="noStrike" spc="-1" dirty="0" err="1">
                <a:solidFill>
                  <a:srgbClr val="FFFF00"/>
                </a:solidFill>
                <a:latin typeface="Arial"/>
              </a:rPr>
              <a:t>Kft</a:t>
            </a:r>
            <a:r>
              <a:rPr lang="en-US" sz="2700" b="0" strike="noStrike" spc="-1" dirty="0">
                <a:solidFill>
                  <a:srgbClr val="FFFF00"/>
                </a:solidFill>
                <a:latin typeface="Arial"/>
              </a:rPr>
              <a:t>. (G), </a:t>
            </a:r>
            <a:r>
              <a:rPr lang="hu-HU" sz="2700" spc="-1" dirty="0">
                <a:solidFill>
                  <a:srgbClr val="FFFF00"/>
                </a:solidFill>
                <a:latin typeface="Arial"/>
              </a:rPr>
              <a:t>G</a:t>
            </a:r>
            <a:r>
              <a:rPr lang="en-US" sz="2700" b="0" strike="noStrike" spc="-1" dirty="0" err="1">
                <a:solidFill>
                  <a:srgbClr val="FFFF00"/>
                </a:solidFill>
                <a:latin typeface="Arial"/>
              </a:rPr>
              <a:t>anz</a:t>
            </a:r>
            <a:r>
              <a:rPr lang="en-US" sz="2700" b="0" strike="noStrike" spc="-1" dirty="0">
                <a:solidFill>
                  <a:srgbClr val="FFFF00"/>
                </a:solidFill>
                <a:latin typeface="Arial"/>
              </a:rPr>
              <a:t> Hungary </a:t>
            </a:r>
            <a:r>
              <a:rPr lang="en-US" sz="2700" b="0" strike="noStrike" spc="-1" dirty="0" err="1">
                <a:solidFill>
                  <a:srgbClr val="FFFF00"/>
                </a:solidFill>
                <a:latin typeface="Arial"/>
              </a:rPr>
              <a:t>Gépgyártó</a:t>
            </a:r>
            <a:r>
              <a:rPr lang="en-US" sz="2700" b="0" strike="noStrike" spc="-1" dirty="0">
                <a:solidFill>
                  <a:srgbClr val="FFFF00"/>
                </a:solidFill>
                <a:latin typeface="Arial"/>
              </a:rPr>
              <a:t> </a:t>
            </a:r>
            <a:r>
              <a:rPr lang="en-US" sz="2700" b="0" strike="noStrike" spc="-1" dirty="0" err="1">
                <a:solidFill>
                  <a:srgbClr val="FFFF00"/>
                </a:solidFill>
                <a:latin typeface="Arial"/>
              </a:rPr>
              <a:t>Kft</a:t>
            </a:r>
            <a:r>
              <a:rPr lang="en-US" sz="2700" b="0" strike="noStrike" spc="-1" dirty="0">
                <a:solidFill>
                  <a:srgbClr val="FFFF00"/>
                </a:solidFill>
                <a:latin typeface="Arial"/>
              </a:rPr>
              <a:t>. (H), MCE </a:t>
            </a:r>
            <a:r>
              <a:rPr lang="en-US" sz="2700" b="0" strike="noStrike" spc="-1" dirty="0" err="1">
                <a:solidFill>
                  <a:srgbClr val="FFFF00"/>
                </a:solidFill>
                <a:latin typeface="Arial"/>
              </a:rPr>
              <a:t>Nyíregyháza</a:t>
            </a:r>
            <a:r>
              <a:rPr lang="en-US" sz="2700" b="0" strike="noStrike" spc="-1" dirty="0">
                <a:solidFill>
                  <a:srgbClr val="FFFF00"/>
                </a:solidFill>
                <a:latin typeface="Arial"/>
              </a:rPr>
              <a:t> </a:t>
            </a:r>
            <a:r>
              <a:rPr lang="en-US" sz="2700" b="0" strike="noStrike" spc="-1" dirty="0" err="1">
                <a:solidFill>
                  <a:srgbClr val="FFFF00"/>
                </a:solidFill>
                <a:latin typeface="Arial"/>
              </a:rPr>
              <a:t>Kft</a:t>
            </a:r>
            <a:r>
              <a:rPr lang="en-US" sz="2700" b="0" strike="noStrike" spc="-1" dirty="0">
                <a:solidFill>
                  <a:srgbClr val="FFFF00"/>
                </a:solidFill>
                <a:latin typeface="Arial"/>
              </a:rPr>
              <a:t>.(J), </a:t>
            </a:r>
            <a:r>
              <a:rPr lang="en-US" sz="2700" b="0" strike="noStrike" spc="-1" dirty="0">
                <a:solidFill>
                  <a:srgbClr val="FF0000"/>
                </a:solidFill>
                <a:latin typeface="Arial"/>
              </a:rPr>
              <a:t>TT Engineering </a:t>
            </a:r>
            <a:r>
              <a:rPr lang="en-US" sz="2700" b="0" strike="noStrike" spc="-1" dirty="0" err="1">
                <a:solidFill>
                  <a:srgbClr val="FF0000"/>
                </a:solidFill>
                <a:latin typeface="Arial"/>
              </a:rPr>
              <a:t>Mérnöki</a:t>
            </a:r>
            <a:r>
              <a:rPr lang="en-US" sz="2700" b="0" strike="noStrike" spc="-1" dirty="0">
                <a:solidFill>
                  <a:srgbClr val="FF0000"/>
                </a:solidFill>
                <a:latin typeface="Arial"/>
              </a:rPr>
              <a:t> </a:t>
            </a:r>
            <a:r>
              <a:rPr lang="en-US" sz="2700" b="0" strike="noStrike" spc="-1" dirty="0" err="1">
                <a:solidFill>
                  <a:srgbClr val="FF0000"/>
                </a:solidFill>
                <a:latin typeface="Arial"/>
              </a:rPr>
              <a:t>Iroda</a:t>
            </a:r>
            <a:r>
              <a:rPr lang="en-US" sz="2700" b="0" strike="noStrike" spc="-1" dirty="0">
                <a:solidFill>
                  <a:srgbClr val="FF0000"/>
                </a:solidFill>
                <a:latin typeface="Arial"/>
              </a:rPr>
              <a:t> </a:t>
            </a:r>
            <a:r>
              <a:rPr lang="en-US" sz="2700" b="0" strike="noStrike" spc="-1" dirty="0" err="1">
                <a:solidFill>
                  <a:srgbClr val="FF0000"/>
                </a:solidFill>
                <a:latin typeface="Arial"/>
              </a:rPr>
              <a:t>Kft</a:t>
            </a:r>
            <a:r>
              <a:rPr lang="en-US" sz="2700" b="0" strike="noStrike" spc="-1" dirty="0">
                <a:solidFill>
                  <a:srgbClr val="FF0000"/>
                </a:solidFill>
                <a:latin typeface="Arial"/>
              </a:rPr>
              <a:t>. (K), </a:t>
            </a:r>
            <a:r>
              <a:rPr lang="en-US" sz="2700" b="0" strike="noStrike" spc="-1" dirty="0">
                <a:solidFill>
                  <a:srgbClr val="FFFFFF"/>
                </a:solidFill>
                <a:latin typeface="Arial"/>
              </a:rPr>
              <a:t>QCH </a:t>
            </a:r>
            <a:r>
              <a:rPr lang="en-US" sz="2700" b="0" strike="noStrike" spc="-1" dirty="0" err="1">
                <a:solidFill>
                  <a:srgbClr val="FFFFFF"/>
                </a:solidFill>
                <a:latin typeface="Arial"/>
              </a:rPr>
              <a:t>Kft</a:t>
            </a:r>
            <a:r>
              <a:rPr lang="en-US" sz="2700" b="0" strike="noStrike" spc="-1" dirty="0">
                <a:solidFill>
                  <a:srgbClr val="FFFFFF"/>
                </a:solidFill>
                <a:latin typeface="Arial"/>
              </a:rPr>
              <a:t>., </a:t>
            </a:r>
            <a:r>
              <a:rPr lang="en-US" sz="2700" b="0" strike="noStrike" spc="-1" dirty="0" err="1">
                <a:solidFill>
                  <a:srgbClr val="00B0F0"/>
                </a:solidFill>
                <a:latin typeface="Arial"/>
              </a:rPr>
              <a:t>Mátra</a:t>
            </a:r>
            <a:r>
              <a:rPr lang="en-US" sz="2700" b="0" strike="noStrike" spc="-1" dirty="0">
                <a:solidFill>
                  <a:srgbClr val="00B0F0"/>
                </a:solidFill>
                <a:latin typeface="Arial"/>
              </a:rPr>
              <a:t> </a:t>
            </a:r>
            <a:r>
              <a:rPr lang="en-US" sz="2700" b="0" strike="noStrike" spc="-1" dirty="0" err="1">
                <a:solidFill>
                  <a:srgbClr val="00B0F0"/>
                </a:solidFill>
                <a:latin typeface="Arial"/>
              </a:rPr>
              <a:t>Diagnosztika</a:t>
            </a:r>
            <a:r>
              <a:rPr lang="en-US" sz="2700" b="0" strike="noStrike" spc="-1" dirty="0">
                <a:solidFill>
                  <a:srgbClr val="00B0F0"/>
                </a:solidFill>
                <a:latin typeface="Arial"/>
              </a:rPr>
              <a:t> </a:t>
            </a:r>
            <a:r>
              <a:rPr lang="en-US" sz="2700" b="0" strike="noStrike" spc="-1" dirty="0" err="1">
                <a:solidFill>
                  <a:srgbClr val="00B0F0"/>
                </a:solidFill>
                <a:latin typeface="Arial"/>
              </a:rPr>
              <a:t>Anyagvizsgáló</a:t>
            </a:r>
            <a:r>
              <a:rPr lang="en-US" sz="2700" b="0" strike="noStrike" spc="-1" dirty="0">
                <a:solidFill>
                  <a:srgbClr val="00B0F0"/>
                </a:solidFill>
                <a:latin typeface="Arial"/>
              </a:rPr>
              <a:t> </a:t>
            </a:r>
            <a:r>
              <a:rPr lang="en-US" sz="2700" b="0" strike="noStrike" spc="-1" dirty="0" err="1">
                <a:solidFill>
                  <a:srgbClr val="00B0F0"/>
                </a:solidFill>
                <a:latin typeface="Arial"/>
              </a:rPr>
              <a:t>Kft</a:t>
            </a:r>
            <a:r>
              <a:rPr lang="en-US" sz="2700" b="0" strike="noStrike" spc="-1" dirty="0">
                <a:solidFill>
                  <a:srgbClr val="00B0F0"/>
                </a:solidFill>
                <a:latin typeface="Arial"/>
              </a:rPr>
              <a:t>. (L), </a:t>
            </a:r>
            <a:r>
              <a:rPr lang="en-US" sz="2700" b="0" strike="noStrike" spc="-1" dirty="0" err="1">
                <a:solidFill>
                  <a:srgbClr val="FFFFFF"/>
                </a:solidFill>
                <a:latin typeface="Arial"/>
              </a:rPr>
              <a:t>Corweld</a:t>
            </a:r>
            <a:r>
              <a:rPr lang="en-US" sz="2700" b="0" strike="noStrike" spc="-1" dirty="0">
                <a:solidFill>
                  <a:srgbClr val="FFFFFF"/>
                </a:solidFill>
                <a:latin typeface="Arial"/>
              </a:rPr>
              <a:t> </a:t>
            </a:r>
            <a:r>
              <a:rPr lang="en-US" sz="2700" b="0" strike="noStrike" spc="-1" dirty="0" err="1">
                <a:solidFill>
                  <a:srgbClr val="FFFFFF"/>
                </a:solidFill>
                <a:latin typeface="Arial"/>
              </a:rPr>
              <a:t>Plusz</a:t>
            </a:r>
            <a:r>
              <a:rPr lang="en-US" sz="2700" b="0" strike="noStrike" spc="-1" dirty="0">
                <a:solidFill>
                  <a:srgbClr val="FFFFFF"/>
                </a:solidFill>
                <a:latin typeface="Arial"/>
              </a:rPr>
              <a:t> </a:t>
            </a:r>
            <a:r>
              <a:rPr lang="en-US" sz="2700" b="0" strike="noStrike" spc="-1" dirty="0" err="1">
                <a:solidFill>
                  <a:srgbClr val="FFFFFF"/>
                </a:solidFill>
                <a:latin typeface="Arial"/>
              </a:rPr>
              <a:t>Kft</a:t>
            </a:r>
            <a:r>
              <a:rPr lang="en-US" sz="2700" b="0" strike="noStrike" spc="-1" dirty="0">
                <a:solidFill>
                  <a:srgbClr val="FFFFFF"/>
                </a:solidFill>
                <a:latin typeface="Arial"/>
              </a:rPr>
              <a:t>., Crown International </a:t>
            </a:r>
            <a:r>
              <a:rPr lang="en-US" sz="2700" b="0" strike="noStrike" spc="-1" dirty="0" err="1">
                <a:solidFill>
                  <a:srgbClr val="FFFFFF"/>
                </a:solidFill>
                <a:latin typeface="Arial"/>
              </a:rPr>
              <a:t>Kft</a:t>
            </a:r>
            <a:r>
              <a:rPr lang="en-US" sz="2700" b="0" strike="noStrike" spc="-1" dirty="0">
                <a:solidFill>
                  <a:srgbClr val="FFFFFF"/>
                </a:solidFill>
                <a:latin typeface="Arial"/>
              </a:rPr>
              <a:t>., Messer </a:t>
            </a:r>
            <a:r>
              <a:rPr lang="en-US" sz="2700" b="0" strike="noStrike" spc="-1" dirty="0" err="1">
                <a:solidFill>
                  <a:srgbClr val="FFFFFF"/>
                </a:solidFill>
                <a:latin typeface="Arial"/>
              </a:rPr>
              <a:t>Hungarogaz</a:t>
            </a:r>
            <a:r>
              <a:rPr lang="en-US" sz="2700" b="0" strike="noStrike" spc="-1" dirty="0">
                <a:solidFill>
                  <a:srgbClr val="FFFFFF"/>
                </a:solidFill>
                <a:latin typeface="Arial"/>
              </a:rPr>
              <a:t> </a:t>
            </a:r>
            <a:r>
              <a:rPr lang="en-US" sz="2700" b="0" strike="noStrike" spc="-1" dirty="0" err="1">
                <a:solidFill>
                  <a:srgbClr val="FFFFFF"/>
                </a:solidFill>
                <a:latin typeface="Arial"/>
              </a:rPr>
              <a:t>Kft</a:t>
            </a:r>
            <a:r>
              <a:rPr lang="en-US" sz="2700" b="0" strike="noStrike" spc="-1" dirty="0">
                <a:solidFill>
                  <a:srgbClr val="FFFFFF"/>
                </a:solidFill>
                <a:latin typeface="Arial"/>
              </a:rPr>
              <a:t>., </a:t>
            </a:r>
            <a:r>
              <a:rPr lang="en-US" sz="2700" b="0" strike="noStrike" spc="-1" dirty="0" err="1">
                <a:solidFill>
                  <a:srgbClr val="92D050"/>
                </a:solidFill>
                <a:latin typeface="Arial"/>
              </a:rPr>
              <a:t>Rechen</a:t>
            </a:r>
            <a:r>
              <a:rPr lang="en-US" sz="2700" b="0" strike="noStrike" spc="-1" dirty="0">
                <a:solidFill>
                  <a:srgbClr val="92D050"/>
                </a:solidFill>
                <a:latin typeface="Arial"/>
              </a:rPr>
              <a:t> </a:t>
            </a:r>
            <a:r>
              <a:rPr lang="en-US" sz="2700" b="0" strike="noStrike" spc="-1" dirty="0" err="1">
                <a:solidFill>
                  <a:srgbClr val="92D050"/>
                </a:solidFill>
                <a:latin typeface="Arial"/>
              </a:rPr>
              <a:t>Hegesztőház</a:t>
            </a:r>
            <a:r>
              <a:rPr lang="en-US" sz="2700" b="0" strike="noStrike" spc="-1" dirty="0">
                <a:solidFill>
                  <a:srgbClr val="92D050"/>
                </a:solidFill>
                <a:latin typeface="Arial"/>
              </a:rPr>
              <a:t> </a:t>
            </a:r>
            <a:r>
              <a:rPr lang="en-US" sz="2700" b="0" strike="noStrike" spc="-1" dirty="0" err="1">
                <a:solidFill>
                  <a:srgbClr val="92D050"/>
                </a:solidFill>
                <a:latin typeface="Arial"/>
              </a:rPr>
              <a:t>Kft</a:t>
            </a:r>
            <a:r>
              <a:rPr lang="en-US" sz="2700" b="0" strike="noStrike" spc="-1" dirty="0">
                <a:solidFill>
                  <a:srgbClr val="92D050"/>
                </a:solidFill>
                <a:latin typeface="Arial"/>
              </a:rPr>
              <a:t>. (M), </a:t>
            </a:r>
            <a:r>
              <a:rPr lang="en-US" sz="2700" b="0" strike="noStrike" spc="-1" dirty="0" err="1">
                <a:solidFill>
                  <a:srgbClr val="CC00CC"/>
                </a:solidFill>
                <a:latin typeface="Arial"/>
              </a:rPr>
              <a:t>Géper</a:t>
            </a:r>
            <a:r>
              <a:rPr lang="en-US" sz="2700" b="0" strike="noStrike" spc="-1" dirty="0">
                <a:solidFill>
                  <a:srgbClr val="CC00CC"/>
                </a:solidFill>
                <a:latin typeface="Arial"/>
              </a:rPr>
              <a:t> </a:t>
            </a:r>
            <a:r>
              <a:rPr lang="en-US" sz="2700" b="0" strike="noStrike" spc="-1" dirty="0" err="1">
                <a:solidFill>
                  <a:srgbClr val="CC00CC"/>
                </a:solidFill>
                <a:latin typeface="Arial"/>
              </a:rPr>
              <a:t>Kft</a:t>
            </a:r>
            <a:r>
              <a:rPr lang="en-US" sz="2700" b="0" strike="noStrike" spc="-1" dirty="0">
                <a:solidFill>
                  <a:srgbClr val="CC00CC"/>
                </a:solidFill>
                <a:latin typeface="Arial"/>
              </a:rPr>
              <a:t>. (N), </a:t>
            </a:r>
            <a:r>
              <a:rPr lang="en-US" sz="2700" b="0" strike="noStrike" spc="-1" dirty="0" err="1">
                <a:solidFill>
                  <a:srgbClr val="CC00CC"/>
                </a:solidFill>
                <a:latin typeface="Arial"/>
              </a:rPr>
              <a:t>Taweld</a:t>
            </a:r>
            <a:r>
              <a:rPr lang="en-US" sz="2700" b="0" strike="noStrike" spc="-1" dirty="0">
                <a:solidFill>
                  <a:srgbClr val="CC00CC"/>
                </a:solidFill>
                <a:latin typeface="Arial"/>
              </a:rPr>
              <a:t> </a:t>
            </a:r>
            <a:r>
              <a:rPr lang="en-US" sz="2700" b="0" strike="noStrike" spc="-1" dirty="0" err="1">
                <a:solidFill>
                  <a:srgbClr val="CC00CC"/>
                </a:solidFill>
                <a:latin typeface="Arial"/>
              </a:rPr>
              <a:t>Kft</a:t>
            </a:r>
            <a:r>
              <a:rPr lang="en-US" sz="2700" b="0" strike="noStrike" spc="-1" dirty="0">
                <a:solidFill>
                  <a:srgbClr val="CC00CC"/>
                </a:solidFill>
                <a:latin typeface="Arial"/>
              </a:rPr>
              <a:t>. (O), </a:t>
            </a:r>
            <a:r>
              <a:rPr lang="en-US" sz="2700" b="0" strike="noStrike" spc="-1" dirty="0" err="1">
                <a:solidFill>
                  <a:srgbClr val="CC00CC"/>
                </a:solidFill>
                <a:latin typeface="Arial"/>
              </a:rPr>
              <a:t>Polyweld</a:t>
            </a:r>
            <a:r>
              <a:rPr lang="en-US" sz="2700" b="0" strike="noStrike" spc="-1" dirty="0">
                <a:solidFill>
                  <a:srgbClr val="CC00CC"/>
                </a:solidFill>
                <a:latin typeface="Arial"/>
              </a:rPr>
              <a:t> </a:t>
            </a:r>
            <a:r>
              <a:rPr lang="en-US" sz="2700" b="0" strike="noStrike" spc="-1" dirty="0" err="1">
                <a:solidFill>
                  <a:srgbClr val="CC00CC"/>
                </a:solidFill>
                <a:latin typeface="Arial"/>
              </a:rPr>
              <a:t>Kft</a:t>
            </a:r>
            <a:r>
              <a:rPr lang="en-US" sz="2700" b="0" strike="noStrike" spc="-1" dirty="0">
                <a:solidFill>
                  <a:srgbClr val="CC00CC"/>
                </a:solidFill>
                <a:latin typeface="Arial"/>
              </a:rPr>
              <a:t>. (P)</a:t>
            </a:r>
            <a:r>
              <a:rPr lang="en-US" sz="2700" b="0" strike="noStrike" spc="-1" dirty="0">
                <a:solidFill>
                  <a:srgbClr val="FFFFFF"/>
                </a:solidFill>
                <a:latin typeface="Arial"/>
              </a:rPr>
              <a:t>, </a:t>
            </a:r>
            <a:r>
              <a:rPr lang="en-US" sz="2700" b="0" strike="noStrike" spc="-1" dirty="0" err="1">
                <a:solidFill>
                  <a:srgbClr val="FFFFFF"/>
                </a:solidFill>
                <a:latin typeface="Arial"/>
              </a:rPr>
              <a:t>Qualiweld</a:t>
            </a:r>
            <a:r>
              <a:rPr lang="en-US" sz="2700" b="0" strike="noStrike" spc="-1" dirty="0">
                <a:solidFill>
                  <a:srgbClr val="FFFFFF"/>
                </a:solidFill>
                <a:latin typeface="Arial"/>
              </a:rPr>
              <a:t> </a:t>
            </a:r>
            <a:r>
              <a:rPr lang="en-US" sz="2700" b="0" strike="noStrike" spc="-1" dirty="0" err="1">
                <a:solidFill>
                  <a:srgbClr val="FFFFFF"/>
                </a:solidFill>
                <a:latin typeface="Arial"/>
              </a:rPr>
              <a:t>Kft</a:t>
            </a:r>
            <a:r>
              <a:rPr lang="en-US" sz="2700" b="0" strike="noStrike" spc="-1" dirty="0">
                <a:solidFill>
                  <a:srgbClr val="FFFFFF"/>
                </a:solidFill>
                <a:latin typeface="Arial"/>
              </a:rPr>
              <a:t>. , </a:t>
            </a:r>
            <a:r>
              <a:rPr lang="en-US" sz="2700" b="0" strike="noStrike" spc="-1" dirty="0" err="1">
                <a:solidFill>
                  <a:srgbClr val="FFFF00"/>
                </a:solidFill>
                <a:latin typeface="Arial"/>
              </a:rPr>
              <a:t>Poligrat</a:t>
            </a:r>
            <a:r>
              <a:rPr lang="en-US" sz="2700" b="0" strike="noStrike" spc="-1" dirty="0">
                <a:solidFill>
                  <a:srgbClr val="FFFF00"/>
                </a:solidFill>
                <a:latin typeface="Arial"/>
              </a:rPr>
              <a:t> </a:t>
            </a:r>
            <a:r>
              <a:rPr lang="en-US" sz="2700" b="0" strike="noStrike" spc="-1" dirty="0" err="1">
                <a:solidFill>
                  <a:srgbClr val="FFFF00"/>
                </a:solidFill>
                <a:latin typeface="Arial"/>
              </a:rPr>
              <a:t>Magyarország</a:t>
            </a:r>
            <a:r>
              <a:rPr lang="en-US" sz="2700" b="0" strike="noStrike" spc="-1" dirty="0">
                <a:solidFill>
                  <a:srgbClr val="FFFF00"/>
                </a:solidFill>
                <a:latin typeface="Arial"/>
              </a:rPr>
              <a:t> </a:t>
            </a:r>
            <a:r>
              <a:rPr lang="en-US" sz="2700" b="0" strike="noStrike" spc="-1" dirty="0" err="1">
                <a:solidFill>
                  <a:srgbClr val="FFFF00"/>
                </a:solidFill>
                <a:latin typeface="Arial"/>
              </a:rPr>
              <a:t>Kft</a:t>
            </a:r>
            <a:r>
              <a:rPr lang="en-US" sz="2700" b="0" strike="noStrike" spc="-1" dirty="0">
                <a:solidFill>
                  <a:srgbClr val="FFFF00"/>
                </a:solidFill>
                <a:latin typeface="Arial"/>
              </a:rPr>
              <a:t>. (Q)</a:t>
            </a:r>
            <a:endParaRPr lang="en-US" sz="2700" b="0" strike="noStrike" spc="-1" dirty="0">
              <a:solidFill>
                <a:srgbClr val="FFFFFF"/>
              </a:solidFill>
              <a:latin typeface="Arial"/>
            </a:endParaRPr>
          </a:p>
          <a:p>
            <a:endParaRPr lang="en-US" sz="2700" b="0" strike="noStrike" spc="-1" dirty="0">
              <a:solidFill>
                <a:srgbClr val="FFFFFF"/>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p:cNvSpPr>
          <p:nvPr>
            <p:ph type="title" idx="4294967295"/>
          </p:nvPr>
        </p:nvSpPr>
        <p:spPr>
          <a:xfrm>
            <a:off x="2207100" y="1279378"/>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20. How do you carry out corrective actions after a repair?</a:t>
            </a:r>
            <a:endParaRPr lang="en-US" sz="2800" b="0" strike="noStrike" spc="-1" dirty="0">
              <a:solidFill>
                <a:srgbClr val="FFFFFF"/>
              </a:solidFill>
              <a:latin typeface="Arial"/>
            </a:endParaRPr>
          </a:p>
        </p:txBody>
      </p:sp>
      <p:sp>
        <p:nvSpPr>
          <p:cNvPr id="208" name="PlaceHolder 2"/>
          <p:cNvSpPr>
            <a:spLocks noGrp="1"/>
          </p:cNvSpPr>
          <p:nvPr>
            <p:ph idx="4294967295"/>
          </p:nvPr>
        </p:nvSpPr>
        <p:spPr>
          <a:xfrm>
            <a:off x="1925965" y="2241174"/>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 </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By the ISO 9001, ISO 3834 but many times the activity is very urgent  and there is not appropriate to the ISO 9001 ‘s steps.</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title" idx="4294967295"/>
          </p:nvPr>
        </p:nvSpPr>
        <p:spPr>
          <a:xfrm>
            <a:off x="2116931" y="1514475"/>
            <a:ext cx="7958137" cy="1076325"/>
          </a:xfrm>
          <a:prstGeom prst="rect">
            <a:avLst/>
          </a:prstGeom>
          <a:noFill/>
          <a:ln w="0">
            <a:noFill/>
          </a:ln>
        </p:spPr>
        <p:txBody>
          <a:bodyPr anchor="t">
            <a:noAutofit/>
          </a:bodyPr>
          <a:lstStyle/>
          <a:p>
            <a:pPr>
              <a:lnSpc>
                <a:spcPct val="90000"/>
              </a:lnSpc>
              <a:buNone/>
            </a:pPr>
            <a:r>
              <a:rPr lang="en-US" sz="2800" b="0" strike="noStrike" spc="-1" dirty="0">
                <a:solidFill>
                  <a:srgbClr val="FFFFFF"/>
                </a:solidFill>
                <a:latin typeface="Arial"/>
                <a:ea typeface="Songti SC"/>
              </a:rPr>
              <a:t>21. The individuals you are using for inspection. What type of formal education do they have</a:t>
            </a:r>
            <a:r>
              <a:rPr lang="en-US" sz="1800" b="0" strike="noStrike" spc="-1" dirty="0">
                <a:solidFill>
                  <a:srgbClr val="FFFFFF"/>
                </a:solidFill>
                <a:latin typeface="Arial"/>
                <a:ea typeface="Songti SC"/>
              </a:rPr>
              <a:t>?</a:t>
            </a:r>
            <a:endParaRPr lang="en-US" sz="1800" b="0" strike="noStrike" spc="-1" dirty="0">
              <a:solidFill>
                <a:srgbClr val="FFFFFF"/>
              </a:solidFill>
              <a:latin typeface="Arial"/>
            </a:endParaRPr>
          </a:p>
        </p:txBody>
      </p:sp>
      <p:sp>
        <p:nvSpPr>
          <p:cNvPr id="210" name="PlaceHolder 2"/>
          <p:cNvSpPr>
            <a:spLocks noGrp="1"/>
          </p:cNvSpPr>
          <p:nvPr>
            <p:ph idx="4294967295"/>
          </p:nvPr>
        </p:nvSpPr>
        <p:spPr>
          <a:xfrm>
            <a:off x="2197893" y="2590800"/>
            <a:ext cx="7796212" cy="3997325"/>
          </a:xfrm>
          <a:prstGeom prst="rect">
            <a:avLst/>
          </a:prstGeom>
          <a:noFill/>
          <a:ln w="0">
            <a:noFill/>
          </a:ln>
        </p:spPr>
        <p:txBody>
          <a:bodyPr anchor="ctr">
            <a:normAutofit/>
          </a:bodyPr>
          <a:lstStyle/>
          <a:p>
            <a:pPr marL="344520" indent="-344520" algn="just">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rPr>
              <a:t>There is no formal education for welding inspection.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idx="4294967295"/>
          </p:nvPr>
        </p:nvSpPr>
        <p:spPr>
          <a:xfrm>
            <a:off x="1905443" y="684344"/>
            <a:ext cx="7958137" cy="1485900"/>
          </a:xfrm>
          <a:prstGeom prst="rect">
            <a:avLst/>
          </a:prstGeom>
          <a:noFill/>
          <a:ln w="0">
            <a:noFill/>
          </a:ln>
        </p:spPr>
        <p:txBody>
          <a:bodyPr anchor="t">
            <a:noAutofit/>
          </a:bodyPr>
          <a:lstStyle/>
          <a:p>
            <a:pPr>
              <a:lnSpc>
                <a:spcPct val="90000"/>
              </a:lnSpc>
              <a:buNone/>
            </a:pPr>
            <a:r>
              <a:rPr lang="en-US" sz="2800" b="0" strike="noStrike" spc="-1" dirty="0">
                <a:solidFill>
                  <a:srgbClr val="FFFFFF"/>
                </a:solidFill>
                <a:latin typeface="Arial"/>
                <a:ea typeface="Songti SC"/>
              </a:rPr>
              <a:t>22. Gives the formal education sufficient background for carrying out the inspection work they are doing?</a:t>
            </a:r>
            <a:endParaRPr lang="en-US" sz="2800" b="0" strike="noStrike" spc="-1" dirty="0">
              <a:solidFill>
                <a:srgbClr val="FFFFFF"/>
              </a:solidFill>
              <a:latin typeface="Arial"/>
            </a:endParaRPr>
          </a:p>
        </p:txBody>
      </p:sp>
      <p:sp>
        <p:nvSpPr>
          <p:cNvPr id="212" name="PlaceHolder 2"/>
          <p:cNvSpPr>
            <a:spLocks noGrp="1"/>
          </p:cNvSpPr>
          <p:nvPr>
            <p:ph idx="4294967295"/>
          </p:nvPr>
        </p:nvSpPr>
        <p:spPr>
          <a:xfrm>
            <a:off x="1746856" y="2514552"/>
            <a:ext cx="7796212" cy="3997325"/>
          </a:xfrm>
          <a:prstGeom prst="rect">
            <a:avLst/>
          </a:prstGeom>
          <a:noFill/>
          <a:ln w="0">
            <a:noFill/>
          </a:ln>
        </p:spPr>
        <p:txBody>
          <a:bodyPr anchor="ctr">
            <a:normAutofit fontScale="87000" lnSpcReduction="10000"/>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600" b="0" strike="noStrike" spc="-1" dirty="0">
                <a:solidFill>
                  <a:srgbClr val="FFFFFF"/>
                </a:solidFill>
                <a:latin typeface="Arial"/>
              </a:rPr>
              <a:t>See clause 21 </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But, the education depends on the management of the firm. Where there is ISO 9001  there is training plan. But generally  where there is no ISO  system  there is no any education.</a:t>
            </a:r>
            <a:endParaRPr lang="en-US" sz="2800" b="0" strike="noStrike" spc="-1" dirty="0">
              <a:solidFill>
                <a:srgbClr val="FFFFFF"/>
              </a:solidFill>
              <a:latin typeface="Arial"/>
            </a:endParaRP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Only employed inspectors if they have  at least 5  years  experience at his/her  tasks.</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type="title" idx="4294967295"/>
          </p:nvPr>
        </p:nvSpPr>
        <p:spPr>
          <a:xfrm>
            <a:off x="2009137" y="1156830"/>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23. If no, then what kind of additional education do these people get?</a:t>
            </a:r>
            <a:endParaRPr lang="en-US" sz="2800" b="0" strike="noStrike" spc="-1" dirty="0">
              <a:solidFill>
                <a:srgbClr val="FFFFFF"/>
              </a:solidFill>
              <a:latin typeface="Arial"/>
            </a:endParaRPr>
          </a:p>
        </p:txBody>
      </p:sp>
      <p:sp>
        <p:nvSpPr>
          <p:cNvPr id="214" name="PlaceHolder 2"/>
          <p:cNvSpPr>
            <a:spLocks noGrp="1"/>
          </p:cNvSpPr>
          <p:nvPr>
            <p:ph idx="4294967295"/>
          </p:nvPr>
        </p:nvSpPr>
        <p:spPr>
          <a:xfrm>
            <a:off x="1728003" y="2429710"/>
            <a:ext cx="7796212" cy="3997325"/>
          </a:xfrm>
          <a:prstGeom prst="rect">
            <a:avLst/>
          </a:prstGeom>
          <a:noFill/>
          <a:ln w="0">
            <a:noFill/>
          </a:ln>
        </p:spPr>
        <p:txBody>
          <a:bodyPr anchor="ctr">
            <a:normAutofit fontScale="91000"/>
          </a:bodyPr>
          <a:lstStyle/>
          <a:p>
            <a:pPr marL="344520" indent="-344520" algn="just">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There is needed individual  training , to find national or international sources, using internet   but  there is needed a n annual  evaluation  of the inspectors  and  the firm’s  management  regulation how and when  and what is needed  for the inspectors to have  more knowledge  and competence.</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title" idx="4294967295"/>
          </p:nvPr>
        </p:nvSpPr>
        <p:spPr>
          <a:xfrm>
            <a:off x="1867735" y="852503"/>
            <a:ext cx="7958137" cy="1076325"/>
          </a:xfrm>
          <a:prstGeom prst="rect">
            <a:avLst/>
          </a:prstGeom>
          <a:noFill/>
          <a:ln w="0">
            <a:noFill/>
          </a:ln>
        </p:spPr>
        <p:txBody>
          <a:bodyPr anchor="t">
            <a:normAutofit/>
          </a:bodyPr>
          <a:lstStyle/>
          <a:p>
            <a:pPr>
              <a:lnSpc>
                <a:spcPct val="90000"/>
              </a:lnSpc>
              <a:buNone/>
            </a:pPr>
            <a:r>
              <a:rPr lang="en-US" sz="2800" b="0" strike="noStrike" spc="-1">
                <a:solidFill>
                  <a:srgbClr val="FFFFFF"/>
                </a:solidFill>
                <a:latin typeface="Arial"/>
                <a:ea typeface="Songti SC"/>
              </a:rPr>
              <a:t>24. Do you have a formal/informal on-the -job training scheme?</a:t>
            </a:r>
            <a:endParaRPr lang="en-US" sz="2800" b="0" strike="noStrike" spc="-1">
              <a:solidFill>
                <a:srgbClr val="FFFFFF"/>
              </a:solidFill>
              <a:latin typeface="Arial"/>
            </a:endParaRPr>
          </a:p>
        </p:txBody>
      </p:sp>
      <p:sp>
        <p:nvSpPr>
          <p:cNvPr id="216" name="PlaceHolder 2"/>
          <p:cNvSpPr>
            <a:spLocks noGrp="1"/>
          </p:cNvSpPr>
          <p:nvPr>
            <p:ph idx="4294967295"/>
          </p:nvPr>
        </p:nvSpPr>
        <p:spPr>
          <a:xfrm>
            <a:off x="1784563" y="2008172"/>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There is no internal scheme generally 80 % and it depends on the management of the firm, but there is informal training scheme by the EWF-IAB 041 guideline.</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idx="4294967295"/>
          </p:nvPr>
        </p:nvSpPr>
        <p:spPr>
          <a:xfrm>
            <a:off x="2116931" y="1100269"/>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25. If yes why do you feel that this is required?</a:t>
            </a:r>
            <a:endParaRPr lang="en-US" sz="2800" b="0" strike="noStrike" spc="-1" dirty="0">
              <a:solidFill>
                <a:srgbClr val="FFFFFF"/>
              </a:solidFill>
              <a:latin typeface="Arial"/>
            </a:endParaRPr>
          </a:p>
        </p:txBody>
      </p:sp>
      <p:sp>
        <p:nvSpPr>
          <p:cNvPr id="218" name="PlaceHolder 2"/>
          <p:cNvSpPr>
            <a:spLocks noGrp="1"/>
          </p:cNvSpPr>
          <p:nvPr>
            <p:ph idx="4294967295"/>
          </p:nvPr>
        </p:nvSpPr>
        <p:spPr>
          <a:xfrm>
            <a:off x="1907112" y="2392003"/>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rPr>
              <a:t>Conclusion:</a:t>
            </a:r>
          </a:p>
          <a:p>
            <a:pPr marL="795240" lvl="1" indent="-338040" algn="just">
              <a:lnSpc>
                <a:spcPct val="120000"/>
              </a:lnSpc>
              <a:spcBef>
                <a:spcPts val="499"/>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If the inspection of product is not appropriate to the requirement, because the inspectors have not appropriate competences, the product can be not sold.</a:t>
            </a:r>
            <a:endParaRPr lang="en-US" sz="2800" b="0" strike="noStrike" spc="-1" dirty="0">
              <a:solidFill>
                <a:srgbClr val="FFFFFF"/>
              </a:solidFill>
              <a:latin typeface="Arial"/>
            </a:endParaRPr>
          </a:p>
          <a:p>
            <a:endParaRPr lang="en-US" sz="2800" b="0" strike="noStrike" spc="-1" dirty="0">
              <a:solidFill>
                <a:srgbClr val="FFFFFF"/>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idx="4294967295"/>
          </p:nvPr>
        </p:nvSpPr>
        <p:spPr>
          <a:xfrm>
            <a:off x="1792321" y="742157"/>
            <a:ext cx="7958137" cy="2620962"/>
          </a:xfrm>
          <a:prstGeom prst="rect">
            <a:avLst/>
          </a:prstGeom>
          <a:noFill/>
          <a:ln w="0">
            <a:noFill/>
          </a:ln>
        </p:spPr>
        <p:txBody>
          <a:bodyPr anchor="t">
            <a:normAutofit fontScale="90000"/>
          </a:bodyPr>
          <a:lstStyle/>
          <a:p>
            <a:pPr>
              <a:lnSpc>
                <a:spcPct val="90000"/>
              </a:lnSpc>
              <a:buNone/>
            </a:pPr>
            <a:r>
              <a:rPr lang="en-US" sz="3100" b="0" strike="noStrike" spc="-1" dirty="0">
                <a:solidFill>
                  <a:srgbClr val="FFFFFF"/>
                </a:solidFill>
                <a:latin typeface="Arial"/>
                <a:ea typeface="Songti SC"/>
              </a:rPr>
              <a:t>26. If your personnel need additional training, how do you prefer that this training is carried out?</a:t>
            </a:r>
            <a:br>
              <a:rPr dirty="0"/>
            </a:br>
            <a:br>
              <a:rPr dirty="0"/>
            </a:br>
            <a:r>
              <a:rPr lang="en-US" sz="3100" b="0" strike="noStrike" spc="-1" dirty="0">
                <a:solidFill>
                  <a:srgbClr val="FFFFFF"/>
                </a:solidFill>
                <a:latin typeface="Arial"/>
                <a:ea typeface="Songti SC"/>
              </a:rPr>
              <a:t>27. Would such training be needed on a regular basis?</a:t>
            </a:r>
            <a:br>
              <a:rPr dirty="0"/>
            </a:br>
            <a:br>
              <a:rPr dirty="0"/>
            </a:br>
            <a:r>
              <a:rPr lang="en-US" sz="3100" b="0" strike="noStrike" spc="-1" dirty="0">
                <a:solidFill>
                  <a:srgbClr val="FFFFFF"/>
                </a:solidFill>
                <a:latin typeface="Arial"/>
                <a:ea typeface="Songti SC"/>
              </a:rPr>
              <a:t>28. Would you carry out such training by yourself or would you prefer to get such training by outside sources? </a:t>
            </a:r>
            <a:br>
              <a:rPr dirty="0"/>
            </a:br>
            <a:br>
              <a:rPr dirty="0"/>
            </a:br>
            <a:endParaRPr lang="en-US" sz="3100" b="0" strike="noStrike" spc="-1" dirty="0">
              <a:solidFill>
                <a:srgbClr val="FFFFFF"/>
              </a:solidFill>
              <a:latin typeface="Arial"/>
            </a:endParaRPr>
          </a:p>
        </p:txBody>
      </p:sp>
      <p:sp>
        <p:nvSpPr>
          <p:cNvPr id="220" name="PlaceHolder 2"/>
          <p:cNvSpPr>
            <a:spLocks noGrp="1"/>
          </p:cNvSpPr>
          <p:nvPr>
            <p:ph idx="4294967295"/>
          </p:nvPr>
        </p:nvSpPr>
        <p:spPr>
          <a:xfrm>
            <a:off x="2603467" y="2627673"/>
            <a:ext cx="7796212" cy="3857625"/>
          </a:xfrm>
          <a:prstGeom prst="rect">
            <a:avLst/>
          </a:prstGeom>
          <a:noFill/>
          <a:ln w="0">
            <a:noFill/>
          </a:ln>
        </p:spPr>
        <p:txBody>
          <a:bodyPr anchor="ctr">
            <a:normAutofit fontScale="97000" lnSpcReduction="10000"/>
          </a:bodyPr>
          <a:lstStyle/>
          <a:p>
            <a:pPr>
              <a:lnSpc>
                <a:spcPct val="120000"/>
              </a:lnSpc>
              <a:spcBef>
                <a:spcPts val="1001"/>
              </a:spcBef>
              <a:spcAft>
                <a:spcPts val="601"/>
              </a:spcAft>
              <a:buNone/>
            </a:pPr>
            <a:endParaRPr lang="en-US" sz="2000" b="0" strike="noStrike" spc="-1" dirty="0">
              <a:solidFill>
                <a:srgbClr val="FFFFFF"/>
              </a:solidFill>
              <a:latin typeface="Arial"/>
            </a:endParaRPr>
          </a:p>
          <a:p>
            <a:pPr>
              <a:lnSpc>
                <a:spcPct val="120000"/>
              </a:lnSpc>
              <a:spcBef>
                <a:spcPts val="1001"/>
              </a:spcBef>
              <a:spcAft>
                <a:spcPts val="601"/>
              </a:spcAft>
              <a:buNone/>
            </a:pPr>
            <a:endParaRPr lang="en-US" sz="2000" b="0" strike="noStrike" spc="-1" dirty="0">
              <a:solidFill>
                <a:srgbClr val="FFFFFF"/>
              </a:solidFill>
              <a:latin typeface="Arial"/>
            </a:endParaRPr>
          </a:p>
          <a:p>
            <a:pPr>
              <a:lnSpc>
                <a:spcPct val="120000"/>
              </a:lnSpc>
              <a:spcBef>
                <a:spcPts val="1001"/>
              </a:spcBef>
              <a:spcAft>
                <a:spcPts val="601"/>
              </a:spcAft>
              <a:buNone/>
            </a:pPr>
            <a:endParaRPr lang="en-US" sz="2000" b="0" strike="noStrike" spc="-1" dirty="0">
              <a:solidFill>
                <a:srgbClr val="FFFFFF"/>
              </a:solidFill>
              <a:latin typeface="Arial"/>
            </a:endParaRPr>
          </a:p>
          <a:p>
            <a:pPr>
              <a:lnSpc>
                <a:spcPct val="120000"/>
              </a:lnSpc>
              <a:spcBef>
                <a:spcPts val="1001"/>
              </a:spcBef>
              <a:spcAft>
                <a:spcPts val="601"/>
              </a:spcAft>
              <a:buNone/>
            </a:pPr>
            <a:endParaRPr lang="en-US" sz="2000" b="0" strike="noStrike" spc="-1" dirty="0">
              <a:solidFill>
                <a:srgbClr val="FFFFFF"/>
              </a:solidFill>
              <a:latin typeface="Arial"/>
            </a:endParaRPr>
          </a:p>
          <a:p>
            <a:pPr>
              <a:lnSpc>
                <a:spcPct val="120000"/>
              </a:lnSpc>
              <a:spcBef>
                <a:spcPts val="1001"/>
              </a:spcBef>
              <a:spcAft>
                <a:spcPts val="601"/>
              </a:spcAft>
              <a:buNone/>
            </a:pPr>
            <a:endParaRPr lang="en-US" sz="2000" b="0" strike="noStrike" spc="-1" dirty="0">
              <a:solidFill>
                <a:srgbClr val="FFFFFF"/>
              </a:solidFill>
              <a:latin typeface="Arial"/>
            </a:endParaRPr>
          </a:p>
          <a:p>
            <a:pPr>
              <a:lnSpc>
                <a:spcPct val="120000"/>
              </a:lnSpc>
              <a:spcBef>
                <a:spcPts val="1001"/>
              </a:spcBef>
              <a:spcAft>
                <a:spcPts val="601"/>
              </a:spcAft>
              <a:buNone/>
            </a:pPr>
            <a:endParaRPr lang="en-US" sz="2000" b="0" strike="noStrike" spc="-1" dirty="0">
              <a:solidFill>
                <a:srgbClr val="FFFFFF"/>
              </a:solidFill>
              <a:latin typeface="Arial"/>
            </a:endParaRPr>
          </a:p>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From 26 to 28 - See clause  23. </a:t>
            </a:r>
            <a:endParaRPr lang="en-US" sz="2800" b="0" strike="noStrike" spc="-1" dirty="0">
              <a:solidFill>
                <a:srgbClr val="FFFFFF"/>
              </a:solidFill>
              <a:latin typeface="Arial"/>
            </a:endParaRPr>
          </a:p>
          <a:p>
            <a:pPr>
              <a:lnSpc>
                <a:spcPct val="120000"/>
              </a:lnSpc>
              <a:spcBef>
                <a:spcPts val="1001"/>
              </a:spcBef>
              <a:spcAft>
                <a:spcPts val="601"/>
              </a:spcAft>
              <a:buNone/>
            </a:pPr>
            <a:endParaRPr lang="en-US" sz="2800" b="0" strike="noStrike" spc="-1" dirty="0">
              <a:solidFill>
                <a:srgbClr val="FFFFFF"/>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title" idx="4294967295"/>
          </p:nvPr>
        </p:nvSpPr>
        <p:spPr>
          <a:xfrm>
            <a:off x="1867735" y="1081415"/>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29. What EQF level of course should be? </a:t>
            </a:r>
            <a:endParaRPr lang="en-US" sz="2800" b="0" strike="noStrike" spc="-1" dirty="0">
              <a:solidFill>
                <a:srgbClr val="FFFFFF"/>
              </a:solidFill>
              <a:latin typeface="Arial"/>
            </a:endParaRPr>
          </a:p>
        </p:txBody>
      </p:sp>
      <p:sp>
        <p:nvSpPr>
          <p:cNvPr id="222" name="PlaceHolder 2"/>
          <p:cNvSpPr>
            <a:spLocks noGrp="1"/>
          </p:cNvSpPr>
          <p:nvPr>
            <p:ph idx="4294967295"/>
          </p:nvPr>
        </p:nvSpPr>
        <p:spPr>
          <a:xfrm>
            <a:off x="2095648" y="1864102"/>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No national EQF level   only at the international  education…  EWI-B  Level 4        EWI-S  Level 5   EWI-C   Level 6…should be for inspectors.</a:t>
            </a:r>
            <a:endParaRPr lang="en-US" sz="2800" b="0" strike="noStrike" spc="-1" dirty="0">
              <a:solidFill>
                <a:srgbClr val="FFFFFF"/>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idx="4294967295"/>
          </p:nvPr>
        </p:nvSpPr>
        <p:spPr>
          <a:xfrm>
            <a:off x="2116931" y="1703584"/>
            <a:ext cx="7958137" cy="1076325"/>
          </a:xfrm>
          <a:prstGeom prst="rect">
            <a:avLst/>
          </a:prstGeom>
          <a:noFill/>
          <a:ln w="0">
            <a:noFill/>
          </a:ln>
        </p:spPr>
        <p:txBody>
          <a:bodyPr anchor="t">
            <a:normAutofit fontScale="90000"/>
          </a:bodyPr>
          <a:lstStyle/>
          <a:p>
            <a:pPr>
              <a:lnSpc>
                <a:spcPct val="90000"/>
              </a:lnSpc>
              <a:buNone/>
            </a:pPr>
            <a:r>
              <a:rPr lang="en-US" sz="2800" b="0" strike="noStrike" spc="-1" dirty="0">
                <a:solidFill>
                  <a:srgbClr val="FFFFFF"/>
                </a:solidFill>
                <a:latin typeface="Arial"/>
                <a:ea typeface="Songti SC"/>
              </a:rPr>
              <a:t>30. What do you expect as learning outcomes?.......</a:t>
            </a:r>
            <a:br>
              <a:rPr dirty="0"/>
            </a:br>
            <a:endParaRPr lang="en-US" sz="2800" b="0" strike="noStrike" spc="-1" dirty="0">
              <a:solidFill>
                <a:srgbClr val="FFFFFF"/>
              </a:solidFill>
              <a:latin typeface="Arial"/>
            </a:endParaRPr>
          </a:p>
        </p:txBody>
      </p:sp>
      <p:sp>
        <p:nvSpPr>
          <p:cNvPr id="224" name="PlaceHolder 2"/>
          <p:cNvSpPr>
            <a:spLocks noGrp="1"/>
          </p:cNvSpPr>
          <p:nvPr>
            <p:ph idx="4294967295"/>
          </p:nvPr>
        </p:nvSpPr>
        <p:spPr>
          <a:xfrm>
            <a:off x="4395788" y="2052638"/>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000" b="0" strike="noStrike" spc="-1">
                <a:solidFill>
                  <a:srgbClr val="FFFFFF"/>
                </a:solidFill>
                <a:latin typeface="Arial"/>
              </a:rPr>
              <a:t>See the document IAB 041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idx="4294967295"/>
          </p:nvPr>
        </p:nvSpPr>
        <p:spPr>
          <a:xfrm>
            <a:off x="1962003" y="1222817"/>
            <a:ext cx="7958137" cy="1076325"/>
          </a:xfrm>
          <a:prstGeom prst="rect">
            <a:avLst/>
          </a:prstGeom>
          <a:noFill/>
          <a:ln w="0">
            <a:noFill/>
          </a:ln>
        </p:spPr>
        <p:txBody>
          <a:bodyPr anchor="t">
            <a:noAutofit/>
          </a:bodyPr>
          <a:lstStyle/>
          <a:p>
            <a:pPr>
              <a:lnSpc>
                <a:spcPct val="90000"/>
              </a:lnSpc>
              <a:buNone/>
            </a:pPr>
            <a:r>
              <a:rPr lang="en-US" sz="2800" b="0" strike="noStrike" spc="-1" dirty="0">
                <a:solidFill>
                  <a:srgbClr val="FFFFFF"/>
                </a:solidFill>
                <a:latin typeface="Arial"/>
                <a:ea typeface="Songti SC"/>
              </a:rPr>
              <a:t>31. Should be lectures based on the standards of the series EN ISO 15614 and the various directives, ISO 9001, EN 1090 or EN 3834?</a:t>
            </a:r>
            <a:endParaRPr lang="en-US" sz="2800" b="0" strike="noStrike" spc="-1" dirty="0">
              <a:solidFill>
                <a:srgbClr val="FFFFFF"/>
              </a:solidFill>
              <a:latin typeface="Arial"/>
            </a:endParaRPr>
          </a:p>
        </p:txBody>
      </p:sp>
      <p:sp>
        <p:nvSpPr>
          <p:cNvPr id="226" name="PlaceHolder 2"/>
          <p:cNvSpPr>
            <a:spLocks noGrp="1"/>
          </p:cNvSpPr>
          <p:nvPr>
            <p:ph idx="4294967295"/>
          </p:nvPr>
        </p:nvSpPr>
        <p:spPr>
          <a:xfrm>
            <a:off x="2123928" y="2560196"/>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All nominated   standards  yes, but depends on the product and the regulation.</a:t>
            </a:r>
            <a:endParaRPr lang="en-US" sz="2800" b="0" strike="noStrike" spc="-1" dirty="0">
              <a:solidFill>
                <a:srgbClr val="FFFFFF"/>
              </a:solidFill>
              <a:latin typeface="Arial"/>
            </a:endParaRPr>
          </a:p>
          <a:p>
            <a:pPr>
              <a:lnSpc>
                <a:spcPct val="120000"/>
              </a:lnSpc>
              <a:spcBef>
                <a:spcPts val="1001"/>
              </a:spcBef>
              <a:spcAft>
                <a:spcPts val="601"/>
              </a:spcAft>
              <a:buNone/>
            </a:pPr>
            <a:endParaRPr lang="en-US" sz="2800" b="0" strike="noStrike" spc="-1" dirty="0">
              <a:solidFill>
                <a:srgbClr val="FFFFFF"/>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idx="4294967295"/>
          </p:nvPr>
        </p:nvSpPr>
        <p:spPr>
          <a:xfrm>
            <a:off x="180337" y="1011352"/>
            <a:ext cx="7958137" cy="1076325"/>
          </a:xfrm>
          <a:prstGeom prst="rect">
            <a:avLst/>
          </a:prstGeom>
          <a:noFill/>
          <a:ln w="0">
            <a:noFill/>
          </a:ln>
        </p:spPr>
        <p:txBody>
          <a:bodyPr anchor="t">
            <a:noAutofit/>
          </a:bodyPr>
          <a:lstStyle/>
          <a:p>
            <a:pPr algn="r">
              <a:lnSpc>
                <a:spcPct val="90000"/>
              </a:lnSpc>
              <a:buNone/>
            </a:pPr>
            <a:r>
              <a:rPr lang="en-US" sz="3400" b="0" strike="noStrike" spc="-1" dirty="0">
                <a:solidFill>
                  <a:srgbClr val="FFFFFF"/>
                </a:solidFill>
                <a:latin typeface="Arial"/>
              </a:rPr>
              <a:t>Discussions</a:t>
            </a:r>
          </a:p>
        </p:txBody>
      </p:sp>
      <p:sp>
        <p:nvSpPr>
          <p:cNvPr id="154" name="PlaceHolder 2"/>
          <p:cNvSpPr>
            <a:spLocks noGrp="1"/>
          </p:cNvSpPr>
          <p:nvPr>
            <p:ph idx="4294967295"/>
          </p:nvPr>
        </p:nvSpPr>
        <p:spPr>
          <a:xfrm>
            <a:off x="2197894" y="2148591"/>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000" b="0" strike="noStrike" spc="-1" dirty="0">
                <a:solidFill>
                  <a:srgbClr val="FFFFFF"/>
                </a:solidFill>
                <a:latin typeface="Arial"/>
              </a:rPr>
              <a:t>After each lecture hours the teacher started discussion on results achieved during practical work-based activities. For this discussion there are prepared special questions according to the CU –S. (competence unit - CU) it). The answers were are discussed and evaluated. The results are fixed in reports just connected to the given question.</a:t>
            </a:r>
          </a:p>
          <a:p>
            <a:pPr marL="344520" indent="-344520">
              <a:lnSpc>
                <a:spcPct val="120000"/>
              </a:lnSpc>
              <a:spcBef>
                <a:spcPts val="1001"/>
              </a:spcBef>
              <a:spcAft>
                <a:spcPts val="601"/>
              </a:spcAft>
              <a:buClr>
                <a:srgbClr val="8EC0C1"/>
              </a:buClr>
              <a:buSzPct val="90000"/>
              <a:buFont typeface="Wingdings" charset="2"/>
              <a:buChar char=""/>
            </a:pPr>
            <a:r>
              <a:rPr lang="en-US" sz="2000" b="0" strike="noStrike" spc="-1" dirty="0">
                <a:solidFill>
                  <a:srgbClr val="FFFFFF"/>
                </a:solidFill>
                <a:latin typeface="Arial"/>
              </a:rPr>
              <a:t>The aim of discussion was to achieve the mainstream level of knowledge which is  the same for all pilot course participants.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title" idx="4294967295"/>
          </p:nvPr>
        </p:nvSpPr>
        <p:spPr>
          <a:xfrm>
            <a:off x="2348502" y="1251098"/>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32. Composition of the course Theory : Practice? </a:t>
            </a:r>
            <a:endParaRPr lang="en-US" sz="2800" b="0" strike="noStrike" spc="-1" dirty="0">
              <a:solidFill>
                <a:srgbClr val="FFFFFF"/>
              </a:solidFill>
              <a:latin typeface="Arial"/>
            </a:endParaRPr>
          </a:p>
        </p:txBody>
      </p:sp>
      <p:sp>
        <p:nvSpPr>
          <p:cNvPr id="228" name="PlaceHolder 2"/>
          <p:cNvSpPr>
            <a:spLocks noGrp="1"/>
          </p:cNvSpPr>
          <p:nvPr>
            <p:ph idx="4294967295"/>
          </p:nvPr>
        </p:nvSpPr>
        <p:spPr>
          <a:xfrm>
            <a:off x="2429464" y="1789260"/>
            <a:ext cx="7796212" cy="3997325"/>
          </a:xfrm>
          <a:prstGeom prst="rect">
            <a:avLst/>
          </a:prstGeom>
          <a:noFill/>
          <a:ln w="0">
            <a:noFill/>
          </a:ln>
        </p:spPr>
        <p:txBody>
          <a:bodyPr anchor="ctr">
            <a:norm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Yes  by the guideline IAB 041  (70% theory, 30% practice)</a:t>
            </a:r>
            <a:endParaRPr lang="en-US" sz="2800" b="0" strike="noStrike" spc="-1" dirty="0">
              <a:solidFill>
                <a:srgbClr val="FFFFFF"/>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idx="4294967295"/>
          </p:nvPr>
        </p:nvSpPr>
        <p:spPr>
          <a:xfrm>
            <a:off x="1933722" y="760904"/>
            <a:ext cx="7958137" cy="1076325"/>
          </a:xfrm>
          <a:prstGeom prst="rect">
            <a:avLst/>
          </a:prstGeom>
          <a:noFill/>
          <a:ln w="0">
            <a:noFill/>
          </a:ln>
        </p:spPr>
        <p:txBody>
          <a:bodyPr anchor="t">
            <a:noAutofit/>
          </a:bodyPr>
          <a:lstStyle/>
          <a:p>
            <a:pPr>
              <a:lnSpc>
                <a:spcPct val="90000"/>
              </a:lnSpc>
              <a:buNone/>
            </a:pPr>
            <a:r>
              <a:rPr lang="en-US" sz="2800" b="0" strike="noStrike" spc="-1" dirty="0">
                <a:solidFill>
                  <a:srgbClr val="FFFFFF"/>
                </a:solidFill>
                <a:latin typeface="Arial"/>
                <a:ea typeface="Songti SC"/>
              </a:rPr>
              <a:t>33. How many course modules (choice between 1. Theory of joining process, Quality systems, Inspection processes, …) they would like and relation between them?........ </a:t>
            </a:r>
            <a:endParaRPr lang="en-US" sz="2800" b="0" strike="noStrike" spc="-1" dirty="0">
              <a:solidFill>
                <a:srgbClr val="FFFFFF"/>
              </a:solidFill>
              <a:latin typeface="Arial"/>
            </a:endParaRPr>
          </a:p>
        </p:txBody>
      </p:sp>
      <p:sp>
        <p:nvSpPr>
          <p:cNvPr id="230" name="PlaceHolder 2"/>
          <p:cNvSpPr>
            <a:spLocks noGrp="1"/>
          </p:cNvSpPr>
          <p:nvPr>
            <p:ph idx="4294967295"/>
          </p:nvPr>
        </p:nvSpPr>
        <p:spPr>
          <a:xfrm>
            <a:off x="1105833" y="2841952"/>
            <a:ext cx="7796212" cy="3371850"/>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By the guideline there is welding technology module and separated inspection module and practical module.  But, the true training time schedule and content of the knowledge depends on the recognized prior learning of the candidates.</a:t>
            </a:r>
            <a:endParaRPr lang="en-US" sz="2800" b="0" strike="noStrike" spc="-1" dirty="0">
              <a:solidFill>
                <a:srgbClr val="FFFFFF"/>
              </a:solid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idx="4294967295"/>
          </p:nvPr>
        </p:nvSpPr>
        <p:spPr>
          <a:xfrm>
            <a:off x="1877162" y="1203964"/>
            <a:ext cx="7958137" cy="1076325"/>
          </a:xfrm>
          <a:prstGeom prst="rect">
            <a:avLst/>
          </a:prstGeom>
          <a:noFill/>
          <a:ln w="0">
            <a:noFill/>
          </a:ln>
        </p:spPr>
        <p:txBody>
          <a:bodyPr anchor="t">
            <a:normAutofit fontScale="90000"/>
          </a:bodyPr>
          <a:lstStyle/>
          <a:p>
            <a:pPr>
              <a:lnSpc>
                <a:spcPct val="90000"/>
              </a:lnSpc>
              <a:buNone/>
            </a:pPr>
            <a:r>
              <a:rPr lang="en-US" sz="2800" b="0" strike="noStrike" spc="-1" dirty="0">
                <a:solidFill>
                  <a:srgbClr val="FFFFFF"/>
                </a:solidFill>
                <a:latin typeface="Arial"/>
                <a:ea typeface="Songti SC"/>
              </a:rPr>
              <a:t>34. What we should Harmonize European wide: Results of exams, LOs, Working load hours? </a:t>
            </a:r>
            <a:endParaRPr lang="en-US" sz="2800" b="0" strike="noStrike" spc="-1" dirty="0">
              <a:solidFill>
                <a:srgbClr val="FFFFFF"/>
              </a:solidFill>
              <a:latin typeface="Arial"/>
            </a:endParaRPr>
          </a:p>
        </p:txBody>
      </p:sp>
      <p:sp>
        <p:nvSpPr>
          <p:cNvPr id="232" name="PlaceHolder 2"/>
          <p:cNvSpPr>
            <a:spLocks noGrp="1"/>
          </p:cNvSpPr>
          <p:nvPr>
            <p:ph idx="4294967295"/>
          </p:nvPr>
        </p:nvSpPr>
        <p:spPr>
          <a:xfrm>
            <a:off x="2197894" y="2280289"/>
            <a:ext cx="7796212" cy="3997325"/>
          </a:xfrm>
          <a:prstGeom prst="rect">
            <a:avLst/>
          </a:prstGeom>
          <a:noFill/>
          <a:ln w="0">
            <a:noFill/>
          </a:ln>
        </p:spPr>
        <p:txBody>
          <a:bodyPr anchor="ctr">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The best way  using the IAB 041 guideline . After the teaching  there is a  practical and theoretical exam.</a:t>
            </a:r>
            <a:endParaRPr lang="en-US" sz="2800" b="0" strike="noStrike" spc="-1" dirty="0">
              <a:solidFill>
                <a:srgbClr val="FFFFFF"/>
              </a:solidFill>
              <a:latin typeface="Arial"/>
            </a:endParaRPr>
          </a:p>
          <a:p>
            <a:pPr>
              <a:lnSpc>
                <a:spcPct val="120000"/>
              </a:lnSpc>
              <a:spcBef>
                <a:spcPts val="1001"/>
              </a:spcBef>
              <a:spcAft>
                <a:spcPts val="601"/>
              </a:spcAft>
              <a:buNone/>
            </a:pPr>
            <a:endParaRPr lang="en-US" sz="2800" b="0" strike="noStrike" spc="-1" dirty="0">
              <a:solidFill>
                <a:srgbClr val="FFFFFF"/>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idx="4294967295"/>
          </p:nvPr>
        </p:nvSpPr>
        <p:spPr>
          <a:xfrm>
            <a:off x="2518185" y="1053135"/>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35. What exactly is recommended for Learning by doing process? </a:t>
            </a:r>
            <a:endParaRPr lang="en-US" sz="2800" b="0" strike="noStrike" spc="-1" dirty="0">
              <a:solidFill>
                <a:srgbClr val="FFFFFF"/>
              </a:solidFill>
              <a:latin typeface="Arial"/>
            </a:endParaRPr>
          </a:p>
        </p:txBody>
      </p:sp>
      <p:sp>
        <p:nvSpPr>
          <p:cNvPr id="234" name="PlaceHolder 2"/>
          <p:cNvSpPr>
            <a:spLocks noGrp="1"/>
          </p:cNvSpPr>
          <p:nvPr>
            <p:ph idx="4294967295"/>
          </p:nvPr>
        </p:nvSpPr>
        <p:spPr>
          <a:xfrm>
            <a:off x="2048514" y="2129460"/>
            <a:ext cx="7796212" cy="3997325"/>
          </a:xfrm>
          <a:prstGeom prst="rect">
            <a:avLst/>
          </a:prstGeom>
          <a:noFill/>
          <a:ln w="0">
            <a:noFill/>
          </a:ln>
        </p:spPr>
        <p:txBody>
          <a:bodyPr anchor="ctr">
            <a:noAutofit/>
          </a:bodyPr>
          <a:lstStyle/>
          <a:p>
            <a:pPr marL="344520" indent="-344520" algn="just">
              <a:lnSpc>
                <a:spcPct val="120000"/>
              </a:lnSpc>
              <a:spcBef>
                <a:spcPts val="1001"/>
              </a:spcBef>
              <a:spcAft>
                <a:spcPts val="601"/>
              </a:spcAft>
              <a:buClr>
                <a:srgbClr val="8EC0C1"/>
              </a:buClr>
              <a:buSzPct val="90000"/>
              <a:buFont typeface="Wingdings" charset="2"/>
              <a:buChar char=""/>
            </a:pPr>
            <a:r>
              <a:rPr lang="en-US" sz="2800" b="0" strike="noStrike" spc="-1" dirty="0">
                <a:solidFill>
                  <a:srgbClr val="FFFFFF"/>
                </a:solidFill>
                <a:latin typeface="Arial"/>
                <a:ea typeface="Songti SC"/>
              </a:rPr>
              <a:t>There are many tools recommended to learning by doing process </a:t>
            </a:r>
            <a:r>
              <a:rPr lang="en-US" sz="2800" b="0" strike="noStrike" spc="-1" dirty="0" err="1">
                <a:solidFill>
                  <a:srgbClr val="FFFFFF"/>
                </a:solidFill>
                <a:latin typeface="Arial"/>
                <a:ea typeface="Songti SC"/>
              </a:rPr>
              <a:t>e.g</a:t>
            </a:r>
            <a:r>
              <a:rPr lang="en-US" sz="2800" b="0" strike="noStrike" spc="-1" dirty="0">
                <a:solidFill>
                  <a:srgbClr val="FFFFFF"/>
                </a:solidFill>
                <a:latin typeface="Arial"/>
                <a:ea typeface="Songti SC"/>
              </a:rPr>
              <a:t> face to face or work based learning system, using internet, videoconference. It means using all possibilities of the training methods and tools and using all developed educational possibilities.</a:t>
            </a:r>
            <a:endParaRPr lang="en-US" sz="2800" b="0" strike="noStrike" spc="-1" dirty="0">
              <a:solidFill>
                <a:srgbClr val="FFFFFF"/>
              </a:solid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idx="4294967295"/>
          </p:nvPr>
        </p:nvSpPr>
        <p:spPr>
          <a:xfrm>
            <a:off x="2035969" y="1119122"/>
            <a:ext cx="7958137" cy="1076325"/>
          </a:xfrm>
          <a:prstGeom prst="rect">
            <a:avLst/>
          </a:prstGeom>
          <a:noFill/>
          <a:ln w="0">
            <a:noFill/>
          </a:ln>
        </p:spPr>
        <p:txBody>
          <a:bodyPr anchor="t">
            <a:normAutofit/>
          </a:bodyPr>
          <a:lstStyle/>
          <a:p>
            <a:pPr>
              <a:lnSpc>
                <a:spcPct val="90000"/>
              </a:lnSpc>
              <a:buNone/>
            </a:pPr>
            <a:r>
              <a:rPr lang="en-US" sz="2800" b="0" strike="noStrike" spc="-1" dirty="0">
                <a:solidFill>
                  <a:srgbClr val="FFFFFF"/>
                </a:solidFill>
                <a:latin typeface="Arial"/>
                <a:ea typeface="Songti SC"/>
              </a:rPr>
              <a:t>36. What function and tasks shall the inspector cover?</a:t>
            </a:r>
            <a:endParaRPr lang="en-US" sz="2800" b="0" strike="noStrike" spc="-1" dirty="0">
              <a:solidFill>
                <a:srgbClr val="FFFFFF"/>
              </a:solidFill>
              <a:latin typeface="Arial"/>
            </a:endParaRPr>
          </a:p>
        </p:txBody>
      </p:sp>
      <p:sp>
        <p:nvSpPr>
          <p:cNvPr id="236" name="PlaceHolder 2"/>
          <p:cNvSpPr>
            <a:spLocks noGrp="1"/>
          </p:cNvSpPr>
          <p:nvPr>
            <p:ph idx="4294967295"/>
          </p:nvPr>
        </p:nvSpPr>
        <p:spPr>
          <a:xfrm>
            <a:off x="2197894" y="2627673"/>
            <a:ext cx="7796212" cy="3997325"/>
          </a:xfrm>
          <a:prstGeom prst="rect">
            <a:avLst/>
          </a:prstGeom>
          <a:noFill/>
          <a:ln w="0">
            <a:noFill/>
          </a:ln>
        </p:spPr>
        <p:txBody>
          <a:bodyPr anchor="ctr">
            <a:noAutofit/>
          </a:bodyPr>
          <a:lstStyle/>
          <a:p>
            <a:pPr algn="just">
              <a:lnSpc>
                <a:spcPct val="120000"/>
              </a:lnSpc>
              <a:spcBef>
                <a:spcPts val="1001"/>
              </a:spcBef>
              <a:spcAft>
                <a:spcPts val="601"/>
              </a:spcAft>
              <a:buNone/>
              <a:tabLst>
                <a:tab pos="0" algn="l"/>
              </a:tabLst>
            </a:pPr>
            <a:r>
              <a:rPr lang="en-US" sz="2800" b="0" strike="noStrike" spc="-1" dirty="0">
                <a:solidFill>
                  <a:srgbClr val="FFFFFF"/>
                </a:solidFill>
                <a:latin typeface="Arial"/>
                <a:ea typeface="Songti SC"/>
              </a:rPr>
              <a:t>Discover all mistake before, during and after the welding. Inspect the final docs.  Do make proposals how can be improved  the steps of the product producing at the efficiency, time schedule, quality assurance  areas.</a:t>
            </a:r>
            <a:endParaRPr lang="en-US" sz="2800" b="0" strike="noStrike" spc="-1" dirty="0">
              <a:solidFill>
                <a:srgbClr val="FFFFFF"/>
              </a:solidFill>
              <a:latin typeface="Arial"/>
            </a:endParaRPr>
          </a:p>
          <a:p>
            <a:pPr marL="344520" indent="-344520">
              <a:lnSpc>
                <a:spcPct val="120000"/>
              </a:lnSpc>
              <a:spcBef>
                <a:spcPts val="1001"/>
              </a:spcBef>
              <a:spcAft>
                <a:spcPts val="601"/>
              </a:spcAft>
              <a:buClr>
                <a:srgbClr val="8EC0C1"/>
              </a:buClr>
              <a:buSzPct val="90000"/>
              <a:buFont typeface="Wingdings" charset="2"/>
              <a:buChar char=""/>
              <a:tabLst>
                <a:tab pos="0" algn="l"/>
              </a:tabLst>
            </a:pPr>
            <a:r>
              <a:rPr lang="en-US" sz="1800" b="0" i="1" strike="noStrike" spc="-1" dirty="0">
                <a:solidFill>
                  <a:srgbClr val="FFFFFF"/>
                </a:solidFill>
                <a:latin typeface="Arial"/>
                <a:ea typeface="Songti SC"/>
              </a:rPr>
              <a:t> </a:t>
            </a:r>
            <a:endParaRPr lang="en-US" sz="1800" b="0" strike="noStrike" spc="-1" dirty="0">
              <a:solidFill>
                <a:srgbClr val="FFFFFF"/>
              </a:solidFill>
              <a:latin typeface="Arial"/>
            </a:endParaRPr>
          </a:p>
          <a:p>
            <a:pPr>
              <a:lnSpc>
                <a:spcPct val="120000"/>
              </a:lnSpc>
              <a:spcBef>
                <a:spcPts val="1001"/>
              </a:spcBef>
              <a:spcAft>
                <a:spcPts val="601"/>
              </a:spcAft>
              <a:buNone/>
              <a:tabLst>
                <a:tab pos="0" algn="l"/>
              </a:tabLst>
            </a:pPr>
            <a:endParaRPr lang="en-US" sz="1800" b="0" strike="noStrike" spc="-1" dirty="0">
              <a:solidFill>
                <a:srgbClr val="FFFFFF"/>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title" idx="4294967295"/>
          </p:nvPr>
        </p:nvSpPr>
        <p:spPr>
          <a:xfrm>
            <a:off x="1830028" y="2352675"/>
            <a:ext cx="7958137" cy="1076325"/>
          </a:xfrm>
          <a:prstGeom prst="rect">
            <a:avLst/>
          </a:prstGeom>
          <a:noFill/>
          <a:ln w="0">
            <a:noFill/>
          </a:ln>
        </p:spPr>
        <p:txBody>
          <a:bodyPr lIns="0" tIns="0" rIns="0" bIns="0" anchor="ctr">
            <a:noAutofit/>
          </a:bodyPr>
          <a:lstStyle/>
          <a:p>
            <a:r>
              <a:rPr lang="en-US" sz="2600" b="0" strike="noStrike" spc="-1" dirty="0">
                <a:solidFill>
                  <a:srgbClr val="FFFFFF"/>
                </a:solidFill>
                <a:latin typeface="Arial"/>
              </a:rPr>
              <a:t>          Thank you for your attention</a:t>
            </a:r>
          </a:p>
        </p:txBody>
      </p:sp>
      <p:sp>
        <p:nvSpPr>
          <p:cNvPr id="3" name="textruta 2">
            <a:extLst>
              <a:ext uri="{FF2B5EF4-FFF2-40B4-BE49-F238E27FC236}">
                <a16:creationId xmlns:a16="http://schemas.microsoft.com/office/drawing/2014/main" id="{45789638-EEBC-4D78-6B40-44313AF3B826}"/>
              </a:ext>
            </a:extLst>
          </p:cNvPr>
          <p:cNvSpPr txBox="1"/>
          <p:nvPr/>
        </p:nvSpPr>
        <p:spPr>
          <a:xfrm>
            <a:off x="1" y="6055568"/>
            <a:ext cx="12192000" cy="461665"/>
          </a:xfrm>
          <a:prstGeom prst="rect">
            <a:avLst/>
          </a:prstGeom>
          <a:noFill/>
        </p:spPr>
        <p:txBody>
          <a:bodyPr wrap="square">
            <a:spAutoFit/>
          </a:bodyPr>
          <a:lstStyle/>
          <a:p>
            <a:r>
              <a:rPr lang="en-US" sz="1200" b="0" i="0" dirty="0">
                <a:effectLst/>
                <a:latin typeface="Verdana" panose="020B060403050404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v-SE" sz="1200" dirty="0"/>
          </a:p>
        </p:txBody>
      </p:sp>
      <p:pic>
        <p:nvPicPr>
          <p:cNvPr id="2050" name="Picture 2">
            <a:extLst>
              <a:ext uri="{FF2B5EF4-FFF2-40B4-BE49-F238E27FC236}">
                <a16:creationId xmlns:a16="http://schemas.microsoft.com/office/drawing/2014/main" id="{A4FF5BC2-239A-6D8D-4843-5F02607362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420" y="382554"/>
            <a:ext cx="4330950" cy="97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2242355" y="2097150"/>
            <a:ext cx="7950600" cy="2342873"/>
          </a:xfrm>
          <a:prstGeom prst="rect">
            <a:avLst/>
          </a:prstGeom>
          <a:noFill/>
          <a:ln w="0">
            <a:noFill/>
          </a:ln>
        </p:spPr>
        <p:txBody>
          <a:bodyPr anchor="t">
            <a:noAutofit/>
          </a:bodyPr>
          <a:lstStyle/>
          <a:p>
            <a:pPr>
              <a:lnSpc>
                <a:spcPct val="90000"/>
              </a:lnSpc>
              <a:buNone/>
            </a:pPr>
            <a:r>
              <a:rPr lang="en-US" sz="4000" b="0" strike="noStrike" spc="-1" dirty="0">
                <a:latin typeface="Arial"/>
                <a:ea typeface="Songti SC"/>
              </a:rPr>
              <a:t>Background information about the participating companies in the discussion</a:t>
            </a:r>
            <a:endParaRPr lang="en-US" sz="40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2610000" y="805680"/>
            <a:ext cx="7950600" cy="1081440"/>
          </a:xfrm>
          <a:prstGeom prst="rect">
            <a:avLst/>
          </a:prstGeom>
          <a:noFill/>
          <a:ln w="0">
            <a:noFill/>
          </a:ln>
        </p:spPr>
        <p:txBody>
          <a:bodyPr anchor="t">
            <a:noAutofit/>
          </a:bodyPr>
          <a:lstStyle/>
          <a:p>
            <a:pPr>
              <a:lnSpc>
                <a:spcPct val="90000"/>
              </a:lnSpc>
              <a:buNone/>
            </a:pPr>
            <a:r>
              <a:rPr lang="en-US" sz="2400" b="0" strike="noStrike" spc="-1" dirty="0">
                <a:latin typeface="Arial"/>
                <a:ea typeface="Songti SC"/>
              </a:rPr>
              <a:t>1. What type of production  do you have? Serial production of a product or customized small scale production?</a:t>
            </a:r>
            <a:endParaRPr lang="en-US" sz="2400" b="0" strike="noStrike" spc="-1" dirty="0">
              <a:latin typeface="Arial"/>
            </a:endParaRPr>
          </a:p>
        </p:txBody>
      </p:sp>
      <p:graphicFrame>
        <p:nvGraphicFramePr>
          <p:cNvPr id="157" name="Tartalom helye 1"/>
          <p:cNvGraphicFramePr/>
          <p:nvPr>
            <p:extLst>
              <p:ext uri="{D42A27DB-BD31-4B8C-83A1-F6EECF244321}">
                <p14:modId xmlns:p14="http://schemas.microsoft.com/office/powerpoint/2010/main" val="4270810618"/>
              </p:ext>
            </p:extLst>
          </p:nvPr>
        </p:nvGraphicFramePr>
        <p:xfrm>
          <a:off x="2604960" y="2052720"/>
          <a:ext cx="3892320" cy="3997080"/>
        </p:xfrm>
        <a:graphic>
          <a:graphicData uri="http://schemas.openxmlformats.org/drawingml/2006/chart">
            <c:chart xmlns:c="http://schemas.openxmlformats.org/drawingml/2006/chart" xmlns:r="http://schemas.openxmlformats.org/officeDocument/2006/relationships" r:id="rId2"/>
          </a:graphicData>
        </a:graphic>
      </p:graphicFrame>
      <p:sp>
        <p:nvSpPr>
          <p:cNvPr id="158" name="PlaceHolder 2"/>
          <p:cNvSpPr>
            <a:spLocks noGrp="1"/>
          </p:cNvSpPr>
          <p:nvPr>
            <p:ph/>
          </p:nvPr>
        </p:nvSpPr>
        <p:spPr>
          <a:xfrm>
            <a:off x="6666480" y="2052000"/>
            <a:ext cx="3893760" cy="3997440"/>
          </a:xfrm>
          <a:prstGeom prst="rect">
            <a:avLst/>
          </a:prstGeom>
          <a:noFill/>
          <a:ln w="0">
            <a:noFill/>
          </a:ln>
        </p:spPr>
        <p:txBody>
          <a:bodyPr anchor="t">
            <a:noAutofit/>
          </a:bodyPr>
          <a:lstStyle/>
          <a:p>
            <a:pPr marL="344520" indent="-344520">
              <a:lnSpc>
                <a:spcPct val="120000"/>
              </a:lnSpc>
              <a:spcBef>
                <a:spcPts val="1001"/>
              </a:spcBef>
              <a:spcAft>
                <a:spcPts val="601"/>
              </a:spcAft>
              <a:buClr>
                <a:srgbClr val="8EC0C1"/>
              </a:buClr>
              <a:buSzPct val="90000"/>
              <a:buFont typeface="Wingdings" charset="2"/>
              <a:buChar char=""/>
            </a:pPr>
            <a:r>
              <a:rPr lang="en-US" sz="2000" b="0" strike="noStrike" spc="-1" dirty="0">
                <a:latin typeface="Arial"/>
              </a:rPr>
              <a:t>Conclusion:</a:t>
            </a:r>
          </a:p>
          <a:p>
            <a:pPr marL="795240" lvl="1" indent="-338040">
              <a:lnSpc>
                <a:spcPct val="120000"/>
              </a:lnSpc>
              <a:spcBef>
                <a:spcPts val="499"/>
              </a:spcBef>
              <a:spcAft>
                <a:spcPts val="601"/>
              </a:spcAft>
              <a:buClr>
                <a:srgbClr val="8EC0C1"/>
              </a:buClr>
              <a:buSzPct val="90000"/>
              <a:buFont typeface="Wingdings" charset="2"/>
              <a:buChar char=""/>
            </a:pPr>
            <a:r>
              <a:rPr lang="en-US" sz="1800" b="0" strike="noStrike" spc="-1" dirty="0">
                <a:solidFill>
                  <a:schemeClr val="tx1"/>
                </a:solidFill>
                <a:latin typeface="Arial"/>
              </a:rPr>
              <a:t>100 % </a:t>
            </a:r>
            <a:r>
              <a:rPr lang="en-US" sz="1800" b="0" strike="noStrike" spc="-1" dirty="0" err="1">
                <a:solidFill>
                  <a:schemeClr val="tx1"/>
                </a:solidFill>
                <a:latin typeface="Arial"/>
              </a:rPr>
              <a:t>customised</a:t>
            </a:r>
            <a:r>
              <a:rPr lang="en-US" sz="1800" b="0" strike="noStrike" spc="-1" dirty="0">
                <a:solidFill>
                  <a:schemeClr val="tx1"/>
                </a:solidFill>
                <a:latin typeface="Arial"/>
              </a:rPr>
              <a:t> small scale production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Kép 6"/>
          <p:cNvPicPr/>
          <p:nvPr/>
        </p:nvPicPr>
        <p:blipFill>
          <a:blip r:embed="rId2"/>
          <a:stretch/>
        </p:blipFill>
        <p:spPr>
          <a:xfrm>
            <a:off x="1011960" y="741960"/>
            <a:ext cx="10222920" cy="56599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Kép 6"/>
          <p:cNvPicPr/>
          <p:nvPr/>
        </p:nvPicPr>
        <p:blipFill>
          <a:blip r:embed="rId2"/>
          <a:stretch/>
        </p:blipFill>
        <p:spPr>
          <a:xfrm>
            <a:off x="981720" y="644400"/>
            <a:ext cx="10221120" cy="54050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Tartalom helye 3"/>
          <p:cNvPicPr/>
          <p:nvPr/>
        </p:nvPicPr>
        <p:blipFill>
          <a:blip r:embed="rId2"/>
          <a:stretch/>
        </p:blipFill>
        <p:spPr>
          <a:xfrm>
            <a:off x="989280" y="689400"/>
            <a:ext cx="10239840" cy="5360040"/>
          </a:xfrm>
          <a:prstGeom prst="rect">
            <a:avLst/>
          </a:prstGeom>
          <a:ln w="0">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{57B9FA10-50B5-4C62-8BFD-68933653524F}tf16401375</Template>
  <TotalTime>429</TotalTime>
  <Words>2194</Words>
  <Application>Microsoft Office PowerPoint</Application>
  <PresentationFormat>Bredbild</PresentationFormat>
  <Paragraphs>132</Paragraphs>
  <Slides>45</Slides>
  <Notes>0</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45</vt:i4>
      </vt:variant>
    </vt:vector>
  </HeadingPairs>
  <TitlesOfParts>
    <vt:vector size="55" baseType="lpstr">
      <vt:lpstr>Arial</vt:lpstr>
      <vt:lpstr>Bookman Old Style</vt:lpstr>
      <vt:lpstr>Rockwell</vt:lpstr>
      <vt:lpstr>Times New Roman</vt:lpstr>
      <vt:lpstr>Verdana</vt:lpstr>
      <vt:lpstr>Wingdings</vt:lpstr>
      <vt:lpstr>Wingdings 3</vt:lpstr>
      <vt:lpstr>Office Theme</vt:lpstr>
      <vt:lpstr>Damask</vt:lpstr>
      <vt:lpstr>1_Damask</vt:lpstr>
      <vt:lpstr>Better Effect of Training brainstormings</vt:lpstr>
      <vt:lpstr>introduction</vt:lpstr>
      <vt:lpstr>Meetings:</vt:lpstr>
      <vt:lpstr>Discussions</vt:lpstr>
      <vt:lpstr>Background information about the participating companies in the discussion</vt:lpstr>
      <vt:lpstr>1. What type of production  do you have? Serial production of a product or customized small scale production?</vt:lpstr>
      <vt:lpstr>PowerPoint-presentation</vt:lpstr>
      <vt:lpstr>PowerPoint-presentation</vt:lpstr>
      <vt:lpstr>PowerPoint-presentation</vt:lpstr>
      <vt:lpstr>Introduction to the meetings:</vt:lpstr>
      <vt:lpstr>Questions discussed with the participants</vt:lpstr>
      <vt:lpstr>2. Have you defined any Acceptable Quality Level  (AQL) for your products ?</vt:lpstr>
      <vt:lpstr>3. Have you implemented an inspection level at receiving goods?</vt:lpstr>
      <vt:lpstr>4. Are you using sub-suppliers?</vt:lpstr>
      <vt:lpstr>5. Are the sub-suppliers responsible for their own inspection or are you carrying out any inspections at their site?</vt:lpstr>
      <vt:lpstr>6. What is the AQL for the sub-suppliers?</vt:lpstr>
      <vt:lpstr>7. Are you also carrying out the design of the products?</vt:lpstr>
      <vt:lpstr>8. If no, has the design been evaluated from an inspection point of view?</vt:lpstr>
      <vt:lpstr>9. Do you have your own inspection team?</vt:lpstr>
      <vt:lpstr>10. What type of knowledge and certification does the inspection team have ? </vt:lpstr>
      <vt:lpstr>11. Do you outsource the inspection tasks or some of the inspection tasks?</vt:lpstr>
      <vt:lpstr>12. Do you have a maintenance and calibration plan for inspection equipment?</vt:lpstr>
      <vt:lpstr>13. What type of inspection equipment do you have?</vt:lpstr>
      <vt:lpstr>14. Do you have a document management system for the inspection and inspection reports?</vt:lpstr>
      <vt:lpstr>15. Do you have full traceability of all reports?</vt:lpstr>
      <vt:lpstr>16. What is the inspection costs?</vt:lpstr>
      <vt:lpstr>17. What is the repair costs in the company?</vt:lpstr>
      <vt:lpstr>18. At what stage in production do you find repair and inspection activity?</vt:lpstr>
      <vt:lpstr>19. What is the repair rate after delivery of the product?</vt:lpstr>
      <vt:lpstr>20. How do you carry out corrective actions after a repair?</vt:lpstr>
      <vt:lpstr>21. The individuals you are using for inspection. What type of formal education do they have?</vt:lpstr>
      <vt:lpstr>22. Gives the formal education sufficient background for carrying out the inspection work they are doing?</vt:lpstr>
      <vt:lpstr>23. If no, then what kind of additional education do these people get?</vt:lpstr>
      <vt:lpstr>24. Do you have a formal/informal on-the -job training scheme?</vt:lpstr>
      <vt:lpstr>25. If yes why do you feel that this is required?</vt:lpstr>
      <vt:lpstr>26. If your personnel need additional training, how do you prefer that this training is carried out?  27. Would such training be needed on a regular basis?  28. Would you carry out such training by yourself or would you prefer to get such training by outside sources?   </vt:lpstr>
      <vt:lpstr>29. What EQF level of course should be? </vt:lpstr>
      <vt:lpstr>30. What do you expect as learning outcomes?....... </vt:lpstr>
      <vt:lpstr>31. Should be lectures based on the standards of the series EN ISO 15614 and the various directives, ISO 9001, EN 1090 or EN 3834?</vt:lpstr>
      <vt:lpstr>32. Composition of the course Theory : Practice? </vt:lpstr>
      <vt:lpstr>33. How many course modules (choice between 1. Theory of joining process, Quality systems, Inspection processes, …) they would like and relation between them?........ </vt:lpstr>
      <vt:lpstr>34. What we should Harmonize European wide: Results of exams, LOs, Working load hours? </vt:lpstr>
      <vt:lpstr>35. What exactly is recommended for Learning by doing process? </vt:lpstr>
      <vt:lpstr>36. What function and tasks shall the inspector cover?</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Effect of Training meetings</dc:title>
  <dc:subject/>
  <dc:creator>Laurencsikné Benedek Júlia</dc:creator>
  <dc:description/>
  <cp:lastModifiedBy>Carl-Fredrik Miles</cp:lastModifiedBy>
  <cp:revision>156</cp:revision>
  <dcterms:created xsi:type="dcterms:W3CDTF">2021-01-20T12:02:31Z</dcterms:created>
  <dcterms:modified xsi:type="dcterms:W3CDTF">2023-11-29T14:13:49Z</dcterms:modified>
  <dc:language>nb-NO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Szélesvásznú</vt:lpwstr>
  </property>
  <property fmtid="{D5CDD505-2E9C-101B-9397-08002B2CF9AE}" pid="3" name="Slides">
    <vt:i4>42</vt:i4>
  </property>
</Properties>
</file>