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6" r:id="rId2"/>
    <p:sldId id="256" r:id="rId3"/>
    <p:sldId id="257" r:id="rId4"/>
    <p:sldId id="258" r:id="rId5"/>
    <p:sldId id="259" r:id="rId6"/>
    <p:sldId id="260" r:id="rId7"/>
    <p:sldId id="261" r:id="rId8"/>
    <p:sldId id="262" r:id="rId9"/>
    <p:sldId id="263" r:id="rId10"/>
    <p:sldId id="264" r:id="rId11"/>
    <p:sldId id="265" r:id="rId12"/>
    <p:sldId id="267" r:id="rId13"/>
    <p:sldId id="268" r:id="rId14"/>
  </p:sldIdLst>
  <p:sldSz cx="9144000" cy="6858000" type="screen4x3"/>
  <p:notesSz cx="6858000" cy="9144000"/>
  <p:custShowLst>
    <p:custShow name="Dorsal FIn" id="0">
      <p:sldLst>
        <p:sld r:id="rId4"/>
      </p:sldLst>
    </p:custShow>
    <p:custShow name="Pectoral fin" id="1">
      <p:sldLst>
        <p:sld r:id="rId5"/>
      </p:sldLst>
    </p:custShow>
    <p:custShow name="Pelvic" id="2">
      <p:sldLst>
        <p:sld r:id="rId6"/>
      </p:sldLst>
    </p:custShow>
    <p:custShow name="Anus" id="3">
      <p:sldLst>
        <p:sld r:id="rId7"/>
      </p:sldLst>
    </p:custShow>
    <p:custShow name="Lateral line" id="4">
      <p:sldLst>
        <p:sld r:id="rId8"/>
      </p:sldLst>
    </p:custShow>
    <p:custShow name="Adipose" id="5">
      <p:sldLst>
        <p:sld r:id="rId9"/>
      </p:sldLst>
    </p:custShow>
    <p:custShow name="Caudal" id="6">
      <p:sldLst>
        <p:sld r:id="rId10"/>
      </p:sldLst>
    </p:custShow>
    <p:custShow name="Operculum" id="7">
      <p:sldLst>
        <p:sld r:id="rId11"/>
      </p:sldLst>
    </p:custShow>
    <p:custShow name="Mouth" id="8">
      <p:sldLst>
        <p:sld r:id="rId12"/>
      </p:sldLst>
    </p:custShow>
    <p:custShow name="Eyes" id="9">
      <p:sldLst>
        <p:sld r:id="rId13"/>
      </p:sldLst>
    </p:custShow>
    <p:custShow name="Nares" id="10">
      <p:sldLst>
        <p:sld r:id="rId1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65" userDrawn="1">
          <p15:clr>
            <a:srgbClr val="A4A3A4"/>
          </p15:clr>
        </p15:guide>
        <p15:guide id="2" pos="53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ACBE"/>
    <a:srgbClr val="AC99AA"/>
    <a:srgbClr val="EB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74"/>
  </p:normalViewPr>
  <p:slideViewPr>
    <p:cSldViewPr snapToGrid="0" snapToObjects="1" showGuides="1">
      <p:cViewPr varScale="1">
        <p:scale>
          <a:sx n="66" d="100"/>
          <a:sy n="66" d="100"/>
        </p:scale>
        <p:origin x="-1096" y="-112"/>
      </p:cViewPr>
      <p:guideLst>
        <p:guide orient="horz" pos="4065"/>
        <p:guide pos="539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9D949B-12BE-3449-B0AD-16DD4B45C447}" type="datetimeFigureOut">
              <a:rPr lang="en-US" smtClean="0"/>
              <a:t>04.12.19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231296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D949B-12BE-3449-B0AD-16DD4B45C447}" type="datetimeFigureOut">
              <a:rPr lang="en-US" smtClean="0"/>
              <a:t>04.12.19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127055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D949B-12BE-3449-B0AD-16DD4B45C447}" type="datetimeFigureOut">
              <a:rPr lang="en-US" smtClean="0"/>
              <a:t>04.12.19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1082705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D949B-12BE-3449-B0AD-16DD4B45C447}" type="datetimeFigureOut">
              <a:rPr lang="en-US" smtClean="0"/>
              <a:t>04.12.19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320406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9D949B-12BE-3449-B0AD-16DD4B45C447}" type="datetimeFigureOut">
              <a:rPr lang="en-US" smtClean="0"/>
              <a:t>04.12.19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328430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9D949B-12BE-3449-B0AD-16DD4B45C447}" type="datetimeFigureOut">
              <a:rPr lang="en-US" smtClean="0"/>
              <a:t>04.12.19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27723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9D949B-12BE-3449-B0AD-16DD4B45C447}" type="datetimeFigureOut">
              <a:rPr lang="en-US" smtClean="0"/>
              <a:t>04.12.19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58777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9D949B-12BE-3449-B0AD-16DD4B45C447}" type="datetimeFigureOut">
              <a:rPr lang="en-US" smtClean="0"/>
              <a:t>04.12.19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393988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D949B-12BE-3449-B0AD-16DD4B45C447}" type="datetimeFigureOut">
              <a:rPr lang="en-US" smtClean="0"/>
              <a:t>04.12.19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1309369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9D949B-12BE-3449-B0AD-16DD4B45C447}" type="datetimeFigureOut">
              <a:rPr lang="en-US" smtClean="0"/>
              <a:t>04.12.19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263328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9D949B-12BE-3449-B0AD-16DD4B45C447}" type="datetimeFigureOut">
              <a:rPr lang="en-US" smtClean="0"/>
              <a:t>04.12.19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135A19-85BC-6544-8EAA-4AB06F79132A}" type="slidenum">
              <a:rPr lang="en-US" smtClean="0"/>
              <a:t>‹#›</a:t>
            </a:fld>
            <a:endParaRPr lang="en-US"/>
          </a:p>
        </p:txBody>
      </p:sp>
    </p:spTree>
    <p:extLst>
      <p:ext uri="{BB962C8B-B14F-4D97-AF65-F5344CB8AC3E}">
        <p14:creationId xmlns:p14="http://schemas.microsoft.com/office/powerpoint/2010/main" val="40689423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D949B-12BE-3449-B0AD-16DD4B45C447}" type="datetimeFigureOut">
              <a:rPr lang="en-US" smtClean="0"/>
              <a:t>04.12.19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135A19-85BC-6544-8EAA-4AB06F79132A}" type="slidenum">
              <a:rPr lang="en-US" smtClean="0"/>
              <a:t>‹#›</a:t>
            </a:fld>
            <a:endParaRPr lang="en-US"/>
          </a:p>
        </p:txBody>
      </p:sp>
    </p:spTree>
    <p:extLst>
      <p:ext uri="{BB962C8B-B14F-4D97-AF65-F5344CB8AC3E}">
        <p14:creationId xmlns:p14="http://schemas.microsoft.com/office/powerpoint/2010/main" val="1617577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045278E-2024-424D-9024-BD0598D51A5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760" y="2162287"/>
            <a:ext cx="8799755" cy="2624866"/>
          </a:xfrm>
          <a:prstGeom prst="rect">
            <a:avLst/>
          </a:prstGeom>
        </p:spPr>
      </p:pic>
      <p:sp>
        <p:nvSpPr>
          <p:cNvPr id="8" name="Freeform 7">
            <a:hlinkClick r:id="" action="ppaction://hlinkshowjump?jump=nextslide"/>
            <a:extLst>
              <a:ext uri="{FF2B5EF4-FFF2-40B4-BE49-F238E27FC236}">
                <a16:creationId xmlns:a16="http://schemas.microsoft.com/office/drawing/2014/main" xmlns="" id="{083FAA2B-DAD8-1A42-A54B-DEECD52ADF09}"/>
              </a:ext>
            </a:extLst>
          </p:cNvPr>
          <p:cNvSpPr/>
          <p:nvPr/>
        </p:nvSpPr>
        <p:spPr>
          <a:xfrm>
            <a:off x="468313" y="2205318"/>
            <a:ext cx="8589626" cy="2484157"/>
          </a:xfrm>
          <a:custGeom>
            <a:avLst/>
            <a:gdLst>
              <a:gd name="connsiteX0" fmla="*/ 225911 w 8879030"/>
              <a:gd name="connsiteY0" fmla="*/ 1226372 h 2528047"/>
              <a:gd name="connsiteX1" fmla="*/ 311972 w 8879030"/>
              <a:gd name="connsiteY1" fmla="*/ 1226372 h 2528047"/>
              <a:gd name="connsiteX2" fmla="*/ 441064 w 8879030"/>
              <a:gd name="connsiteY2" fmla="*/ 1194099 h 2528047"/>
              <a:gd name="connsiteX3" fmla="*/ 473337 w 8879030"/>
              <a:gd name="connsiteY3" fmla="*/ 1183341 h 2528047"/>
              <a:gd name="connsiteX4" fmla="*/ 537883 w 8879030"/>
              <a:gd name="connsiteY4" fmla="*/ 1140311 h 2528047"/>
              <a:gd name="connsiteX5" fmla="*/ 570156 w 8879030"/>
              <a:gd name="connsiteY5" fmla="*/ 1118795 h 2528047"/>
              <a:gd name="connsiteX6" fmla="*/ 613186 w 8879030"/>
              <a:gd name="connsiteY6" fmla="*/ 1086522 h 2528047"/>
              <a:gd name="connsiteX7" fmla="*/ 634702 w 8879030"/>
              <a:gd name="connsiteY7" fmla="*/ 1065007 h 2528047"/>
              <a:gd name="connsiteX8" fmla="*/ 677732 w 8879030"/>
              <a:gd name="connsiteY8" fmla="*/ 1043492 h 2528047"/>
              <a:gd name="connsiteX9" fmla="*/ 710005 w 8879030"/>
              <a:gd name="connsiteY9" fmla="*/ 1021977 h 2528047"/>
              <a:gd name="connsiteX10" fmla="*/ 753036 w 8879030"/>
              <a:gd name="connsiteY10" fmla="*/ 1000461 h 2528047"/>
              <a:gd name="connsiteX11" fmla="*/ 785309 w 8879030"/>
              <a:gd name="connsiteY11" fmla="*/ 978946 h 2528047"/>
              <a:gd name="connsiteX12" fmla="*/ 849855 w 8879030"/>
              <a:gd name="connsiteY12" fmla="*/ 957431 h 2528047"/>
              <a:gd name="connsiteX13" fmla="*/ 925158 w 8879030"/>
              <a:gd name="connsiteY13" fmla="*/ 925158 h 2528047"/>
              <a:gd name="connsiteX14" fmla="*/ 1043492 w 8879030"/>
              <a:gd name="connsiteY14" fmla="*/ 903642 h 2528047"/>
              <a:gd name="connsiteX15" fmla="*/ 1086523 w 8879030"/>
              <a:gd name="connsiteY15" fmla="*/ 892885 h 2528047"/>
              <a:gd name="connsiteX16" fmla="*/ 1204857 w 8879030"/>
              <a:gd name="connsiteY16" fmla="*/ 882127 h 2528047"/>
              <a:gd name="connsiteX17" fmla="*/ 1301676 w 8879030"/>
              <a:gd name="connsiteY17" fmla="*/ 860612 h 2528047"/>
              <a:gd name="connsiteX18" fmla="*/ 1355464 w 8879030"/>
              <a:gd name="connsiteY18" fmla="*/ 849854 h 2528047"/>
              <a:gd name="connsiteX19" fmla="*/ 1387737 w 8879030"/>
              <a:gd name="connsiteY19" fmla="*/ 839097 h 2528047"/>
              <a:gd name="connsiteX20" fmla="*/ 1441525 w 8879030"/>
              <a:gd name="connsiteY20" fmla="*/ 828339 h 2528047"/>
              <a:gd name="connsiteX21" fmla="*/ 1516829 w 8879030"/>
              <a:gd name="connsiteY21" fmla="*/ 796066 h 2528047"/>
              <a:gd name="connsiteX22" fmla="*/ 1592132 w 8879030"/>
              <a:gd name="connsiteY22" fmla="*/ 774551 h 2528047"/>
              <a:gd name="connsiteX23" fmla="*/ 1656678 w 8879030"/>
              <a:gd name="connsiteY23" fmla="*/ 742278 h 2528047"/>
              <a:gd name="connsiteX24" fmla="*/ 1721224 w 8879030"/>
              <a:gd name="connsiteY24" fmla="*/ 710005 h 2528047"/>
              <a:gd name="connsiteX25" fmla="*/ 1818043 w 8879030"/>
              <a:gd name="connsiteY25" fmla="*/ 656217 h 2528047"/>
              <a:gd name="connsiteX26" fmla="*/ 1882589 w 8879030"/>
              <a:gd name="connsiteY26" fmla="*/ 613186 h 2528047"/>
              <a:gd name="connsiteX27" fmla="*/ 1914862 w 8879030"/>
              <a:gd name="connsiteY27" fmla="*/ 602428 h 2528047"/>
              <a:gd name="connsiteX28" fmla="*/ 1990165 w 8879030"/>
              <a:gd name="connsiteY28" fmla="*/ 570155 h 2528047"/>
              <a:gd name="connsiteX29" fmla="*/ 2022438 w 8879030"/>
              <a:gd name="connsiteY29" fmla="*/ 548640 h 2528047"/>
              <a:gd name="connsiteX30" fmla="*/ 2086984 w 8879030"/>
              <a:gd name="connsiteY30" fmla="*/ 527125 h 2528047"/>
              <a:gd name="connsiteX31" fmla="*/ 2119257 w 8879030"/>
              <a:gd name="connsiteY31" fmla="*/ 516367 h 2528047"/>
              <a:gd name="connsiteX32" fmla="*/ 2151530 w 8879030"/>
              <a:gd name="connsiteY32" fmla="*/ 505609 h 2528047"/>
              <a:gd name="connsiteX33" fmla="*/ 2194560 w 8879030"/>
              <a:gd name="connsiteY33" fmla="*/ 494852 h 2528047"/>
              <a:gd name="connsiteX34" fmla="*/ 2269864 w 8879030"/>
              <a:gd name="connsiteY34" fmla="*/ 462579 h 2528047"/>
              <a:gd name="connsiteX35" fmla="*/ 2345167 w 8879030"/>
              <a:gd name="connsiteY35" fmla="*/ 441064 h 2528047"/>
              <a:gd name="connsiteX36" fmla="*/ 2409713 w 8879030"/>
              <a:gd name="connsiteY36" fmla="*/ 419548 h 2528047"/>
              <a:gd name="connsiteX37" fmla="*/ 2506532 w 8879030"/>
              <a:gd name="connsiteY37" fmla="*/ 398033 h 2528047"/>
              <a:gd name="connsiteX38" fmla="*/ 2581836 w 8879030"/>
              <a:gd name="connsiteY38" fmla="*/ 387275 h 2528047"/>
              <a:gd name="connsiteX39" fmla="*/ 2893807 w 8879030"/>
              <a:gd name="connsiteY39" fmla="*/ 376518 h 2528047"/>
              <a:gd name="connsiteX40" fmla="*/ 2979869 w 8879030"/>
              <a:gd name="connsiteY40" fmla="*/ 365760 h 2528047"/>
              <a:gd name="connsiteX41" fmla="*/ 3022899 w 8879030"/>
              <a:gd name="connsiteY41" fmla="*/ 355002 h 2528047"/>
              <a:gd name="connsiteX42" fmla="*/ 3076687 w 8879030"/>
              <a:gd name="connsiteY42" fmla="*/ 344245 h 2528047"/>
              <a:gd name="connsiteX43" fmla="*/ 3119718 w 8879030"/>
              <a:gd name="connsiteY43" fmla="*/ 333487 h 2528047"/>
              <a:gd name="connsiteX44" fmla="*/ 3270325 w 8879030"/>
              <a:gd name="connsiteY44" fmla="*/ 301214 h 2528047"/>
              <a:gd name="connsiteX45" fmla="*/ 3302598 w 8879030"/>
              <a:gd name="connsiteY45" fmla="*/ 290457 h 2528047"/>
              <a:gd name="connsiteX46" fmla="*/ 3399417 w 8879030"/>
              <a:gd name="connsiteY46" fmla="*/ 268941 h 2528047"/>
              <a:gd name="connsiteX47" fmla="*/ 3442447 w 8879030"/>
              <a:gd name="connsiteY47" fmla="*/ 258184 h 2528047"/>
              <a:gd name="connsiteX48" fmla="*/ 3474720 w 8879030"/>
              <a:gd name="connsiteY48" fmla="*/ 247426 h 2528047"/>
              <a:gd name="connsiteX49" fmla="*/ 3679116 w 8879030"/>
              <a:gd name="connsiteY49" fmla="*/ 215153 h 2528047"/>
              <a:gd name="connsiteX50" fmla="*/ 3808207 w 8879030"/>
              <a:gd name="connsiteY50" fmla="*/ 193638 h 2528047"/>
              <a:gd name="connsiteX51" fmla="*/ 3851238 w 8879030"/>
              <a:gd name="connsiteY51" fmla="*/ 182880 h 2528047"/>
              <a:gd name="connsiteX52" fmla="*/ 3905026 w 8879030"/>
              <a:gd name="connsiteY52" fmla="*/ 172122 h 2528047"/>
              <a:gd name="connsiteX53" fmla="*/ 3969572 w 8879030"/>
              <a:gd name="connsiteY53" fmla="*/ 150607 h 2528047"/>
              <a:gd name="connsiteX54" fmla="*/ 4001845 w 8879030"/>
              <a:gd name="connsiteY54" fmla="*/ 139849 h 2528047"/>
              <a:gd name="connsiteX55" fmla="*/ 4087906 w 8879030"/>
              <a:gd name="connsiteY55" fmla="*/ 96819 h 2528047"/>
              <a:gd name="connsiteX56" fmla="*/ 4141695 w 8879030"/>
              <a:gd name="connsiteY56" fmla="*/ 86061 h 2528047"/>
              <a:gd name="connsiteX57" fmla="*/ 4206240 w 8879030"/>
              <a:gd name="connsiteY57" fmla="*/ 75304 h 2528047"/>
              <a:gd name="connsiteX58" fmla="*/ 4249271 w 8879030"/>
              <a:gd name="connsiteY58" fmla="*/ 64546 h 2528047"/>
              <a:gd name="connsiteX59" fmla="*/ 4335332 w 8879030"/>
              <a:gd name="connsiteY59" fmla="*/ 43031 h 2528047"/>
              <a:gd name="connsiteX60" fmla="*/ 4367605 w 8879030"/>
              <a:gd name="connsiteY60" fmla="*/ 21515 h 2528047"/>
              <a:gd name="connsiteX61" fmla="*/ 4432151 w 8879030"/>
              <a:gd name="connsiteY61" fmla="*/ 0 h 2528047"/>
              <a:gd name="connsiteX62" fmla="*/ 4528970 w 8879030"/>
              <a:gd name="connsiteY62" fmla="*/ 10758 h 2528047"/>
              <a:gd name="connsiteX63" fmla="*/ 4593516 w 8879030"/>
              <a:gd name="connsiteY63" fmla="*/ 53788 h 2528047"/>
              <a:gd name="connsiteX64" fmla="*/ 4690335 w 8879030"/>
              <a:gd name="connsiteY64" fmla="*/ 118334 h 2528047"/>
              <a:gd name="connsiteX65" fmla="*/ 4722607 w 8879030"/>
              <a:gd name="connsiteY65" fmla="*/ 139849 h 2528047"/>
              <a:gd name="connsiteX66" fmla="*/ 4808669 w 8879030"/>
              <a:gd name="connsiteY66" fmla="*/ 172122 h 2528047"/>
              <a:gd name="connsiteX67" fmla="*/ 4851699 w 8879030"/>
              <a:gd name="connsiteY67" fmla="*/ 193638 h 2528047"/>
              <a:gd name="connsiteX68" fmla="*/ 4894730 w 8879030"/>
              <a:gd name="connsiteY68" fmla="*/ 204395 h 2528047"/>
              <a:gd name="connsiteX69" fmla="*/ 4937760 w 8879030"/>
              <a:gd name="connsiteY69" fmla="*/ 225911 h 2528047"/>
              <a:gd name="connsiteX70" fmla="*/ 5023822 w 8879030"/>
              <a:gd name="connsiteY70" fmla="*/ 247426 h 2528047"/>
              <a:gd name="connsiteX71" fmla="*/ 5088367 w 8879030"/>
              <a:gd name="connsiteY71" fmla="*/ 290457 h 2528047"/>
              <a:gd name="connsiteX72" fmla="*/ 5023822 w 8879030"/>
              <a:gd name="connsiteY72" fmla="*/ 333487 h 2528047"/>
              <a:gd name="connsiteX73" fmla="*/ 4948518 w 8879030"/>
              <a:gd name="connsiteY73" fmla="*/ 355002 h 2528047"/>
              <a:gd name="connsiteX74" fmla="*/ 4916245 w 8879030"/>
              <a:gd name="connsiteY74" fmla="*/ 365760 h 2528047"/>
              <a:gd name="connsiteX75" fmla="*/ 4959276 w 8879030"/>
              <a:gd name="connsiteY75" fmla="*/ 376518 h 2528047"/>
              <a:gd name="connsiteX76" fmla="*/ 5034579 w 8879030"/>
              <a:gd name="connsiteY76" fmla="*/ 398033 h 2528047"/>
              <a:gd name="connsiteX77" fmla="*/ 5109883 w 8879030"/>
              <a:gd name="connsiteY77" fmla="*/ 408791 h 2528047"/>
              <a:gd name="connsiteX78" fmla="*/ 5163671 w 8879030"/>
              <a:gd name="connsiteY78" fmla="*/ 419548 h 2528047"/>
              <a:gd name="connsiteX79" fmla="*/ 5325036 w 8879030"/>
              <a:gd name="connsiteY79" fmla="*/ 430306 h 2528047"/>
              <a:gd name="connsiteX80" fmla="*/ 5712311 w 8879030"/>
              <a:gd name="connsiteY80" fmla="*/ 451821 h 2528047"/>
              <a:gd name="connsiteX81" fmla="*/ 5938222 w 8879030"/>
              <a:gd name="connsiteY81" fmla="*/ 473337 h 2528047"/>
              <a:gd name="connsiteX82" fmla="*/ 6067313 w 8879030"/>
              <a:gd name="connsiteY82" fmla="*/ 494852 h 2528047"/>
              <a:gd name="connsiteX83" fmla="*/ 6174890 w 8879030"/>
              <a:gd name="connsiteY83" fmla="*/ 516367 h 2528047"/>
              <a:gd name="connsiteX84" fmla="*/ 6207163 w 8879030"/>
              <a:gd name="connsiteY84" fmla="*/ 537882 h 2528047"/>
              <a:gd name="connsiteX85" fmla="*/ 6293224 w 8879030"/>
              <a:gd name="connsiteY85" fmla="*/ 613186 h 2528047"/>
              <a:gd name="connsiteX86" fmla="*/ 6379285 w 8879030"/>
              <a:gd name="connsiteY86" fmla="*/ 656217 h 2528047"/>
              <a:gd name="connsiteX87" fmla="*/ 6443831 w 8879030"/>
              <a:gd name="connsiteY87" fmla="*/ 666974 h 2528047"/>
              <a:gd name="connsiteX88" fmla="*/ 6486862 w 8879030"/>
              <a:gd name="connsiteY88" fmla="*/ 677732 h 2528047"/>
              <a:gd name="connsiteX89" fmla="*/ 6583680 w 8879030"/>
              <a:gd name="connsiteY89" fmla="*/ 688489 h 2528047"/>
              <a:gd name="connsiteX90" fmla="*/ 6669742 w 8879030"/>
              <a:gd name="connsiteY90" fmla="*/ 677732 h 2528047"/>
              <a:gd name="connsiteX91" fmla="*/ 6734287 w 8879030"/>
              <a:gd name="connsiteY91" fmla="*/ 634701 h 2528047"/>
              <a:gd name="connsiteX92" fmla="*/ 6777318 w 8879030"/>
              <a:gd name="connsiteY92" fmla="*/ 613186 h 2528047"/>
              <a:gd name="connsiteX93" fmla="*/ 6895652 w 8879030"/>
              <a:gd name="connsiteY93" fmla="*/ 591671 h 2528047"/>
              <a:gd name="connsiteX94" fmla="*/ 6970956 w 8879030"/>
              <a:gd name="connsiteY94" fmla="*/ 602428 h 2528047"/>
              <a:gd name="connsiteX95" fmla="*/ 7067775 w 8879030"/>
              <a:gd name="connsiteY95" fmla="*/ 613186 h 2528047"/>
              <a:gd name="connsiteX96" fmla="*/ 7110805 w 8879030"/>
              <a:gd name="connsiteY96" fmla="*/ 677732 h 2528047"/>
              <a:gd name="connsiteX97" fmla="*/ 7132320 w 8879030"/>
              <a:gd name="connsiteY97" fmla="*/ 742278 h 2528047"/>
              <a:gd name="connsiteX98" fmla="*/ 7143078 w 8879030"/>
              <a:gd name="connsiteY98" fmla="*/ 774551 h 2528047"/>
              <a:gd name="connsiteX99" fmla="*/ 7153836 w 8879030"/>
              <a:gd name="connsiteY99" fmla="*/ 817581 h 2528047"/>
              <a:gd name="connsiteX100" fmla="*/ 7175351 w 8879030"/>
              <a:gd name="connsiteY100" fmla="*/ 839097 h 2528047"/>
              <a:gd name="connsiteX101" fmla="*/ 7250655 w 8879030"/>
              <a:gd name="connsiteY101" fmla="*/ 871369 h 2528047"/>
              <a:gd name="connsiteX102" fmla="*/ 7347473 w 8879030"/>
              <a:gd name="connsiteY102" fmla="*/ 892885 h 2528047"/>
              <a:gd name="connsiteX103" fmla="*/ 7390504 w 8879030"/>
              <a:gd name="connsiteY103" fmla="*/ 882127 h 2528047"/>
              <a:gd name="connsiteX104" fmla="*/ 7541111 w 8879030"/>
              <a:gd name="connsiteY104" fmla="*/ 871369 h 2528047"/>
              <a:gd name="connsiteX105" fmla="*/ 7573384 w 8879030"/>
              <a:gd name="connsiteY105" fmla="*/ 849854 h 2528047"/>
              <a:gd name="connsiteX106" fmla="*/ 7637930 w 8879030"/>
              <a:gd name="connsiteY106" fmla="*/ 828339 h 2528047"/>
              <a:gd name="connsiteX107" fmla="*/ 7820810 w 8879030"/>
              <a:gd name="connsiteY107" fmla="*/ 806824 h 2528047"/>
              <a:gd name="connsiteX108" fmla="*/ 7928386 w 8879030"/>
              <a:gd name="connsiteY108" fmla="*/ 785308 h 2528047"/>
              <a:gd name="connsiteX109" fmla="*/ 7992932 w 8879030"/>
              <a:gd name="connsiteY109" fmla="*/ 763793 h 2528047"/>
              <a:gd name="connsiteX110" fmla="*/ 8025205 w 8879030"/>
              <a:gd name="connsiteY110" fmla="*/ 753035 h 2528047"/>
              <a:gd name="connsiteX111" fmla="*/ 8057478 w 8879030"/>
              <a:gd name="connsiteY111" fmla="*/ 731520 h 2528047"/>
              <a:gd name="connsiteX112" fmla="*/ 8078993 w 8879030"/>
              <a:gd name="connsiteY112" fmla="*/ 699247 h 2528047"/>
              <a:gd name="connsiteX113" fmla="*/ 8100509 w 8879030"/>
              <a:gd name="connsiteY113" fmla="*/ 677732 h 2528047"/>
              <a:gd name="connsiteX114" fmla="*/ 8122024 w 8879030"/>
              <a:gd name="connsiteY114" fmla="*/ 591671 h 2528047"/>
              <a:gd name="connsiteX115" fmla="*/ 8132782 w 8879030"/>
              <a:gd name="connsiteY115" fmla="*/ 559398 h 2528047"/>
              <a:gd name="connsiteX116" fmla="*/ 8154297 w 8879030"/>
              <a:gd name="connsiteY116" fmla="*/ 527125 h 2528047"/>
              <a:gd name="connsiteX117" fmla="*/ 8175812 w 8879030"/>
              <a:gd name="connsiteY117" fmla="*/ 505609 h 2528047"/>
              <a:gd name="connsiteX118" fmla="*/ 8208085 w 8879030"/>
              <a:gd name="connsiteY118" fmla="*/ 494852 h 2528047"/>
              <a:gd name="connsiteX119" fmla="*/ 8304904 w 8879030"/>
              <a:gd name="connsiteY119" fmla="*/ 473337 h 2528047"/>
              <a:gd name="connsiteX120" fmla="*/ 8347935 w 8879030"/>
              <a:gd name="connsiteY120" fmla="*/ 451821 h 2528047"/>
              <a:gd name="connsiteX121" fmla="*/ 8563087 w 8879030"/>
              <a:gd name="connsiteY121" fmla="*/ 484094 h 2528047"/>
              <a:gd name="connsiteX122" fmla="*/ 8584603 w 8879030"/>
              <a:gd name="connsiteY122" fmla="*/ 516367 h 2528047"/>
              <a:gd name="connsiteX123" fmla="*/ 8606118 w 8879030"/>
              <a:gd name="connsiteY123" fmla="*/ 613186 h 2528047"/>
              <a:gd name="connsiteX124" fmla="*/ 8638391 w 8879030"/>
              <a:gd name="connsiteY124" fmla="*/ 968188 h 2528047"/>
              <a:gd name="connsiteX125" fmla="*/ 8649149 w 8879030"/>
              <a:gd name="connsiteY125" fmla="*/ 1011219 h 2528047"/>
              <a:gd name="connsiteX126" fmla="*/ 8670664 w 8879030"/>
              <a:gd name="connsiteY126" fmla="*/ 1054249 h 2528047"/>
              <a:gd name="connsiteX127" fmla="*/ 8681422 w 8879030"/>
              <a:gd name="connsiteY127" fmla="*/ 1108038 h 2528047"/>
              <a:gd name="connsiteX128" fmla="*/ 8692179 w 8879030"/>
              <a:gd name="connsiteY128" fmla="*/ 1140311 h 2528047"/>
              <a:gd name="connsiteX129" fmla="*/ 8702937 w 8879030"/>
              <a:gd name="connsiteY129" fmla="*/ 1194099 h 2528047"/>
              <a:gd name="connsiteX130" fmla="*/ 8735210 w 8879030"/>
              <a:gd name="connsiteY130" fmla="*/ 1280160 h 2528047"/>
              <a:gd name="connsiteX131" fmla="*/ 8767483 w 8879030"/>
              <a:gd name="connsiteY131" fmla="*/ 1420009 h 2528047"/>
              <a:gd name="connsiteX132" fmla="*/ 8778240 w 8879030"/>
              <a:gd name="connsiteY132" fmla="*/ 1495313 h 2528047"/>
              <a:gd name="connsiteX133" fmla="*/ 8788998 w 8879030"/>
              <a:gd name="connsiteY133" fmla="*/ 1527586 h 2528047"/>
              <a:gd name="connsiteX134" fmla="*/ 8799756 w 8879030"/>
              <a:gd name="connsiteY134" fmla="*/ 1592132 h 2528047"/>
              <a:gd name="connsiteX135" fmla="*/ 8821271 w 8879030"/>
              <a:gd name="connsiteY135" fmla="*/ 1656678 h 2528047"/>
              <a:gd name="connsiteX136" fmla="*/ 8832029 w 8879030"/>
              <a:gd name="connsiteY136" fmla="*/ 1710466 h 2528047"/>
              <a:gd name="connsiteX137" fmla="*/ 8864302 w 8879030"/>
              <a:gd name="connsiteY137" fmla="*/ 1818042 h 2528047"/>
              <a:gd name="connsiteX138" fmla="*/ 8875059 w 8879030"/>
              <a:gd name="connsiteY138" fmla="*/ 1850315 h 2528047"/>
              <a:gd name="connsiteX139" fmla="*/ 8864302 w 8879030"/>
              <a:gd name="connsiteY139" fmla="*/ 2043953 h 2528047"/>
              <a:gd name="connsiteX140" fmla="*/ 8778240 w 8879030"/>
              <a:gd name="connsiteY140" fmla="*/ 2054711 h 2528047"/>
              <a:gd name="connsiteX141" fmla="*/ 8627633 w 8879030"/>
              <a:gd name="connsiteY141" fmla="*/ 2043953 h 2528047"/>
              <a:gd name="connsiteX142" fmla="*/ 8487784 w 8879030"/>
              <a:gd name="connsiteY142" fmla="*/ 2022438 h 2528047"/>
              <a:gd name="connsiteX143" fmla="*/ 8433996 w 8879030"/>
              <a:gd name="connsiteY143" fmla="*/ 2011680 h 2528047"/>
              <a:gd name="connsiteX144" fmla="*/ 8358692 w 8879030"/>
              <a:gd name="connsiteY144" fmla="*/ 1979407 h 2528047"/>
              <a:gd name="connsiteX145" fmla="*/ 8315662 w 8879030"/>
              <a:gd name="connsiteY145" fmla="*/ 1957892 h 2528047"/>
              <a:gd name="connsiteX146" fmla="*/ 8283389 w 8879030"/>
              <a:gd name="connsiteY146" fmla="*/ 1947134 h 2528047"/>
              <a:gd name="connsiteX147" fmla="*/ 8229600 w 8879030"/>
              <a:gd name="connsiteY147" fmla="*/ 1925619 h 2528047"/>
              <a:gd name="connsiteX148" fmla="*/ 8175812 w 8879030"/>
              <a:gd name="connsiteY148" fmla="*/ 1882588 h 2528047"/>
              <a:gd name="connsiteX149" fmla="*/ 8111266 w 8879030"/>
              <a:gd name="connsiteY149" fmla="*/ 1839558 h 2528047"/>
              <a:gd name="connsiteX150" fmla="*/ 8046720 w 8879030"/>
              <a:gd name="connsiteY150" fmla="*/ 1796527 h 2528047"/>
              <a:gd name="connsiteX151" fmla="*/ 8014447 w 8879030"/>
              <a:gd name="connsiteY151" fmla="*/ 1764254 h 2528047"/>
              <a:gd name="connsiteX152" fmla="*/ 7949902 w 8879030"/>
              <a:gd name="connsiteY152" fmla="*/ 1742739 h 2528047"/>
              <a:gd name="connsiteX153" fmla="*/ 7906871 w 8879030"/>
              <a:gd name="connsiteY153" fmla="*/ 1721224 h 2528047"/>
              <a:gd name="connsiteX154" fmla="*/ 7842325 w 8879030"/>
              <a:gd name="connsiteY154" fmla="*/ 1678193 h 2528047"/>
              <a:gd name="connsiteX155" fmla="*/ 7810052 w 8879030"/>
              <a:gd name="connsiteY155" fmla="*/ 1656678 h 2528047"/>
              <a:gd name="connsiteX156" fmla="*/ 7680960 w 8879030"/>
              <a:gd name="connsiteY156" fmla="*/ 1613647 h 2528047"/>
              <a:gd name="connsiteX157" fmla="*/ 7648687 w 8879030"/>
              <a:gd name="connsiteY157" fmla="*/ 1602889 h 2528047"/>
              <a:gd name="connsiteX158" fmla="*/ 7616415 w 8879030"/>
              <a:gd name="connsiteY158" fmla="*/ 1592132 h 2528047"/>
              <a:gd name="connsiteX159" fmla="*/ 7573384 w 8879030"/>
              <a:gd name="connsiteY159" fmla="*/ 1570617 h 2528047"/>
              <a:gd name="connsiteX160" fmla="*/ 7519596 w 8879030"/>
              <a:gd name="connsiteY160" fmla="*/ 1559859 h 2528047"/>
              <a:gd name="connsiteX161" fmla="*/ 7476565 w 8879030"/>
              <a:gd name="connsiteY161" fmla="*/ 1549101 h 2528047"/>
              <a:gd name="connsiteX162" fmla="*/ 7293685 w 8879030"/>
              <a:gd name="connsiteY162" fmla="*/ 1559859 h 2528047"/>
              <a:gd name="connsiteX163" fmla="*/ 7250655 w 8879030"/>
              <a:gd name="connsiteY163" fmla="*/ 1570617 h 2528047"/>
              <a:gd name="connsiteX164" fmla="*/ 7186109 w 8879030"/>
              <a:gd name="connsiteY164" fmla="*/ 1592132 h 2528047"/>
              <a:gd name="connsiteX165" fmla="*/ 7153836 w 8879030"/>
              <a:gd name="connsiteY165" fmla="*/ 1602889 h 2528047"/>
              <a:gd name="connsiteX166" fmla="*/ 7121563 w 8879030"/>
              <a:gd name="connsiteY166" fmla="*/ 1613647 h 2528047"/>
              <a:gd name="connsiteX167" fmla="*/ 6970956 w 8879030"/>
              <a:gd name="connsiteY167" fmla="*/ 1645920 h 2528047"/>
              <a:gd name="connsiteX168" fmla="*/ 6949440 w 8879030"/>
              <a:gd name="connsiteY168" fmla="*/ 1667435 h 2528047"/>
              <a:gd name="connsiteX169" fmla="*/ 6927925 w 8879030"/>
              <a:gd name="connsiteY169" fmla="*/ 1742739 h 2528047"/>
              <a:gd name="connsiteX170" fmla="*/ 6906410 w 8879030"/>
              <a:gd name="connsiteY170" fmla="*/ 1775012 h 2528047"/>
              <a:gd name="connsiteX171" fmla="*/ 6884895 w 8879030"/>
              <a:gd name="connsiteY171" fmla="*/ 1839558 h 2528047"/>
              <a:gd name="connsiteX172" fmla="*/ 6906410 w 8879030"/>
              <a:gd name="connsiteY172" fmla="*/ 1990165 h 2528047"/>
              <a:gd name="connsiteX173" fmla="*/ 6895652 w 8879030"/>
              <a:gd name="connsiteY173" fmla="*/ 2108499 h 2528047"/>
              <a:gd name="connsiteX174" fmla="*/ 6863379 w 8879030"/>
              <a:gd name="connsiteY174" fmla="*/ 2119257 h 2528047"/>
              <a:gd name="connsiteX175" fmla="*/ 6605196 w 8879030"/>
              <a:gd name="connsiteY175" fmla="*/ 2108499 h 2528047"/>
              <a:gd name="connsiteX176" fmla="*/ 6519135 w 8879030"/>
              <a:gd name="connsiteY176" fmla="*/ 2086984 h 2528047"/>
              <a:gd name="connsiteX177" fmla="*/ 6443831 w 8879030"/>
              <a:gd name="connsiteY177" fmla="*/ 2054711 h 2528047"/>
              <a:gd name="connsiteX178" fmla="*/ 6400800 w 8879030"/>
              <a:gd name="connsiteY178" fmla="*/ 2033195 h 2528047"/>
              <a:gd name="connsiteX179" fmla="*/ 6357770 w 8879030"/>
              <a:gd name="connsiteY179" fmla="*/ 2022438 h 2528047"/>
              <a:gd name="connsiteX180" fmla="*/ 6314739 w 8879030"/>
              <a:gd name="connsiteY180" fmla="*/ 2000922 h 2528047"/>
              <a:gd name="connsiteX181" fmla="*/ 6207163 w 8879030"/>
              <a:gd name="connsiteY181" fmla="*/ 2000922 h 2528047"/>
              <a:gd name="connsiteX182" fmla="*/ 6174890 w 8879030"/>
              <a:gd name="connsiteY182" fmla="*/ 2011680 h 2528047"/>
              <a:gd name="connsiteX183" fmla="*/ 6142617 w 8879030"/>
              <a:gd name="connsiteY183" fmla="*/ 2033195 h 2528047"/>
              <a:gd name="connsiteX184" fmla="*/ 6121102 w 8879030"/>
              <a:gd name="connsiteY184" fmla="*/ 2054711 h 2528047"/>
              <a:gd name="connsiteX185" fmla="*/ 6088829 w 8879030"/>
              <a:gd name="connsiteY185" fmla="*/ 2065468 h 2528047"/>
              <a:gd name="connsiteX186" fmla="*/ 6024283 w 8879030"/>
              <a:gd name="connsiteY186" fmla="*/ 2097741 h 2528047"/>
              <a:gd name="connsiteX187" fmla="*/ 5992010 w 8879030"/>
              <a:gd name="connsiteY187" fmla="*/ 2119257 h 2528047"/>
              <a:gd name="connsiteX188" fmla="*/ 5798372 w 8879030"/>
              <a:gd name="connsiteY188" fmla="*/ 2162287 h 2528047"/>
              <a:gd name="connsiteX189" fmla="*/ 5658523 w 8879030"/>
              <a:gd name="connsiteY189" fmla="*/ 2183802 h 2528047"/>
              <a:gd name="connsiteX190" fmla="*/ 5593977 w 8879030"/>
              <a:gd name="connsiteY190" fmla="*/ 2194560 h 2528047"/>
              <a:gd name="connsiteX191" fmla="*/ 5550946 w 8879030"/>
              <a:gd name="connsiteY191" fmla="*/ 2205318 h 2528047"/>
              <a:gd name="connsiteX192" fmla="*/ 5152913 w 8879030"/>
              <a:gd name="connsiteY192" fmla="*/ 2226833 h 2528047"/>
              <a:gd name="connsiteX193" fmla="*/ 5045337 w 8879030"/>
              <a:gd name="connsiteY193" fmla="*/ 2248348 h 2528047"/>
              <a:gd name="connsiteX194" fmla="*/ 5056095 w 8879030"/>
              <a:gd name="connsiteY194" fmla="*/ 2291379 h 2528047"/>
              <a:gd name="connsiteX195" fmla="*/ 5077610 w 8879030"/>
              <a:gd name="connsiteY195" fmla="*/ 2355925 h 2528047"/>
              <a:gd name="connsiteX196" fmla="*/ 5034579 w 8879030"/>
              <a:gd name="connsiteY196" fmla="*/ 2506532 h 2528047"/>
              <a:gd name="connsiteX197" fmla="*/ 5002306 w 8879030"/>
              <a:gd name="connsiteY197" fmla="*/ 2495774 h 2528047"/>
              <a:gd name="connsiteX198" fmla="*/ 4959276 w 8879030"/>
              <a:gd name="connsiteY198" fmla="*/ 2485017 h 2528047"/>
              <a:gd name="connsiteX199" fmla="*/ 4894730 w 8879030"/>
              <a:gd name="connsiteY199" fmla="*/ 2463501 h 2528047"/>
              <a:gd name="connsiteX200" fmla="*/ 4862457 w 8879030"/>
              <a:gd name="connsiteY200" fmla="*/ 2452744 h 2528047"/>
              <a:gd name="connsiteX201" fmla="*/ 4830184 w 8879030"/>
              <a:gd name="connsiteY201" fmla="*/ 2441986 h 2528047"/>
              <a:gd name="connsiteX202" fmla="*/ 4744123 w 8879030"/>
              <a:gd name="connsiteY202" fmla="*/ 2398955 h 2528047"/>
              <a:gd name="connsiteX203" fmla="*/ 4647304 w 8879030"/>
              <a:gd name="connsiteY203" fmla="*/ 2366682 h 2528047"/>
              <a:gd name="connsiteX204" fmla="*/ 4615031 w 8879030"/>
              <a:gd name="connsiteY204" fmla="*/ 2355925 h 2528047"/>
              <a:gd name="connsiteX205" fmla="*/ 4442909 w 8879030"/>
              <a:gd name="connsiteY205" fmla="*/ 2345167 h 2528047"/>
              <a:gd name="connsiteX206" fmla="*/ 4216998 w 8879030"/>
              <a:gd name="connsiteY206" fmla="*/ 2366682 h 2528047"/>
              <a:gd name="connsiteX207" fmla="*/ 4163210 w 8879030"/>
              <a:gd name="connsiteY207" fmla="*/ 2377440 h 2528047"/>
              <a:gd name="connsiteX208" fmla="*/ 4077149 w 8879030"/>
              <a:gd name="connsiteY208" fmla="*/ 2398955 h 2528047"/>
              <a:gd name="connsiteX209" fmla="*/ 3829723 w 8879030"/>
              <a:gd name="connsiteY209" fmla="*/ 2409713 h 2528047"/>
              <a:gd name="connsiteX210" fmla="*/ 3646843 w 8879030"/>
              <a:gd name="connsiteY210" fmla="*/ 2431228 h 2528047"/>
              <a:gd name="connsiteX211" fmla="*/ 3582297 w 8879030"/>
              <a:gd name="connsiteY211" fmla="*/ 2441986 h 2528047"/>
              <a:gd name="connsiteX212" fmla="*/ 3453205 w 8879030"/>
              <a:gd name="connsiteY212" fmla="*/ 2474259 h 2528047"/>
              <a:gd name="connsiteX213" fmla="*/ 3044415 w 8879030"/>
              <a:gd name="connsiteY213" fmla="*/ 2485017 h 2528047"/>
              <a:gd name="connsiteX214" fmla="*/ 2743200 w 8879030"/>
              <a:gd name="connsiteY214" fmla="*/ 2517289 h 2528047"/>
              <a:gd name="connsiteX215" fmla="*/ 2538805 w 8879030"/>
              <a:gd name="connsiteY215" fmla="*/ 2528047 h 2528047"/>
              <a:gd name="connsiteX216" fmla="*/ 2452744 w 8879030"/>
              <a:gd name="connsiteY216" fmla="*/ 2517289 h 2528047"/>
              <a:gd name="connsiteX217" fmla="*/ 2355925 w 8879030"/>
              <a:gd name="connsiteY217" fmla="*/ 2506532 h 2528047"/>
              <a:gd name="connsiteX218" fmla="*/ 2302137 w 8879030"/>
              <a:gd name="connsiteY218" fmla="*/ 2495774 h 2528047"/>
              <a:gd name="connsiteX219" fmla="*/ 2183803 w 8879030"/>
              <a:gd name="connsiteY219" fmla="*/ 2474259 h 2528047"/>
              <a:gd name="connsiteX220" fmla="*/ 2151530 w 8879030"/>
              <a:gd name="connsiteY220" fmla="*/ 2463501 h 2528047"/>
              <a:gd name="connsiteX221" fmla="*/ 2065469 w 8879030"/>
              <a:gd name="connsiteY221" fmla="*/ 2441986 h 2528047"/>
              <a:gd name="connsiteX222" fmla="*/ 2022438 w 8879030"/>
              <a:gd name="connsiteY222" fmla="*/ 2431228 h 2528047"/>
              <a:gd name="connsiteX223" fmla="*/ 1979407 w 8879030"/>
              <a:gd name="connsiteY223" fmla="*/ 2420471 h 2528047"/>
              <a:gd name="connsiteX224" fmla="*/ 1947135 w 8879030"/>
              <a:gd name="connsiteY224" fmla="*/ 2409713 h 2528047"/>
              <a:gd name="connsiteX225" fmla="*/ 1904104 w 8879030"/>
              <a:gd name="connsiteY225" fmla="*/ 2398955 h 2528047"/>
              <a:gd name="connsiteX226" fmla="*/ 1861073 w 8879030"/>
              <a:gd name="connsiteY226" fmla="*/ 2377440 h 2528047"/>
              <a:gd name="connsiteX227" fmla="*/ 1807285 w 8879030"/>
              <a:gd name="connsiteY227" fmla="*/ 2366682 h 2528047"/>
              <a:gd name="connsiteX228" fmla="*/ 1731982 w 8879030"/>
              <a:gd name="connsiteY228" fmla="*/ 2334409 h 2528047"/>
              <a:gd name="connsiteX229" fmla="*/ 1656678 w 8879030"/>
              <a:gd name="connsiteY229" fmla="*/ 2312894 h 2528047"/>
              <a:gd name="connsiteX230" fmla="*/ 1613647 w 8879030"/>
              <a:gd name="connsiteY230" fmla="*/ 2291379 h 2528047"/>
              <a:gd name="connsiteX231" fmla="*/ 1559859 w 8879030"/>
              <a:gd name="connsiteY231" fmla="*/ 2280621 h 2528047"/>
              <a:gd name="connsiteX232" fmla="*/ 1527586 w 8879030"/>
              <a:gd name="connsiteY232" fmla="*/ 2269864 h 2528047"/>
              <a:gd name="connsiteX233" fmla="*/ 1484556 w 8879030"/>
              <a:gd name="connsiteY233" fmla="*/ 2259106 h 2528047"/>
              <a:gd name="connsiteX234" fmla="*/ 1452283 w 8879030"/>
              <a:gd name="connsiteY234" fmla="*/ 2248348 h 2528047"/>
              <a:gd name="connsiteX235" fmla="*/ 1301676 w 8879030"/>
              <a:gd name="connsiteY235" fmla="*/ 2216075 h 2528047"/>
              <a:gd name="connsiteX236" fmla="*/ 1215615 w 8879030"/>
              <a:gd name="connsiteY236" fmla="*/ 2205318 h 2528047"/>
              <a:gd name="connsiteX237" fmla="*/ 1108038 w 8879030"/>
              <a:gd name="connsiteY237" fmla="*/ 2183802 h 2528047"/>
              <a:gd name="connsiteX238" fmla="*/ 1043492 w 8879030"/>
              <a:gd name="connsiteY238" fmla="*/ 2162287 h 2528047"/>
              <a:gd name="connsiteX239" fmla="*/ 1011219 w 8879030"/>
              <a:gd name="connsiteY239" fmla="*/ 2151529 h 2528047"/>
              <a:gd name="connsiteX240" fmla="*/ 978946 w 8879030"/>
              <a:gd name="connsiteY240" fmla="*/ 2130014 h 2528047"/>
              <a:gd name="connsiteX241" fmla="*/ 914400 w 8879030"/>
              <a:gd name="connsiteY241" fmla="*/ 2108499 h 2528047"/>
              <a:gd name="connsiteX242" fmla="*/ 871370 w 8879030"/>
              <a:gd name="connsiteY242" fmla="*/ 2086984 h 2528047"/>
              <a:gd name="connsiteX243" fmla="*/ 796066 w 8879030"/>
              <a:gd name="connsiteY243" fmla="*/ 2065468 h 2528047"/>
              <a:gd name="connsiteX244" fmla="*/ 763793 w 8879030"/>
              <a:gd name="connsiteY244" fmla="*/ 2054711 h 2528047"/>
              <a:gd name="connsiteX245" fmla="*/ 666975 w 8879030"/>
              <a:gd name="connsiteY245" fmla="*/ 2033195 h 2528047"/>
              <a:gd name="connsiteX246" fmla="*/ 570156 w 8879030"/>
              <a:gd name="connsiteY246" fmla="*/ 2000922 h 2528047"/>
              <a:gd name="connsiteX247" fmla="*/ 441064 w 8879030"/>
              <a:gd name="connsiteY247" fmla="*/ 1947134 h 2528047"/>
              <a:gd name="connsiteX248" fmla="*/ 408791 w 8879030"/>
              <a:gd name="connsiteY248" fmla="*/ 1925619 h 2528047"/>
              <a:gd name="connsiteX249" fmla="*/ 290457 w 8879030"/>
              <a:gd name="connsiteY249" fmla="*/ 1893346 h 2528047"/>
              <a:gd name="connsiteX250" fmla="*/ 225911 w 8879030"/>
              <a:gd name="connsiteY250" fmla="*/ 1871831 h 2528047"/>
              <a:gd name="connsiteX251" fmla="*/ 182880 w 8879030"/>
              <a:gd name="connsiteY251" fmla="*/ 1861073 h 2528047"/>
              <a:gd name="connsiteX252" fmla="*/ 118335 w 8879030"/>
              <a:gd name="connsiteY252" fmla="*/ 1839558 h 2528047"/>
              <a:gd name="connsiteX253" fmla="*/ 86062 w 8879030"/>
              <a:gd name="connsiteY253" fmla="*/ 1828800 h 2528047"/>
              <a:gd name="connsiteX254" fmla="*/ 32273 w 8879030"/>
              <a:gd name="connsiteY254" fmla="*/ 1785769 h 2528047"/>
              <a:gd name="connsiteX255" fmla="*/ 0 w 8879030"/>
              <a:gd name="connsiteY255" fmla="*/ 1764254 h 2528047"/>
              <a:gd name="connsiteX256" fmla="*/ 10758 w 8879030"/>
              <a:gd name="connsiteY256" fmla="*/ 1678193 h 2528047"/>
              <a:gd name="connsiteX257" fmla="*/ 21516 w 8879030"/>
              <a:gd name="connsiteY257" fmla="*/ 1613647 h 2528047"/>
              <a:gd name="connsiteX258" fmla="*/ 43031 w 8879030"/>
              <a:gd name="connsiteY258" fmla="*/ 1387737 h 2528047"/>
              <a:gd name="connsiteX259" fmla="*/ 53789 w 8879030"/>
              <a:gd name="connsiteY259" fmla="*/ 1355464 h 2528047"/>
              <a:gd name="connsiteX260" fmla="*/ 75304 w 8879030"/>
              <a:gd name="connsiteY260" fmla="*/ 1333948 h 2528047"/>
              <a:gd name="connsiteX261" fmla="*/ 118335 w 8879030"/>
              <a:gd name="connsiteY261" fmla="*/ 1280160 h 2528047"/>
              <a:gd name="connsiteX262" fmla="*/ 150607 w 8879030"/>
              <a:gd name="connsiteY262" fmla="*/ 1258645 h 2528047"/>
              <a:gd name="connsiteX263" fmla="*/ 225911 w 8879030"/>
              <a:gd name="connsiteY263" fmla="*/ 1226372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Lst>
            <a:rect l="l" t="t" r="r" b="b"/>
            <a:pathLst>
              <a:path w="8879030" h="2528047">
                <a:moveTo>
                  <a:pt x="225911" y="1226372"/>
                </a:moveTo>
                <a:cubicBezTo>
                  <a:pt x="252805" y="1220993"/>
                  <a:pt x="249297" y="1240300"/>
                  <a:pt x="311972" y="1226372"/>
                </a:cubicBezTo>
                <a:cubicBezTo>
                  <a:pt x="442335" y="1197403"/>
                  <a:pt x="310652" y="1237570"/>
                  <a:pt x="441064" y="1194099"/>
                </a:cubicBezTo>
                <a:cubicBezTo>
                  <a:pt x="451822" y="1190513"/>
                  <a:pt x="463902" y="1189631"/>
                  <a:pt x="473337" y="1183341"/>
                </a:cubicBezTo>
                <a:lnTo>
                  <a:pt x="537883" y="1140311"/>
                </a:lnTo>
                <a:cubicBezTo>
                  <a:pt x="548641" y="1133139"/>
                  <a:pt x="559813" y="1126553"/>
                  <a:pt x="570156" y="1118795"/>
                </a:cubicBezTo>
                <a:cubicBezTo>
                  <a:pt x="584499" y="1108037"/>
                  <a:pt x="599412" y="1098000"/>
                  <a:pt x="613186" y="1086522"/>
                </a:cubicBezTo>
                <a:cubicBezTo>
                  <a:pt x="620978" y="1080029"/>
                  <a:pt x="626263" y="1070633"/>
                  <a:pt x="634702" y="1065007"/>
                </a:cubicBezTo>
                <a:cubicBezTo>
                  <a:pt x="648045" y="1056112"/>
                  <a:pt x="663809" y="1051448"/>
                  <a:pt x="677732" y="1043492"/>
                </a:cubicBezTo>
                <a:cubicBezTo>
                  <a:pt x="688958" y="1037077"/>
                  <a:pt x="698779" y="1028392"/>
                  <a:pt x="710005" y="1021977"/>
                </a:cubicBezTo>
                <a:cubicBezTo>
                  <a:pt x="723929" y="1014021"/>
                  <a:pt x="739112" y="1008417"/>
                  <a:pt x="753036" y="1000461"/>
                </a:cubicBezTo>
                <a:cubicBezTo>
                  <a:pt x="764262" y="994046"/>
                  <a:pt x="773494" y="984197"/>
                  <a:pt x="785309" y="978946"/>
                </a:cubicBezTo>
                <a:cubicBezTo>
                  <a:pt x="806033" y="969735"/>
                  <a:pt x="829570" y="967574"/>
                  <a:pt x="849855" y="957431"/>
                </a:cubicBezTo>
                <a:cubicBezTo>
                  <a:pt x="880649" y="942033"/>
                  <a:pt x="893495" y="933074"/>
                  <a:pt x="925158" y="925158"/>
                </a:cubicBezTo>
                <a:cubicBezTo>
                  <a:pt x="971312" y="913620"/>
                  <a:pt x="995532" y="913234"/>
                  <a:pt x="1043492" y="903642"/>
                </a:cubicBezTo>
                <a:cubicBezTo>
                  <a:pt x="1057990" y="900742"/>
                  <a:pt x="1071868" y="894839"/>
                  <a:pt x="1086523" y="892885"/>
                </a:cubicBezTo>
                <a:cubicBezTo>
                  <a:pt x="1125783" y="887650"/>
                  <a:pt x="1165412" y="885713"/>
                  <a:pt x="1204857" y="882127"/>
                </a:cubicBezTo>
                <a:cubicBezTo>
                  <a:pt x="1367083" y="849681"/>
                  <a:pt x="1164946" y="890996"/>
                  <a:pt x="1301676" y="860612"/>
                </a:cubicBezTo>
                <a:cubicBezTo>
                  <a:pt x="1319525" y="856646"/>
                  <a:pt x="1337725" y="854289"/>
                  <a:pt x="1355464" y="849854"/>
                </a:cubicBezTo>
                <a:cubicBezTo>
                  <a:pt x="1366465" y="847104"/>
                  <a:pt x="1376736" y="841847"/>
                  <a:pt x="1387737" y="839097"/>
                </a:cubicBezTo>
                <a:cubicBezTo>
                  <a:pt x="1405476" y="834662"/>
                  <a:pt x="1423787" y="832774"/>
                  <a:pt x="1441525" y="828339"/>
                </a:cubicBezTo>
                <a:cubicBezTo>
                  <a:pt x="1481888" y="818248"/>
                  <a:pt x="1473730" y="814537"/>
                  <a:pt x="1516829" y="796066"/>
                </a:cubicBezTo>
                <a:cubicBezTo>
                  <a:pt x="1538440" y="786804"/>
                  <a:pt x="1570290" y="780011"/>
                  <a:pt x="1592132" y="774551"/>
                </a:cubicBezTo>
                <a:cubicBezTo>
                  <a:pt x="1684623" y="712889"/>
                  <a:pt x="1567600" y="786817"/>
                  <a:pt x="1656678" y="742278"/>
                </a:cubicBezTo>
                <a:cubicBezTo>
                  <a:pt x="1740094" y="700570"/>
                  <a:pt x="1640105" y="737043"/>
                  <a:pt x="1721224" y="710005"/>
                </a:cubicBezTo>
                <a:cubicBezTo>
                  <a:pt x="1795205" y="660684"/>
                  <a:pt x="1761239" y="675151"/>
                  <a:pt x="1818043" y="656217"/>
                </a:cubicBezTo>
                <a:cubicBezTo>
                  <a:pt x="1839558" y="641873"/>
                  <a:pt x="1858058" y="621363"/>
                  <a:pt x="1882589" y="613186"/>
                </a:cubicBezTo>
                <a:cubicBezTo>
                  <a:pt x="1893347" y="609600"/>
                  <a:pt x="1904720" y="607499"/>
                  <a:pt x="1914862" y="602428"/>
                </a:cubicBezTo>
                <a:cubicBezTo>
                  <a:pt x="1989153" y="565283"/>
                  <a:pt x="1900611" y="592545"/>
                  <a:pt x="1990165" y="570155"/>
                </a:cubicBezTo>
                <a:cubicBezTo>
                  <a:pt x="2000923" y="562983"/>
                  <a:pt x="2010623" y="553891"/>
                  <a:pt x="2022438" y="548640"/>
                </a:cubicBezTo>
                <a:cubicBezTo>
                  <a:pt x="2043162" y="539429"/>
                  <a:pt x="2065469" y="534297"/>
                  <a:pt x="2086984" y="527125"/>
                </a:cubicBezTo>
                <a:lnTo>
                  <a:pt x="2119257" y="516367"/>
                </a:lnTo>
                <a:cubicBezTo>
                  <a:pt x="2130015" y="512781"/>
                  <a:pt x="2140529" y="508359"/>
                  <a:pt x="2151530" y="505609"/>
                </a:cubicBezTo>
                <a:cubicBezTo>
                  <a:pt x="2165873" y="502023"/>
                  <a:pt x="2180344" y="498914"/>
                  <a:pt x="2194560" y="494852"/>
                </a:cubicBezTo>
                <a:cubicBezTo>
                  <a:pt x="2245011" y="480438"/>
                  <a:pt x="2212499" y="487164"/>
                  <a:pt x="2269864" y="462579"/>
                </a:cubicBezTo>
                <a:cubicBezTo>
                  <a:pt x="2297992" y="450524"/>
                  <a:pt x="2314828" y="450166"/>
                  <a:pt x="2345167" y="441064"/>
                </a:cubicBezTo>
                <a:cubicBezTo>
                  <a:pt x="2366890" y="434547"/>
                  <a:pt x="2387711" y="425048"/>
                  <a:pt x="2409713" y="419548"/>
                </a:cubicBezTo>
                <a:cubicBezTo>
                  <a:pt x="2448388" y="409880"/>
                  <a:pt x="2465570" y="404860"/>
                  <a:pt x="2506532" y="398033"/>
                </a:cubicBezTo>
                <a:cubicBezTo>
                  <a:pt x="2531543" y="393864"/>
                  <a:pt x="2556519" y="388681"/>
                  <a:pt x="2581836" y="387275"/>
                </a:cubicBezTo>
                <a:cubicBezTo>
                  <a:pt x="2685728" y="381503"/>
                  <a:pt x="2789817" y="380104"/>
                  <a:pt x="2893807" y="376518"/>
                </a:cubicBezTo>
                <a:cubicBezTo>
                  <a:pt x="2922494" y="372932"/>
                  <a:pt x="2951352" y="370513"/>
                  <a:pt x="2979869" y="365760"/>
                </a:cubicBezTo>
                <a:cubicBezTo>
                  <a:pt x="2994453" y="363329"/>
                  <a:pt x="3008466" y="358209"/>
                  <a:pt x="3022899" y="355002"/>
                </a:cubicBezTo>
                <a:cubicBezTo>
                  <a:pt x="3040748" y="351036"/>
                  <a:pt x="3058838" y="348211"/>
                  <a:pt x="3076687" y="344245"/>
                </a:cubicBezTo>
                <a:cubicBezTo>
                  <a:pt x="3091120" y="341038"/>
                  <a:pt x="3105261" y="336585"/>
                  <a:pt x="3119718" y="333487"/>
                </a:cubicBezTo>
                <a:cubicBezTo>
                  <a:pt x="3169157" y="322893"/>
                  <a:pt x="3221184" y="315254"/>
                  <a:pt x="3270325" y="301214"/>
                </a:cubicBezTo>
                <a:cubicBezTo>
                  <a:pt x="3281228" y="298099"/>
                  <a:pt x="3291695" y="293572"/>
                  <a:pt x="3302598" y="290457"/>
                </a:cubicBezTo>
                <a:cubicBezTo>
                  <a:pt x="3348513" y="277339"/>
                  <a:pt x="3349501" y="280033"/>
                  <a:pt x="3399417" y="268941"/>
                </a:cubicBezTo>
                <a:cubicBezTo>
                  <a:pt x="3413850" y="265734"/>
                  <a:pt x="3428231" y="262246"/>
                  <a:pt x="3442447" y="258184"/>
                </a:cubicBezTo>
                <a:cubicBezTo>
                  <a:pt x="3453350" y="255069"/>
                  <a:pt x="3463601" y="249650"/>
                  <a:pt x="3474720" y="247426"/>
                </a:cubicBezTo>
                <a:cubicBezTo>
                  <a:pt x="3579605" y="226449"/>
                  <a:pt x="3589234" y="229345"/>
                  <a:pt x="3679116" y="215153"/>
                </a:cubicBezTo>
                <a:cubicBezTo>
                  <a:pt x="3722206" y="208349"/>
                  <a:pt x="3765886" y="204219"/>
                  <a:pt x="3808207" y="193638"/>
                </a:cubicBezTo>
                <a:cubicBezTo>
                  <a:pt x="3822551" y="190052"/>
                  <a:pt x="3836805" y="186087"/>
                  <a:pt x="3851238" y="182880"/>
                </a:cubicBezTo>
                <a:cubicBezTo>
                  <a:pt x="3869087" y="178913"/>
                  <a:pt x="3887386" y="176933"/>
                  <a:pt x="3905026" y="172122"/>
                </a:cubicBezTo>
                <a:cubicBezTo>
                  <a:pt x="3926906" y="166155"/>
                  <a:pt x="3948057" y="157779"/>
                  <a:pt x="3969572" y="150607"/>
                </a:cubicBezTo>
                <a:cubicBezTo>
                  <a:pt x="3980330" y="147021"/>
                  <a:pt x="3991703" y="144920"/>
                  <a:pt x="4001845" y="139849"/>
                </a:cubicBezTo>
                <a:cubicBezTo>
                  <a:pt x="4030532" y="125506"/>
                  <a:pt x="4056456" y="103109"/>
                  <a:pt x="4087906" y="96819"/>
                </a:cubicBezTo>
                <a:lnTo>
                  <a:pt x="4141695" y="86061"/>
                </a:lnTo>
                <a:cubicBezTo>
                  <a:pt x="4163155" y="82159"/>
                  <a:pt x="4184852" y="79582"/>
                  <a:pt x="4206240" y="75304"/>
                </a:cubicBezTo>
                <a:cubicBezTo>
                  <a:pt x="4220738" y="72404"/>
                  <a:pt x="4234838" y="67753"/>
                  <a:pt x="4249271" y="64546"/>
                </a:cubicBezTo>
                <a:cubicBezTo>
                  <a:pt x="4327163" y="47236"/>
                  <a:pt x="4277660" y="62254"/>
                  <a:pt x="4335332" y="43031"/>
                </a:cubicBezTo>
                <a:cubicBezTo>
                  <a:pt x="4346090" y="35859"/>
                  <a:pt x="4355790" y="26766"/>
                  <a:pt x="4367605" y="21515"/>
                </a:cubicBezTo>
                <a:cubicBezTo>
                  <a:pt x="4388329" y="12304"/>
                  <a:pt x="4432151" y="0"/>
                  <a:pt x="4432151" y="0"/>
                </a:cubicBezTo>
                <a:cubicBezTo>
                  <a:pt x="4464424" y="3586"/>
                  <a:pt x="4498165" y="490"/>
                  <a:pt x="4528970" y="10758"/>
                </a:cubicBezTo>
                <a:cubicBezTo>
                  <a:pt x="4553501" y="18935"/>
                  <a:pt x="4572001" y="39445"/>
                  <a:pt x="4593516" y="53788"/>
                </a:cubicBezTo>
                <a:lnTo>
                  <a:pt x="4690335" y="118334"/>
                </a:lnTo>
                <a:cubicBezTo>
                  <a:pt x="4701092" y="125506"/>
                  <a:pt x="4710342" y="135760"/>
                  <a:pt x="4722607" y="139849"/>
                </a:cubicBezTo>
                <a:cubicBezTo>
                  <a:pt x="4758086" y="151676"/>
                  <a:pt x="4770088" y="154975"/>
                  <a:pt x="4808669" y="172122"/>
                </a:cubicBezTo>
                <a:cubicBezTo>
                  <a:pt x="4823323" y="178635"/>
                  <a:pt x="4836684" y="188007"/>
                  <a:pt x="4851699" y="193638"/>
                </a:cubicBezTo>
                <a:cubicBezTo>
                  <a:pt x="4865543" y="198829"/>
                  <a:pt x="4880386" y="200809"/>
                  <a:pt x="4894730" y="204395"/>
                </a:cubicBezTo>
                <a:cubicBezTo>
                  <a:pt x="4909073" y="211567"/>
                  <a:pt x="4922546" y="220840"/>
                  <a:pt x="4937760" y="225911"/>
                </a:cubicBezTo>
                <a:cubicBezTo>
                  <a:pt x="4965813" y="235262"/>
                  <a:pt x="5023822" y="247426"/>
                  <a:pt x="5023822" y="247426"/>
                </a:cubicBezTo>
                <a:cubicBezTo>
                  <a:pt x="5045337" y="261770"/>
                  <a:pt x="5109882" y="276114"/>
                  <a:pt x="5088367" y="290457"/>
                </a:cubicBezTo>
                <a:cubicBezTo>
                  <a:pt x="5066852" y="304800"/>
                  <a:pt x="5048353" y="325310"/>
                  <a:pt x="5023822" y="333487"/>
                </a:cubicBezTo>
                <a:cubicBezTo>
                  <a:pt x="4946442" y="359281"/>
                  <a:pt x="5043074" y="327987"/>
                  <a:pt x="4948518" y="355002"/>
                </a:cubicBezTo>
                <a:cubicBezTo>
                  <a:pt x="4937615" y="358117"/>
                  <a:pt x="4927003" y="362174"/>
                  <a:pt x="4916245" y="365760"/>
                </a:cubicBezTo>
                <a:cubicBezTo>
                  <a:pt x="4930589" y="369346"/>
                  <a:pt x="4945060" y="372456"/>
                  <a:pt x="4959276" y="376518"/>
                </a:cubicBezTo>
                <a:cubicBezTo>
                  <a:pt x="4999591" y="388036"/>
                  <a:pt x="4988350" y="389628"/>
                  <a:pt x="5034579" y="398033"/>
                </a:cubicBezTo>
                <a:cubicBezTo>
                  <a:pt x="5059526" y="402569"/>
                  <a:pt x="5084872" y="404623"/>
                  <a:pt x="5109883" y="408791"/>
                </a:cubicBezTo>
                <a:cubicBezTo>
                  <a:pt x="5127919" y="411797"/>
                  <a:pt x="5145477" y="417729"/>
                  <a:pt x="5163671" y="419548"/>
                </a:cubicBezTo>
                <a:cubicBezTo>
                  <a:pt x="5217311" y="424912"/>
                  <a:pt x="5271216" y="427230"/>
                  <a:pt x="5325036" y="430306"/>
                </a:cubicBezTo>
                <a:cubicBezTo>
                  <a:pt x="5442503" y="437019"/>
                  <a:pt x="5592689" y="442122"/>
                  <a:pt x="5712311" y="451821"/>
                </a:cubicBezTo>
                <a:cubicBezTo>
                  <a:pt x="5787708" y="457934"/>
                  <a:pt x="5863607" y="460901"/>
                  <a:pt x="5938222" y="473337"/>
                </a:cubicBezTo>
                <a:cubicBezTo>
                  <a:pt x="5981252" y="480509"/>
                  <a:pt x="6024991" y="484272"/>
                  <a:pt x="6067313" y="494852"/>
                </a:cubicBezTo>
                <a:cubicBezTo>
                  <a:pt x="6131505" y="510899"/>
                  <a:pt x="6095760" y="503178"/>
                  <a:pt x="6174890" y="516367"/>
                </a:cubicBezTo>
                <a:cubicBezTo>
                  <a:pt x="6185648" y="523539"/>
                  <a:pt x="6197433" y="529368"/>
                  <a:pt x="6207163" y="537882"/>
                </a:cubicBezTo>
                <a:cubicBezTo>
                  <a:pt x="6255470" y="580151"/>
                  <a:pt x="6247309" y="588142"/>
                  <a:pt x="6293224" y="613186"/>
                </a:cubicBezTo>
                <a:cubicBezTo>
                  <a:pt x="6321381" y="628544"/>
                  <a:pt x="6347648" y="650945"/>
                  <a:pt x="6379285" y="656217"/>
                </a:cubicBezTo>
                <a:cubicBezTo>
                  <a:pt x="6400800" y="659803"/>
                  <a:pt x="6422442" y="662696"/>
                  <a:pt x="6443831" y="666974"/>
                </a:cubicBezTo>
                <a:cubicBezTo>
                  <a:pt x="6458329" y="669874"/>
                  <a:pt x="6472249" y="675484"/>
                  <a:pt x="6486862" y="677732"/>
                </a:cubicBezTo>
                <a:cubicBezTo>
                  <a:pt x="6518956" y="682669"/>
                  <a:pt x="6551407" y="684903"/>
                  <a:pt x="6583680" y="688489"/>
                </a:cubicBezTo>
                <a:cubicBezTo>
                  <a:pt x="6612367" y="684903"/>
                  <a:pt x="6642516" y="687456"/>
                  <a:pt x="6669742" y="677732"/>
                </a:cubicBezTo>
                <a:cubicBezTo>
                  <a:pt x="6694094" y="669035"/>
                  <a:pt x="6711159" y="646265"/>
                  <a:pt x="6734287" y="634701"/>
                </a:cubicBezTo>
                <a:cubicBezTo>
                  <a:pt x="6748631" y="627529"/>
                  <a:pt x="6762104" y="618257"/>
                  <a:pt x="6777318" y="613186"/>
                </a:cubicBezTo>
                <a:cubicBezTo>
                  <a:pt x="6792360" y="608172"/>
                  <a:pt x="6884806" y="593479"/>
                  <a:pt x="6895652" y="591671"/>
                </a:cubicBezTo>
                <a:lnTo>
                  <a:pt x="6970956" y="602428"/>
                </a:lnTo>
                <a:cubicBezTo>
                  <a:pt x="7003177" y="606456"/>
                  <a:pt x="7039185" y="597791"/>
                  <a:pt x="7067775" y="613186"/>
                </a:cubicBezTo>
                <a:cubicBezTo>
                  <a:pt x="7090542" y="625445"/>
                  <a:pt x="7102628" y="653201"/>
                  <a:pt x="7110805" y="677732"/>
                </a:cubicBezTo>
                <a:lnTo>
                  <a:pt x="7132320" y="742278"/>
                </a:lnTo>
                <a:cubicBezTo>
                  <a:pt x="7135906" y="753036"/>
                  <a:pt x="7140328" y="763550"/>
                  <a:pt x="7143078" y="774551"/>
                </a:cubicBezTo>
                <a:cubicBezTo>
                  <a:pt x="7146664" y="788894"/>
                  <a:pt x="7147224" y="804357"/>
                  <a:pt x="7153836" y="817581"/>
                </a:cubicBezTo>
                <a:cubicBezTo>
                  <a:pt x="7158372" y="826653"/>
                  <a:pt x="7167431" y="832761"/>
                  <a:pt x="7175351" y="839097"/>
                </a:cubicBezTo>
                <a:cubicBezTo>
                  <a:pt x="7211744" y="868212"/>
                  <a:pt x="7204437" y="858164"/>
                  <a:pt x="7250655" y="871369"/>
                </a:cubicBezTo>
                <a:cubicBezTo>
                  <a:pt x="7324817" y="892558"/>
                  <a:pt x="7230967" y="873467"/>
                  <a:pt x="7347473" y="892885"/>
                </a:cubicBezTo>
                <a:cubicBezTo>
                  <a:pt x="7361817" y="889299"/>
                  <a:pt x="7375809" y="883760"/>
                  <a:pt x="7390504" y="882127"/>
                </a:cubicBezTo>
                <a:cubicBezTo>
                  <a:pt x="7440526" y="876569"/>
                  <a:pt x="7491547" y="880116"/>
                  <a:pt x="7541111" y="871369"/>
                </a:cubicBezTo>
                <a:cubicBezTo>
                  <a:pt x="7553843" y="869122"/>
                  <a:pt x="7561569" y="855105"/>
                  <a:pt x="7573384" y="849854"/>
                </a:cubicBezTo>
                <a:cubicBezTo>
                  <a:pt x="7594108" y="840643"/>
                  <a:pt x="7615390" y="830844"/>
                  <a:pt x="7637930" y="828339"/>
                </a:cubicBezTo>
                <a:cubicBezTo>
                  <a:pt x="7763482" y="814388"/>
                  <a:pt x="7702528" y="821608"/>
                  <a:pt x="7820810" y="806824"/>
                </a:cubicBezTo>
                <a:cubicBezTo>
                  <a:pt x="7910302" y="776992"/>
                  <a:pt x="7767701" y="822389"/>
                  <a:pt x="7928386" y="785308"/>
                </a:cubicBezTo>
                <a:cubicBezTo>
                  <a:pt x="7950484" y="780208"/>
                  <a:pt x="7971417" y="770965"/>
                  <a:pt x="7992932" y="763793"/>
                </a:cubicBezTo>
                <a:cubicBezTo>
                  <a:pt x="8003690" y="760207"/>
                  <a:pt x="8015770" y="759325"/>
                  <a:pt x="8025205" y="753035"/>
                </a:cubicBezTo>
                <a:lnTo>
                  <a:pt x="8057478" y="731520"/>
                </a:lnTo>
                <a:cubicBezTo>
                  <a:pt x="8064650" y="720762"/>
                  <a:pt x="8070916" y="709343"/>
                  <a:pt x="8078993" y="699247"/>
                </a:cubicBezTo>
                <a:cubicBezTo>
                  <a:pt x="8085329" y="691327"/>
                  <a:pt x="8096742" y="687149"/>
                  <a:pt x="8100509" y="677732"/>
                </a:cubicBezTo>
                <a:cubicBezTo>
                  <a:pt x="8111491" y="650277"/>
                  <a:pt x="8112673" y="619723"/>
                  <a:pt x="8122024" y="591671"/>
                </a:cubicBezTo>
                <a:cubicBezTo>
                  <a:pt x="8125610" y="580913"/>
                  <a:pt x="8127711" y="569540"/>
                  <a:pt x="8132782" y="559398"/>
                </a:cubicBezTo>
                <a:cubicBezTo>
                  <a:pt x="8138564" y="547834"/>
                  <a:pt x="8146220" y="537221"/>
                  <a:pt x="8154297" y="527125"/>
                </a:cubicBezTo>
                <a:cubicBezTo>
                  <a:pt x="8160633" y="519205"/>
                  <a:pt x="8167115" y="510827"/>
                  <a:pt x="8175812" y="505609"/>
                </a:cubicBezTo>
                <a:cubicBezTo>
                  <a:pt x="8185536" y="499775"/>
                  <a:pt x="8197182" y="497967"/>
                  <a:pt x="8208085" y="494852"/>
                </a:cubicBezTo>
                <a:cubicBezTo>
                  <a:pt x="8243544" y="484721"/>
                  <a:pt x="8267919" y="480734"/>
                  <a:pt x="8304904" y="473337"/>
                </a:cubicBezTo>
                <a:cubicBezTo>
                  <a:pt x="8319248" y="466165"/>
                  <a:pt x="8331916" y="452584"/>
                  <a:pt x="8347935" y="451821"/>
                </a:cubicBezTo>
                <a:cubicBezTo>
                  <a:pt x="8514545" y="443887"/>
                  <a:pt x="8486183" y="432824"/>
                  <a:pt x="8563087" y="484094"/>
                </a:cubicBezTo>
                <a:cubicBezTo>
                  <a:pt x="8570259" y="494852"/>
                  <a:pt x="8578821" y="504803"/>
                  <a:pt x="8584603" y="516367"/>
                </a:cubicBezTo>
                <a:cubicBezTo>
                  <a:pt x="8597843" y="542846"/>
                  <a:pt x="8601987" y="588403"/>
                  <a:pt x="8606118" y="613186"/>
                </a:cubicBezTo>
                <a:cubicBezTo>
                  <a:pt x="8613984" y="794094"/>
                  <a:pt x="8602671" y="825311"/>
                  <a:pt x="8638391" y="968188"/>
                </a:cubicBezTo>
                <a:cubicBezTo>
                  <a:pt x="8641977" y="982532"/>
                  <a:pt x="8643958" y="997375"/>
                  <a:pt x="8649149" y="1011219"/>
                </a:cubicBezTo>
                <a:cubicBezTo>
                  <a:pt x="8654780" y="1026234"/>
                  <a:pt x="8663492" y="1039906"/>
                  <a:pt x="8670664" y="1054249"/>
                </a:cubicBezTo>
                <a:cubicBezTo>
                  <a:pt x="8674250" y="1072179"/>
                  <a:pt x="8676987" y="1090299"/>
                  <a:pt x="8681422" y="1108038"/>
                </a:cubicBezTo>
                <a:cubicBezTo>
                  <a:pt x="8684172" y="1119039"/>
                  <a:pt x="8689429" y="1129310"/>
                  <a:pt x="8692179" y="1140311"/>
                </a:cubicBezTo>
                <a:cubicBezTo>
                  <a:pt x="8696614" y="1158050"/>
                  <a:pt x="8698502" y="1176361"/>
                  <a:pt x="8702937" y="1194099"/>
                </a:cubicBezTo>
                <a:cubicBezTo>
                  <a:pt x="8708558" y="1216582"/>
                  <a:pt x="8728631" y="1263712"/>
                  <a:pt x="8735210" y="1280160"/>
                </a:cubicBezTo>
                <a:cubicBezTo>
                  <a:pt x="8758949" y="1398856"/>
                  <a:pt x="8745160" y="1353045"/>
                  <a:pt x="8767483" y="1420009"/>
                </a:cubicBezTo>
                <a:cubicBezTo>
                  <a:pt x="8771069" y="1445110"/>
                  <a:pt x="8773267" y="1470449"/>
                  <a:pt x="8778240" y="1495313"/>
                </a:cubicBezTo>
                <a:cubicBezTo>
                  <a:pt x="8780464" y="1506432"/>
                  <a:pt x="8786538" y="1516516"/>
                  <a:pt x="8788998" y="1527586"/>
                </a:cubicBezTo>
                <a:cubicBezTo>
                  <a:pt x="8793730" y="1548879"/>
                  <a:pt x="8794466" y="1570971"/>
                  <a:pt x="8799756" y="1592132"/>
                </a:cubicBezTo>
                <a:cubicBezTo>
                  <a:pt x="8805256" y="1614134"/>
                  <a:pt x="8816823" y="1634439"/>
                  <a:pt x="8821271" y="1656678"/>
                </a:cubicBezTo>
                <a:cubicBezTo>
                  <a:pt x="8824857" y="1674607"/>
                  <a:pt x="8828063" y="1692617"/>
                  <a:pt x="8832029" y="1710466"/>
                </a:cubicBezTo>
                <a:cubicBezTo>
                  <a:pt x="8842871" y="1759255"/>
                  <a:pt x="8846417" y="1764387"/>
                  <a:pt x="8864302" y="1818042"/>
                </a:cubicBezTo>
                <a:lnTo>
                  <a:pt x="8875059" y="1850315"/>
                </a:lnTo>
                <a:cubicBezTo>
                  <a:pt x="8871473" y="1914861"/>
                  <a:pt x="8891976" y="1985530"/>
                  <a:pt x="8864302" y="2043953"/>
                </a:cubicBezTo>
                <a:cubicBezTo>
                  <a:pt x="8851926" y="2070081"/>
                  <a:pt x="8807151" y="2054711"/>
                  <a:pt x="8778240" y="2054711"/>
                </a:cubicBezTo>
                <a:cubicBezTo>
                  <a:pt x="8727910" y="2054711"/>
                  <a:pt x="8677835" y="2047539"/>
                  <a:pt x="8627633" y="2043953"/>
                </a:cubicBezTo>
                <a:cubicBezTo>
                  <a:pt x="8571253" y="2035898"/>
                  <a:pt x="8542488" y="2032384"/>
                  <a:pt x="8487784" y="2022438"/>
                </a:cubicBezTo>
                <a:cubicBezTo>
                  <a:pt x="8469794" y="2019167"/>
                  <a:pt x="8451925" y="2015266"/>
                  <a:pt x="8433996" y="2011680"/>
                </a:cubicBezTo>
                <a:cubicBezTo>
                  <a:pt x="8291268" y="1940317"/>
                  <a:pt x="8469503" y="2026898"/>
                  <a:pt x="8358692" y="1979407"/>
                </a:cubicBezTo>
                <a:cubicBezTo>
                  <a:pt x="8343952" y="1973090"/>
                  <a:pt x="8330402" y="1964209"/>
                  <a:pt x="8315662" y="1957892"/>
                </a:cubicBezTo>
                <a:cubicBezTo>
                  <a:pt x="8305239" y="1953425"/>
                  <a:pt x="8294007" y="1951116"/>
                  <a:pt x="8283389" y="1947134"/>
                </a:cubicBezTo>
                <a:cubicBezTo>
                  <a:pt x="8265308" y="1940354"/>
                  <a:pt x="8247530" y="1932791"/>
                  <a:pt x="8229600" y="1925619"/>
                </a:cubicBezTo>
                <a:cubicBezTo>
                  <a:pt x="8211671" y="1911275"/>
                  <a:pt x="8194381" y="1896093"/>
                  <a:pt x="8175812" y="1882588"/>
                </a:cubicBezTo>
                <a:cubicBezTo>
                  <a:pt x="8154900" y="1867379"/>
                  <a:pt x="8129550" y="1857842"/>
                  <a:pt x="8111266" y="1839558"/>
                </a:cubicBezTo>
                <a:cubicBezTo>
                  <a:pt x="8070975" y="1799267"/>
                  <a:pt x="8093426" y="1812096"/>
                  <a:pt x="8046720" y="1796527"/>
                </a:cubicBezTo>
                <a:cubicBezTo>
                  <a:pt x="8035962" y="1785769"/>
                  <a:pt x="8027746" y="1771642"/>
                  <a:pt x="8014447" y="1764254"/>
                </a:cubicBezTo>
                <a:cubicBezTo>
                  <a:pt x="7994622" y="1753240"/>
                  <a:pt x="7970187" y="1752881"/>
                  <a:pt x="7949902" y="1742739"/>
                </a:cubicBezTo>
                <a:cubicBezTo>
                  <a:pt x="7935558" y="1735567"/>
                  <a:pt x="7920622" y="1729475"/>
                  <a:pt x="7906871" y="1721224"/>
                </a:cubicBezTo>
                <a:cubicBezTo>
                  <a:pt x="7884698" y="1707920"/>
                  <a:pt x="7863840" y="1692537"/>
                  <a:pt x="7842325" y="1678193"/>
                </a:cubicBezTo>
                <a:cubicBezTo>
                  <a:pt x="7831567" y="1671021"/>
                  <a:pt x="7822318" y="1660767"/>
                  <a:pt x="7810052" y="1656678"/>
                </a:cubicBezTo>
                <a:lnTo>
                  <a:pt x="7680960" y="1613647"/>
                </a:lnTo>
                <a:lnTo>
                  <a:pt x="7648687" y="1602889"/>
                </a:lnTo>
                <a:cubicBezTo>
                  <a:pt x="7637930" y="1599303"/>
                  <a:pt x="7626557" y="1597203"/>
                  <a:pt x="7616415" y="1592132"/>
                </a:cubicBezTo>
                <a:cubicBezTo>
                  <a:pt x="7602071" y="1584960"/>
                  <a:pt x="7588598" y="1575688"/>
                  <a:pt x="7573384" y="1570617"/>
                </a:cubicBezTo>
                <a:cubicBezTo>
                  <a:pt x="7556038" y="1564835"/>
                  <a:pt x="7537445" y="1563826"/>
                  <a:pt x="7519596" y="1559859"/>
                </a:cubicBezTo>
                <a:cubicBezTo>
                  <a:pt x="7505163" y="1556652"/>
                  <a:pt x="7490909" y="1552687"/>
                  <a:pt x="7476565" y="1549101"/>
                </a:cubicBezTo>
                <a:cubicBezTo>
                  <a:pt x="7415605" y="1552687"/>
                  <a:pt x="7354475" y="1554069"/>
                  <a:pt x="7293685" y="1559859"/>
                </a:cubicBezTo>
                <a:cubicBezTo>
                  <a:pt x="7278967" y="1561261"/>
                  <a:pt x="7264816" y="1566369"/>
                  <a:pt x="7250655" y="1570617"/>
                </a:cubicBezTo>
                <a:cubicBezTo>
                  <a:pt x="7228932" y="1577134"/>
                  <a:pt x="7207624" y="1584960"/>
                  <a:pt x="7186109" y="1592132"/>
                </a:cubicBezTo>
                <a:lnTo>
                  <a:pt x="7153836" y="1602889"/>
                </a:lnTo>
                <a:cubicBezTo>
                  <a:pt x="7143078" y="1606475"/>
                  <a:pt x="7132682" y="1611423"/>
                  <a:pt x="7121563" y="1613647"/>
                </a:cubicBezTo>
                <a:cubicBezTo>
                  <a:pt x="6999488" y="1638061"/>
                  <a:pt x="7049463" y="1626292"/>
                  <a:pt x="6970956" y="1645920"/>
                </a:cubicBezTo>
                <a:cubicBezTo>
                  <a:pt x="6963784" y="1653092"/>
                  <a:pt x="6954658" y="1658738"/>
                  <a:pt x="6949440" y="1667435"/>
                </a:cubicBezTo>
                <a:cubicBezTo>
                  <a:pt x="6938978" y="1684872"/>
                  <a:pt x="6934953" y="1726340"/>
                  <a:pt x="6927925" y="1742739"/>
                </a:cubicBezTo>
                <a:cubicBezTo>
                  <a:pt x="6922832" y="1754623"/>
                  <a:pt x="6911661" y="1763197"/>
                  <a:pt x="6906410" y="1775012"/>
                </a:cubicBezTo>
                <a:cubicBezTo>
                  <a:pt x="6897199" y="1795736"/>
                  <a:pt x="6884895" y="1839558"/>
                  <a:pt x="6884895" y="1839558"/>
                </a:cubicBezTo>
                <a:cubicBezTo>
                  <a:pt x="6894825" y="1889212"/>
                  <a:pt x="6906410" y="1939063"/>
                  <a:pt x="6906410" y="1990165"/>
                </a:cubicBezTo>
                <a:cubicBezTo>
                  <a:pt x="6906410" y="2029772"/>
                  <a:pt x="6908177" y="2070924"/>
                  <a:pt x="6895652" y="2108499"/>
                </a:cubicBezTo>
                <a:cubicBezTo>
                  <a:pt x="6892066" y="2119257"/>
                  <a:pt x="6874137" y="2115671"/>
                  <a:pt x="6863379" y="2119257"/>
                </a:cubicBezTo>
                <a:cubicBezTo>
                  <a:pt x="6777318" y="2115671"/>
                  <a:pt x="6690956" y="2116539"/>
                  <a:pt x="6605196" y="2108499"/>
                </a:cubicBezTo>
                <a:cubicBezTo>
                  <a:pt x="6575755" y="2105739"/>
                  <a:pt x="6519135" y="2086984"/>
                  <a:pt x="6519135" y="2086984"/>
                </a:cubicBezTo>
                <a:cubicBezTo>
                  <a:pt x="6477619" y="2045468"/>
                  <a:pt x="6520313" y="2080205"/>
                  <a:pt x="6443831" y="2054711"/>
                </a:cubicBezTo>
                <a:cubicBezTo>
                  <a:pt x="6428617" y="2049640"/>
                  <a:pt x="6415816" y="2038826"/>
                  <a:pt x="6400800" y="2033195"/>
                </a:cubicBezTo>
                <a:cubicBezTo>
                  <a:pt x="6386957" y="2028004"/>
                  <a:pt x="6372113" y="2026024"/>
                  <a:pt x="6357770" y="2022438"/>
                </a:cubicBezTo>
                <a:cubicBezTo>
                  <a:pt x="6343426" y="2015266"/>
                  <a:pt x="6329953" y="2005993"/>
                  <a:pt x="6314739" y="2000922"/>
                </a:cubicBezTo>
                <a:cubicBezTo>
                  <a:pt x="6265564" y="1984530"/>
                  <a:pt x="6256338" y="1988628"/>
                  <a:pt x="6207163" y="2000922"/>
                </a:cubicBezTo>
                <a:cubicBezTo>
                  <a:pt x="6196162" y="2003672"/>
                  <a:pt x="6185032" y="2006609"/>
                  <a:pt x="6174890" y="2011680"/>
                </a:cubicBezTo>
                <a:cubicBezTo>
                  <a:pt x="6163326" y="2017462"/>
                  <a:pt x="6152713" y="2025118"/>
                  <a:pt x="6142617" y="2033195"/>
                </a:cubicBezTo>
                <a:cubicBezTo>
                  <a:pt x="6134697" y="2039531"/>
                  <a:pt x="6129799" y="2049493"/>
                  <a:pt x="6121102" y="2054711"/>
                </a:cubicBezTo>
                <a:cubicBezTo>
                  <a:pt x="6111378" y="2060545"/>
                  <a:pt x="6099587" y="2061882"/>
                  <a:pt x="6088829" y="2065468"/>
                </a:cubicBezTo>
                <a:cubicBezTo>
                  <a:pt x="5996338" y="2127130"/>
                  <a:pt x="6113361" y="2053202"/>
                  <a:pt x="6024283" y="2097741"/>
                </a:cubicBezTo>
                <a:cubicBezTo>
                  <a:pt x="6012719" y="2103523"/>
                  <a:pt x="6004161" y="2114838"/>
                  <a:pt x="5992010" y="2119257"/>
                </a:cubicBezTo>
                <a:cubicBezTo>
                  <a:pt x="5943417" y="2136927"/>
                  <a:pt x="5844733" y="2150696"/>
                  <a:pt x="5798372" y="2162287"/>
                </a:cubicBezTo>
                <a:cubicBezTo>
                  <a:pt x="5714168" y="2183339"/>
                  <a:pt x="5791279" y="2166101"/>
                  <a:pt x="5658523" y="2183802"/>
                </a:cubicBezTo>
                <a:cubicBezTo>
                  <a:pt x="5636902" y="2186685"/>
                  <a:pt x="5615366" y="2190282"/>
                  <a:pt x="5593977" y="2194560"/>
                </a:cubicBezTo>
                <a:cubicBezTo>
                  <a:pt x="5579479" y="2197460"/>
                  <a:pt x="5565617" y="2203484"/>
                  <a:pt x="5550946" y="2205318"/>
                </a:cubicBezTo>
                <a:cubicBezTo>
                  <a:pt x="5439565" y="2219240"/>
                  <a:pt x="5242426" y="2223252"/>
                  <a:pt x="5152913" y="2226833"/>
                </a:cubicBezTo>
                <a:cubicBezTo>
                  <a:pt x="5117054" y="2234005"/>
                  <a:pt x="5036468" y="2212871"/>
                  <a:pt x="5045337" y="2248348"/>
                </a:cubicBezTo>
                <a:cubicBezTo>
                  <a:pt x="5048923" y="2262692"/>
                  <a:pt x="5051847" y="2277217"/>
                  <a:pt x="5056095" y="2291379"/>
                </a:cubicBezTo>
                <a:cubicBezTo>
                  <a:pt x="5062612" y="2313102"/>
                  <a:pt x="5077610" y="2355925"/>
                  <a:pt x="5077610" y="2355925"/>
                </a:cubicBezTo>
                <a:cubicBezTo>
                  <a:pt x="5075403" y="2382410"/>
                  <a:pt x="5099898" y="2495646"/>
                  <a:pt x="5034579" y="2506532"/>
                </a:cubicBezTo>
                <a:cubicBezTo>
                  <a:pt x="5023394" y="2508396"/>
                  <a:pt x="5013209" y="2498889"/>
                  <a:pt x="5002306" y="2495774"/>
                </a:cubicBezTo>
                <a:cubicBezTo>
                  <a:pt x="4988090" y="2491712"/>
                  <a:pt x="4973437" y="2489265"/>
                  <a:pt x="4959276" y="2485017"/>
                </a:cubicBezTo>
                <a:cubicBezTo>
                  <a:pt x="4937553" y="2478500"/>
                  <a:pt x="4916245" y="2470673"/>
                  <a:pt x="4894730" y="2463501"/>
                </a:cubicBezTo>
                <a:lnTo>
                  <a:pt x="4862457" y="2452744"/>
                </a:lnTo>
                <a:cubicBezTo>
                  <a:pt x="4851699" y="2449158"/>
                  <a:pt x="4840326" y="2447057"/>
                  <a:pt x="4830184" y="2441986"/>
                </a:cubicBezTo>
                <a:cubicBezTo>
                  <a:pt x="4801497" y="2427642"/>
                  <a:pt x="4774550" y="2409097"/>
                  <a:pt x="4744123" y="2398955"/>
                </a:cubicBezTo>
                <a:lnTo>
                  <a:pt x="4647304" y="2366682"/>
                </a:lnTo>
                <a:cubicBezTo>
                  <a:pt x="4636546" y="2363096"/>
                  <a:pt x="4626348" y="2356632"/>
                  <a:pt x="4615031" y="2355925"/>
                </a:cubicBezTo>
                <a:lnTo>
                  <a:pt x="4442909" y="2345167"/>
                </a:lnTo>
                <a:cubicBezTo>
                  <a:pt x="4329124" y="2353295"/>
                  <a:pt x="4310834" y="2351043"/>
                  <a:pt x="4216998" y="2366682"/>
                </a:cubicBezTo>
                <a:cubicBezTo>
                  <a:pt x="4198962" y="2369688"/>
                  <a:pt x="4180948" y="2373005"/>
                  <a:pt x="4163210" y="2377440"/>
                </a:cubicBezTo>
                <a:cubicBezTo>
                  <a:pt x="4119415" y="2388389"/>
                  <a:pt x="4132665" y="2394990"/>
                  <a:pt x="4077149" y="2398955"/>
                </a:cubicBezTo>
                <a:cubicBezTo>
                  <a:pt x="3994806" y="2404837"/>
                  <a:pt x="3912198" y="2406127"/>
                  <a:pt x="3829723" y="2409713"/>
                </a:cubicBezTo>
                <a:lnTo>
                  <a:pt x="3646843" y="2431228"/>
                </a:lnTo>
                <a:cubicBezTo>
                  <a:pt x="3625250" y="2434313"/>
                  <a:pt x="3603458" y="2436696"/>
                  <a:pt x="3582297" y="2441986"/>
                </a:cubicBezTo>
                <a:cubicBezTo>
                  <a:pt x="3515888" y="2458588"/>
                  <a:pt x="3522011" y="2471131"/>
                  <a:pt x="3453205" y="2474259"/>
                </a:cubicBezTo>
                <a:cubicBezTo>
                  <a:pt x="3317035" y="2480449"/>
                  <a:pt x="3180678" y="2481431"/>
                  <a:pt x="3044415" y="2485017"/>
                </a:cubicBezTo>
                <a:lnTo>
                  <a:pt x="2743200" y="2517289"/>
                </a:lnTo>
                <a:cubicBezTo>
                  <a:pt x="2675136" y="2521983"/>
                  <a:pt x="2606937" y="2524461"/>
                  <a:pt x="2538805" y="2528047"/>
                </a:cubicBezTo>
                <a:lnTo>
                  <a:pt x="2452744" y="2517289"/>
                </a:lnTo>
                <a:cubicBezTo>
                  <a:pt x="2420495" y="2513495"/>
                  <a:pt x="2388070" y="2511124"/>
                  <a:pt x="2355925" y="2506532"/>
                </a:cubicBezTo>
                <a:cubicBezTo>
                  <a:pt x="2337824" y="2503946"/>
                  <a:pt x="2320127" y="2499045"/>
                  <a:pt x="2302137" y="2495774"/>
                </a:cubicBezTo>
                <a:cubicBezTo>
                  <a:pt x="2266954" y="2489377"/>
                  <a:pt x="2219247" y="2483120"/>
                  <a:pt x="2183803" y="2474259"/>
                </a:cubicBezTo>
                <a:cubicBezTo>
                  <a:pt x="2172802" y="2471509"/>
                  <a:pt x="2162470" y="2466485"/>
                  <a:pt x="2151530" y="2463501"/>
                </a:cubicBezTo>
                <a:cubicBezTo>
                  <a:pt x="2123002" y="2455721"/>
                  <a:pt x="2094156" y="2449158"/>
                  <a:pt x="2065469" y="2441986"/>
                </a:cubicBezTo>
                <a:lnTo>
                  <a:pt x="2022438" y="2431228"/>
                </a:lnTo>
                <a:cubicBezTo>
                  <a:pt x="2008094" y="2427642"/>
                  <a:pt x="1993433" y="2425147"/>
                  <a:pt x="1979407" y="2420471"/>
                </a:cubicBezTo>
                <a:cubicBezTo>
                  <a:pt x="1968650" y="2416885"/>
                  <a:pt x="1958038" y="2412828"/>
                  <a:pt x="1947135" y="2409713"/>
                </a:cubicBezTo>
                <a:cubicBezTo>
                  <a:pt x="1932919" y="2405651"/>
                  <a:pt x="1917948" y="2404146"/>
                  <a:pt x="1904104" y="2398955"/>
                </a:cubicBezTo>
                <a:cubicBezTo>
                  <a:pt x="1889088" y="2393324"/>
                  <a:pt x="1876287" y="2382511"/>
                  <a:pt x="1861073" y="2377440"/>
                </a:cubicBezTo>
                <a:cubicBezTo>
                  <a:pt x="1843727" y="2371658"/>
                  <a:pt x="1825024" y="2371117"/>
                  <a:pt x="1807285" y="2366682"/>
                </a:cubicBezTo>
                <a:cubicBezTo>
                  <a:pt x="1766910" y="2356588"/>
                  <a:pt x="1775096" y="2352887"/>
                  <a:pt x="1731982" y="2334409"/>
                </a:cubicBezTo>
                <a:cubicBezTo>
                  <a:pt x="1671329" y="2308415"/>
                  <a:pt x="1729425" y="2340174"/>
                  <a:pt x="1656678" y="2312894"/>
                </a:cubicBezTo>
                <a:cubicBezTo>
                  <a:pt x="1641662" y="2307263"/>
                  <a:pt x="1628861" y="2296450"/>
                  <a:pt x="1613647" y="2291379"/>
                </a:cubicBezTo>
                <a:cubicBezTo>
                  <a:pt x="1596301" y="2285597"/>
                  <a:pt x="1577598" y="2285056"/>
                  <a:pt x="1559859" y="2280621"/>
                </a:cubicBezTo>
                <a:cubicBezTo>
                  <a:pt x="1548858" y="2277871"/>
                  <a:pt x="1538489" y="2272979"/>
                  <a:pt x="1527586" y="2269864"/>
                </a:cubicBezTo>
                <a:cubicBezTo>
                  <a:pt x="1513370" y="2265802"/>
                  <a:pt x="1498772" y="2263168"/>
                  <a:pt x="1484556" y="2259106"/>
                </a:cubicBezTo>
                <a:cubicBezTo>
                  <a:pt x="1473653" y="2255991"/>
                  <a:pt x="1463186" y="2251463"/>
                  <a:pt x="1452283" y="2248348"/>
                </a:cubicBezTo>
                <a:cubicBezTo>
                  <a:pt x="1414263" y="2237485"/>
                  <a:pt x="1323607" y="2218816"/>
                  <a:pt x="1301676" y="2216075"/>
                </a:cubicBezTo>
                <a:lnTo>
                  <a:pt x="1215615" y="2205318"/>
                </a:lnTo>
                <a:cubicBezTo>
                  <a:pt x="1178606" y="2200031"/>
                  <a:pt x="1143679" y="2194494"/>
                  <a:pt x="1108038" y="2183802"/>
                </a:cubicBezTo>
                <a:cubicBezTo>
                  <a:pt x="1086315" y="2177285"/>
                  <a:pt x="1065007" y="2169459"/>
                  <a:pt x="1043492" y="2162287"/>
                </a:cubicBezTo>
                <a:cubicBezTo>
                  <a:pt x="1032734" y="2158701"/>
                  <a:pt x="1020654" y="2157819"/>
                  <a:pt x="1011219" y="2151529"/>
                </a:cubicBezTo>
                <a:cubicBezTo>
                  <a:pt x="1000461" y="2144357"/>
                  <a:pt x="990761" y="2135265"/>
                  <a:pt x="978946" y="2130014"/>
                </a:cubicBezTo>
                <a:cubicBezTo>
                  <a:pt x="958222" y="2120803"/>
                  <a:pt x="934685" y="2118641"/>
                  <a:pt x="914400" y="2108499"/>
                </a:cubicBezTo>
                <a:cubicBezTo>
                  <a:pt x="900057" y="2101327"/>
                  <a:pt x="886110" y="2093301"/>
                  <a:pt x="871370" y="2086984"/>
                </a:cubicBezTo>
                <a:cubicBezTo>
                  <a:pt x="845577" y="2075930"/>
                  <a:pt x="823361" y="2073267"/>
                  <a:pt x="796066" y="2065468"/>
                </a:cubicBezTo>
                <a:cubicBezTo>
                  <a:pt x="785163" y="2062353"/>
                  <a:pt x="774794" y="2057461"/>
                  <a:pt x="763793" y="2054711"/>
                </a:cubicBezTo>
                <a:cubicBezTo>
                  <a:pt x="743343" y="2049599"/>
                  <a:pt x="689063" y="2041478"/>
                  <a:pt x="666975" y="2033195"/>
                </a:cubicBezTo>
                <a:cubicBezTo>
                  <a:pt x="565175" y="1995020"/>
                  <a:pt x="688029" y="2024498"/>
                  <a:pt x="570156" y="2000922"/>
                </a:cubicBezTo>
                <a:cubicBezTo>
                  <a:pt x="470871" y="1951280"/>
                  <a:pt x="515210" y="1965671"/>
                  <a:pt x="441064" y="1947134"/>
                </a:cubicBezTo>
                <a:cubicBezTo>
                  <a:pt x="430306" y="1939962"/>
                  <a:pt x="420606" y="1930870"/>
                  <a:pt x="408791" y="1925619"/>
                </a:cubicBezTo>
                <a:cubicBezTo>
                  <a:pt x="339953" y="1895025"/>
                  <a:pt x="355959" y="1911210"/>
                  <a:pt x="290457" y="1893346"/>
                </a:cubicBezTo>
                <a:cubicBezTo>
                  <a:pt x="268577" y="1887379"/>
                  <a:pt x="247913" y="1877332"/>
                  <a:pt x="225911" y="1871831"/>
                </a:cubicBezTo>
                <a:cubicBezTo>
                  <a:pt x="211567" y="1868245"/>
                  <a:pt x="197042" y="1865322"/>
                  <a:pt x="182880" y="1861073"/>
                </a:cubicBezTo>
                <a:cubicBezTo>
                  <a:pt x="161158" y="1854556"/>
                  <a:pt x="139850" y="1846730"/>
                  <a:pt x="118335" y="1839558"/>
                </a:cubicBezTo>
                <a:cubicBezTo>
                  <a:pt x="107577" y="1835972"/>
                  <a:pt x="95497" y="1835090"/>
                  <a:pt x="86062" y="1828800"/>
                </a:cubicBezTo>
                <a:cubicBezTo>
                  <a:pt x="-13269" y="1762580"/>
                  <a:pt x="108917" y="1847084"/>
                  <a:pt x="32273" y="1785769"/>
                </a:cubicBezTo>
                <a:cubicBezTo>
                  <a:pt x="22177" y="1777692"/>
                  <a:pt x="10758" y="1771426"/>
                  <a:pt x="0" y="1764254"/>
                </a:cubicBezTo>
                <a:cubicBezTo>
                  <a:pt x="3586" y="1735567"/>
                  <a:pt x="6669" y="1706813"/>
                  <a:pt x="10758" y="1678193"/>
                </a:cubicBezTo>
                <a:cubicBezTo>
                  <a:pt x="13843" y="1656600"/>
                  <a:pt x="19107" y="1635326"/>
                  <a:pt x="21516" y="1613647"/>
                </a:cubicBezTo>
                <a:cubicBezTo>
                  <a:pt x="29870" y="1538466"/>
                  <a:pt x="19110" y="1459499"/>
                  <a:pt x="43031" y="1387737"/>
                </a:cubicBezTo>
                <a:cubicBezTo>
                  <a:pt x="46617" y="1376979"/>
                  <a:pt x="47955" y="1365188"/>
                  <a:pt x="53789" y="1355464"/>
                </a:cubicBezTo>
                <a:cubicBezTo>
                  <a:pt x="59007" y="1346767"/>
                  <a:pt x="68968" y="1341868"/>
                  <a:pt x="75304" y="1333948"/>
                </a:cubicBezTo>
                <a:cubicBezTo>
                  <a:pt x="100157" y="1302881"/>
                  <a:pt x="89472" y="1303250"/>
                  <a:pt x="118335" y="1280160"/>
                </a:cubicBezTo>
                <a:cubicBezTo>
                  <a:pt x="128431" y="1272084"/>
                  <a:pt x="137829" y="1260611"/>
                  <a:pt x="150607" y="1258645"/>
                </a:cubicBezTo>
                <a:cubicBezTo>
                  <a:pt x="186049" y="1253192"/>
                  <a:pt x="199017" y="1231751"/>
                  <a:pt x="225911" y="1226372"/>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xmlns="" id="{97F1A3E2-919A-CF42-A25D-F661B3FF4DCC}"/>
              </a:ext>
            </a:extLst>
          </p:cNvPr>
          <p:cNvSpPr txBox="1"/>
          <p:nvPr/>
        </p:nvSpPr>
        <p:spPr>
          <a:xfrm>
            <a:off x="412417" y="473483"/>
            <a:ext cx="4450041" cy="461665"/>
          </a:xfrm>
          <a:prstGeom prst="rect">
            <a:avLst/>
          </a:prstGeom>
          <a:noFill/>
        </p:spPr>
        <p:txBody>
          <a:bodyPr wrap="square" rtlCol="0">
            <a:spAutoFit/>
          </a:bodyPr>
          <a:lstStyle/>
          <a:p>
            <a:r>
              <a:rPr lang="en-GB" sz="2400" b="1" dirty="0"/>
              <a:t>External anatomy of the Salmon</a:t>
            </a:r>
          </a:p>
        </p:txBody>
      </p:sp>
      <p:sp>
        <p:nvSpPr>
          <p:cNvPr id="3" name="TextBox 2">
            <a:extLst>
              <a:ext uri="{FF2B5EF4-FFF2-40B4-BE49-F238E27FC236}">
                <a16:creationId xmlns:a16="http://schemas.microsoft.com/office/drawing/2014/main" xmlns="" id="{EC0ECEBE-8381-2449-9526-9346EBDE5B4F}"/>
              </a:ext>
            </a:extLst>
          </p:cNvPr>
          <p:cNvSpPr txBox="1"/>
          <p:nvPr/>
        </p:nvSpPr>
        <p:spPr>
          <a:xfrm>
            <a:off x="412416" y="942258"/>
            <a:ext cx="4105796" cy="738664"/>
          </a:xfrm>
          <a:prstGeom prst="rect">
            <a:avLst/>
          </a:prstGeom>
          <a:noFill/>
        </p:spPr>
        <p:txBody>
          <a:bodyPr wrap="square" rtlCol="0">
            <a:spAutoFit/>
          </a:bodyPr>
          <a:lstStyle/>
          <a:p>
            <a:r>
              <a:rPr lang="en-GB" sz="1400" dirty="0"/>
              <a:t>Learn about the external features and their function.</a:t>
            </a:r>
          </a:p>
          <a:p>
            <a:endParaRPr lang="en-GB" sz="1400" dirty="0"/>
          </a:p>
          <a:p>
            <a:r>
              <a:rPr lang="en-GB" sz="1400" dirty="0"/>
              <a:t>Click on the salmon to begin.</a:t>
            </a:r>
          </a:p>
        </p:txBody>
      </p:sp>
      <p:sp>
        <p:nvSpPr>
          <p:cNvPr id="4" name="TextBox 3">
            <a:hlinkClick r:id="" action="ppaction://hlinkshowjump?jump=endshow"/>
            <a:extLst>
              <a:ext uri="{FF2B5EF4-FFF2-40B4-BE49-F238E27FC236}">
                <a16:creationId xmlns:a16="http://schemas.microsoft.com/office/drawing/2014/main" xmlns="" id="{D3821620-E2DE-C445-B49F-DEC6DAB91391}"/>
              </a:ext>
            </a:extLst>
          </p:cNvPr>
          <p:cNvSpPr txBox="1"/>
          <p:nvPr/>
        </p:nvSpPr>
        <p:spPr>
          <a:xfrm>
            <a:off x="7285611" y="6245509"/>
            <a:ext cx="1421296" cy="307777"/>
          </a:xfrm>
          <a:prstGeom prst="rect">
            <a:avLst/>
          </a:prstGeom>
          <a:noFill/>
        </p:spPr>
        <p:txBody>
          <a:bodyPr wrap="square" rtlCol="0">
            <a:spAutoFit/>
          </a:bodyPr>
          <a:lstStyle/>
          <a:p>
            <a:r>
              <a:rPr lang="en-GB" sz="1400" dirty="0"/>
              <a:t>Close the activity</a:t>
            </a:r>
          </a:p>
        </p:txBody>
      </p:sp>
      <p:sp>
        <p:nvSpPr>
          <p:cNvPr id="10" name="Rectangle 9">
            <a:extLst>
              <a:ext uri="{FF2B5EF4-FFF2-40B4-BE49-F238E27FC236}">
                <a16:creationId xmlns:a16="http://schemas.microsoft.com/office/drawing/2014/main" xmlns="" id="{58D134ED-F7DE-6A49-BEA6-C1EBEC723D90}"/>
              </a:ext>
            </a:extLst>
          </p:cNvPr>
          <p:cNvSpPr/>
          <p:nvPr/>
        </p:nvSpPr>
        <p:spPr>
          <a:xfrm>
            <a:off x="424925" y="6314547"/>
            <a:ext cx="4572000" cy="215444"/>
          </a:xfrm>
          <a:prstGeom prst="rect">
            <a:avLst/>
          </a:prstGeom>
        </p:spPr>
        <p:txBody>
          <a:bodyPr>
            <a:spAutoFit/>
          </a:bodyPr>
          <a:lstStyle/>
          <a:p>
            <a:r>
              <a:rPr lang="en-GB" sz="800" dirty="0"/>
              <a:t>All images Copyright: </a:t>
            </a:r>
            <a:r>
              <a:rPr lang="en-GB" sz="800" dirty="0" err="1"/>
              <a:t>Kare</a:t>
            </a:r>
            <a:r>
              <a:rPr lang="en-GB" sz="800" dirty="0"/>
              <a:t> </a:t>
            </a:r>
            <a:r>
              <a:rPr lang="en-GB" sz="800" dirty="0" err="1"/>
              <a:t>Romuld</a:t>
            </a:r>
            <a:r>
              <a:rPr lang="en-GB" sz="800" dirty="0"/>
              <a:t>, </a:t>
            </a:r>
            <a:r>
              <a:rPr lang="en-GB" sz="800" dirty="0" err="1"/>
              <a:t>Guri</a:t>
            </a:r>
            <a:r>
              <a:rPr lang="en-GB" sz="800" dirty="0"/>
              <a:t> </a:t>
            </a:r>
            <a:r>
              <a:rPr lang="en-GB" sz="800" dirty="0" err="1"/>
              <a:t>Kunna</a:t>
            </a:r>
            <a:r>
              <a:rPr lang="en-GB" sz="800" dirty="0"/>
              <a:t> </a:t>
            </a:r>
            <a:r>
              <a:rPr lang="en-GB" sz="800" dirty="0" err="1"/>
              <a:t>videragaende</a:t>
            </a:r>
            <a:r>
              <a:rPr lang="en-GB" sz="800" dirty="0"/>
              <a:t> </a:t>
            </a:r>
            <a:r>
              <a:rPr lang="en-GB" sz="800" dirty="0" err="1"/>
              <a:t>skole</a:t>
            </a:r>
            <a:r>
              <a:rPr lang="en-GB" sz="800" dirty="0"/>
              <a:t>, </a:t>
            </a:r>
            <a:r>
              <a:rPr lang="en-GB" sz="800" dirty="0" err="1"/>
              <a:t>Froya</a:t>
            </a:r>
            <a:r>
              <a:rPr lang="en-GB" sz="800" dirty="0"/>
              <a:t>, Norway</a:t>
            </a:r>
          </a:p>
        </p:txBody>
      </p:sp>
      <p:sp>
        <p:nvSpPr>
          <p:cNvPr id="11" name="Rectangle 10">
            <a:extLst>
              <a:ext uri="{FF2B5EF4-FFF2-40B4-BE49-F238E27FC236}">
                <a16:creationId xmlns:a16="http://schemas.microsoft.com/office/drawing/2014/main" xmlns="" id="{0EF2257C-9F70-A249-9DCA-86E17F8E6079}"/>
              </a:ext>
            </a:extLst>
          </p:cNvPr>
          <p:cNvSpPr/>
          <p:nvPr/>
        </p:nvSpPr>
        <p:spPr>
          <a:xfrm>
            <a:off x="1352549" y="6095360"/>
            <a:ext cx="3582669" cy="215444"/>
          </a:xfrm>
          <a:prstGeom prst="rect">
            <a:avLst/>
          </a:prstGeom>
        </p:spPr>
        <p:txBody>
          <a:bodyPr wrap="square">
            <a:spAutoFit/>
          </a:bodyPr>
          <a:lstStyle/>
          <a:p>
            <a:r>
              <a:rPr lang="en-GB" sz="800" dirty="0">
                <a:solidFill>
                  <a:srgbClr val="FFFF00"/>
                </a:solidFill>
              </a:rPr>
              <a:t>Text and logo for Open Licence</a:t>
            </a:r>
          </a:p>
        </p:txBody>
      </p:sp>
      <p:pic>
        <p:nvPicPr>
          <p:cNvPr id="13" name="Picture 12">
            <a:extLst>
              <a:ext uri="{FF2B5EF4-FFF2-40B4-BE49-F238E27FC236}">
                <a16:creationId xmlns:a16="http://schemas.microsoft.com/office/drawing/2014/main" xmlns="" id="{3402FCA2-33B1-FB48-9D9F-C6908017D0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367" y="6115712"/>
            <a:ext cx="864661" cy="177512"/>
          </a:xfrm>
          <a:prstGeom prst="rect">
            <a:avLst/>
          </a:prstGeom>
        </p:spPr>
      </p:pic>
    </p:spTree>
    <p:extLst>
      <p:ext uri="{BB962C8B-B14F-4D97-AF65-F5344CB8AC3E}">
        <p14:creationId xmlns:p14="http://schemas.microsoft.com/office/powerpoint/2010/main" val="3099488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ED42AF3-BA72-3443-85D2-AE624975D7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4445000"/>
          </a:xfrm>
          <a:prstGeom prst="rect">
            <a:avLst/>
          </a:prstGeom>
        </p:spPr>
      </p:pic>
      <p:sp>
        <p:nvSpPr>
          <p:cNvPr id="2" name="TextBox 1">
            <a:extLst>
              <a:ext uri="{FF2B5EF4-FFF2-40B4-BE49-F238E27FC236}">
                <a16:creationId xmlns:a16="http://schemas.microsoft.com/office/drawing/2014/main" xmlns="" id="{6559ACCA-BFCE-8E4D-96EF-BA33CECF540C}"/>
              </a:ext>
            </a:extLst>
          </p:cNvPr>
          <p:cNvSpPr txBox="1"/>
          <p:nvPr/>
        </p:nvSpPr>
        <p:spPr>
          <a:xfrm>
            <a:off x="211293" y="4697264"/>
            <a:ext cx="4414495" cy="1962076"/>
          </a:xfrm>
          <a:prstGeom prst="rect">
            <a:avLst/>
          </a:prstGeom>
          <a:noFill/>
        </p:spPr>
        <p:txBody>
          <a:bodyPr wrap="square" rtlCol="0">
            <a:spAutoFit/>
          </a:bodyPr>
          <a:lstStyle/>
          <a:p>
            <a:r>
              <a:rPr lang="en-GB" sz="1350" dirty="0"/>
              <a:t>The </a:t>
            </a:r>
            <a:r>
              <a:rPr lang="en-GB" sz="1350" b="1" dirty="0"/>
              <a:t>Operculum </a:t>
            </a:r>
            <a:r>
              <a:rPr lang="en-GB" sz="1350" dirty="0"/>
              <a:t>has been lifted to show the gills below.</a:t>
            </a:r>
          </a:p>
          <a:p>
            <a:endParaRPr lang="en-GB" sz="1350" dirty="0"/>
          </a:p>
          <a:p>
            <a:r>
              <a:rPr lang="en-GB" sz="1350" dirty="0"/>
              <a:t>The Operculum protects the gills. It is a firm but slightly flexible outer casing that operates like a hinged plate. </a:t>
            </a:r>
          </a:p>
          <a:p>
            <a:r>
              <a:rPr lang="en-GB" sz="1350" dirty="0"/>
              <a:t>The fish can open and close it to draw in and regulate the flow of water over the gills. </a:t>
            </a:r>
          </a:p>
          <a:p>
            <a:r>
              <a:rPr lang="en-GB" sz="1350" dirty="0"/>
              <a:t>The Operculum beat rate can be controlled according to the dissolved oxygen content of the water and the oxygen requirement of the fish.</a:t>
            </a:r>
          </a:p>
        </p:txBody>
      </p:sp>
      <p:sp>
        <p:nvSpPr>
          <p:cNvPr id="6" name="Rectangle 5">
            <a:extLst>
              <a:ext uri="{FF2B5EF4-FFF2-40B4-BE49-F238E27FC236}">
                <a16:creationId xmlns:a16="http://schemas.microsoft.com/office/drawing/2014/main" xmlns="" id="{826CC2B0-0846-DC4B-9665-55C3495CF973}"/>
              </a:ext>
            </a:extLst>
          </p:cNvPr>
          <p:cNvSpPr/>
          <p:nvPr/>
        </p:nvSpPr>
        <p:spPr>
          <a:xfrm>
            <a:off x="5794983" y="6370203"/>
            <a:ext cx="2899576" cy="276999"/>
          </a:xfrm>
          <a:prstGeom prst="rect">
            <a:avLst/>
          </a:prstGeom>
        </p:spPr>
        <p:txBody>
          <a:bodyPr wrap="none">
            <a:spAutoFit/>
          </a:bodyPr>
          <a:lstStyle/>
          <a:p>
            <a:r>
              <a:rPr lang="en-GB" sz="1200" dirty="0"/>
              <a:t>(Click anywhere to return to the whole fish)</a:t>
            </a:r>
          </a:p>
        </p:txBody>
      </p:sp>
    </p:spTree>
    <p:extLst>
      <p:ext uri="{BB962C8B-B14F-4D97-AF65-F5344CB8AC3E}">
        <p14:creationId xmlns:p14="http://schemas.microsoft.com/office/powerpoint/2010/main" val="16670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9638E2-7A3C-7C47-AE0F-21B686593D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6040775">
            <a:off x="-2818502" y="1561502"/>
            <a:ext cx="9144000" cy="4445000"/>
          </a:xfrm>
          <a:prstGeom prst="rect">
            <a:avLst/>
          </a:prstGeom>
        </p:spPr>
      </p:pic>
      <p:sp>
        <p:nvSpPr>
          <p:cNvPr id="5" name="Rectangle 4">
            <a:extLst>
              <a:ext uri="{FF2B5EF4-FFF2-40B4-BE49-F238E27FC236}">
                <a16:creationId xmlns:a16="http://schemas.microsoft.com/office/drawing/2014/main" xmlns="" id="{9E23B78A-5EA3-E04B-947A-FC38F11E24BB}"/>
              </a:ext>
            </a:extLst>
          </p:cNvPr>
          <p:cNvSpPr/>
          <p:nvPr/>
        </p:nvSpPr>
        <p:spPr>
          <a:xfrm>
            <a:off x="4760258" y="2030117"/>
            <a:ext cx="3921163" cy="2677656"/>
          </a:xfrm>
          <a:prstGeom prst="rect">
            <a:avLst/>
          </a:prstGeom>
        </p:spPr>
        <p:txBody>
          <a:bodyPr wrap="square">
            <a:spAutoFit/>
          </a:bodyPr>
          <a:lstStyle/>
          <a:p>
            <a:r>
              <a:rPr lang="en-GB" sz="1400" b="1" dirty="0"/>
              <a:t>The Mouth</a:t>
            </a:r>
          </a:p>
          <a:p>
            <a:endParaRPr lang="en-GB" sz="1400" dirty="0"/>
          </a:p>
          <a:p>
            <a:r>
              <a:rPr lang="en-GB" sz="1400" dirty="0"/>
              <a:t>Salmon have the mouth parts of a typical carnivore. </a:t>
            </a:r>
          </a:p>
          <a:p>
            <a:endParaRPr lang="en-GB" sz="1400" dirty="0"/>
          </a:p>
          <a:p>
            <a:r>
              <a:rPr lang="en-GB" sz="1400" dirty="0"/>
              <a:t>The wide gape and sharp, very small, needle-like teeth have evolved for grabbing and holding on to their prey. </a:t>
            </a:r>
          </a:p>
          <a:p>
            <a:r>
              <a:rPr lang="en-GB" sz="1400" dirty="0"/>
              <a:t>Prey are then swallowed whole. </a:t>
            </a:r>
          </a:p>
          <a:p>
            <a:endParaRPr lang="en-GB" sz="1400" dirty="0"/>
          </a:p>
          <a:p>
            <a:r>
              <a:rPr lang="en-GB" sz="1400" dirty="0"/>
              <a:t>Salmon have a tongue bearing teeth and mouth </a:t>
            </a:r>
          </a:p>
          <a:p>
            <a:r>
              <a:rPr lang="en-GB" sz="1400" dirty="0"/>
              <a:t>parts which may be taste sensitive, although this has not been well researched.</a:t>
            </a:r>
          </a:p>
        </p:txBody>
      </p:sp>
      <p:sp>
        <p:nvSpPr>
          <p:cNvPr id="6" name="Rectangle 5">
            <a:extLst>
              <a:ext uri="{FF2B5EF4-FFF2-40B4-BE49-F238E27FC236}">
                <a16:creationId xmlns:a16="http://schemas.microsoft.com/office/drawing/2014/main" xmlns="" id="{C827488D-2456-4A47-BB3E-C3522F679FC8}"/>
              </a:ext>
            </a:extLst>
          </p:cNvPr>
          <p:cNvSpPr/>
          <p:nvPr/>
        </p:nvSpPr>
        <p:spPr>
          <a:xfrm>
            <a:off x="5794983" y="6370203"/>
            <a:ext cx="2899576" cy="276999"/>
          </a:xfrm>
          <a:prstGeom prst="rect">
            <a:avLst/>
          </a:prstGeom>
        </p:spPr>
        <p:txBody>
          <a:bodyPr wrap="none">
            <a:spAutoFit/>
          </a:bodyPr>
          <a:lstStyle/>
          <a:p>
            <a:r>
              <a:rPr lang="en-GB" sz="1200" dirty="0"/>
              <a:t>(Click anywhere to return to the whole fish)</a:t>
            </a:r>
          </a:p>
        </p:txBody>
      </p:sp>
    </p:spTree>
    <p:extLst>
      <p:ext uri="{BB962C8B-B14F-4D97-AF65-F5344CB8AC3E}">
        <p14:creationId xmlns:p14="http://schemas.microsoft.com/office/powerpoint/2010/main" val="69091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F311CF7-6EAC-1D46-99EA-7E0F448830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950" y="1"/>
            <a:ext cx="8220050" cy="4927002"/>
          </a:xfrm>
          <a:prstGeom prst="rect">
            <a:avLst/>
          </a:prstGeom>
        </p:spPr>
      </p:pic>
      <p:sp>
        <p:nvSpPr>
          <p:cNvPr id="4" name="Rectangle 3">
            <a:extLst>
              <a:ext uri="{FF2B5EF4-FFF2-40B4-BE49-F238E27FC236}">
                <a16:creationId xmlns:a16="http://schemas.microsoft.com/office/drawing/2014/main" xmlns="" id="{0CEFFAEA-E9DA-CB43-AA05-6FB6CB0CCB4E}"/>
              </a:ext>
            </a:extLst>
          </p:cNvPr>
          <p:cNvSpPr/>
          <p:nvPr/>
        </p:nvSpPr>
        <p:spPr>
          <a:xfrm>
            <a:off x="5794983" y="6370203"/>
            <a:ext cx="2899576" cy="276999"/>
          </a:xfrm>
          <a:prstGeom prst="rect">
            <a:avLst/>
          </a:prstGeom>
        </p:spPr>
        <p:txBody>
          <a:bodyPr wrap="none">
            <a:spAutoFit/>
          </a:bodyPr>
          <a:lstStyle/>
          <a:p>
            <a:r>
              <a:rPr lang="en-GB" sz="1200" dirty="0"/>
              <a:t>(Click anywhere to return to the whole fish)</a:t>
            </a:r>
          </a:p>
        </p:txBody>
      </p:sp>
      <p:sp>
        <p:nvSpPr>
          <p:cNvPr id="5" name="Rectangle 4">
            <a:extLst>
              <a:ext uri="{FF2B5EF4-FFF2-40B4-BE49-F238E27FC236}">
                <a16:creationId xmlns:a16="http://schemas.microsoft.com/office/drawing/2014/main" xmlns="" id="{92DEDD3E-22FA-B74E-9D6D-AB28CA9B7212}"/>
              </a:ext>
            </a:extLst>
          </p:cNvPr>
          <p:cNvSpPr/>
          <p:nvPr/>
        </p:nvSpPr>
        <p:spPr>
          <a:xfrm>
            <a:off x="521746" y="4425225"/>
            <a:ext cx="4652682" cy="2246769"/>
          </a:xfrm>
          <a:prstGeom prst="rect">
            <a:avLst/>
          </a:prstGeom>
        </p:spPr>
        <p:txBody>
          <a:bodyPr wrap="square">
            <a:spAutoFit/>
          </a:bodyPr>
          <a:lstStyle/>
          <a:p>
            <a:r>
              <a:rPr lang="en-GB" sz="1400" b="1" dirty="0"/>
              <a:t>The Eyes </a:t>
            </a:r>
          </a:p>
          <a:p>
            <a:endParaRPr lang="en-GB" sz="1400" dirty="0"/>
          </a:p>
          <a:p>
            <a:r>
              <a:rPr lang="en-GB" sz="1400" dirty="0"/>
              <a:t>The eye of a salmon has the same basic structure as other vertebrates: cornea, iris, pupil, lens, and retina. </a:t>
            </a:r>
          </a:p>
          <a:p>
            <a:r>
              <a:rPr lang="en-GB" sz="1400" dirty="0"/>
              <a:t>However, the iris is fixed and cannot regulate the light entering the eye. </a:t>
            </a:r>
          </a:p>
          <a:p>
            <a:r>
              <a:rPr lang="en-GB" sz="1400" dirty="0"/>
              <a:t>Instead, the retina adjusts the position of photoreceptors. </a:t>
            </a:r>
          </a:p>
          <a:p>
            <a:endParaRPr lang="en-GB" sz="1400" dirty="0"/>
          </a:p>
          <a:p>
            <a:r>
              <a:rPr lang="en-GB" sz="1400" dirty="0"/>
              <a:t>Consequently, the eyes of a salmon and most fish take longer than many vertebrates to adjust to changing light levels.</a:t>
            </a:r>
          </a:p>
        </p:txBody>
      </p:sp>
    </p:spTree>
    <p:extLst>
      <p:ext uri="{BB962C8B-B14F-4D97-AF65-F5344CB8AC3E}">
        <p14:creationId xmlns:p14="http://schemas.microsoft.com/office/powerpoint/2010/main" val="1319349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AC0D90C-3695-A04B-80ED-5D0C2342F04D}"/>
              </a:ext>
            </a:extLst>
          </p:cNvPr>
          <p:cNvSpPr/>
          <p:nvPr/>
        </p:nvSpPr>
        <p:spPr>
          <a:xfrm>
            <a:off x="5794983" y="6370203"/>
            <a:ext cx="2899576" cy="276999"/>
          </a:xfrm>
          <a:prstGeom prst="rect">
            <a:avLst/>
          </a:prstGeom>
        </p:spPr>
        <p:txBody>
          <a:bodyPr wrap="none">
            <a:spAutoFit/>
          </a:bodyPr>
          <a:lstStyle/>
          <a:p>
            <a:r>
              <a:rPr lang="en-GB" sz="1200" dirty="0"/>
              <a:t>(Click anywhere to return to the whole fish)</a:t>
            </a:r>
          </a:p>
        </p:txBody>
      </p:sp>
      <p:pic>
        <p:nvPicPr>
          <p:cNvPr id="3" name="Picture 2">
            <a:extLst>
              <a:ext uri="{FF2B5EF4-FFF2-40B4-BE49-F238E27FC236}">
                <a16:creationId xmlns:a16="http://schemas.microsoft.com/office/drawing/2014/main" xmlns="" id="{86F6A88E-19E8-4345-88E6-57E092A912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3950" y="0"/>
            <a:ext cx="8220050" cy="4927002"/>
          </a:xfrm>
          <a:prstGeom prst="rect">
            <a:avLst/>
          </a:prstGeom>
        </p:spPr>
      </p:pic>
      <p:sp>
        <p:nvSpPr>
          <p:cNvPr id="4" name="Rectangle 3">
            <a:extLst>
              <a:ext uri="{FF2B5EF4-FFF2-40B4-BE49-F238E27FC236}">
                <a16:creationId xmlns:a16="http://schemas.microsoft.com/office/drawing/2014/main" xmlns="" id="{F364B77F-F576-624E-AEE1-89781C1E0E36}"/>
              </a:ext>
            </a:extLst>
          </p:cNvPr>
          <p:cNvSpPr/>
          <p:nvPr/>
        </p:nvSpPr>
        <p:spPr>
          <a:xfrm>
            <a:off x="611188" y="4422236"/>
            <a:ext cx="4572000" cy="2246769"/>
          </a:xfrm>
          <a:prstGeom prst="rect">
            <a:avLst/>
          </a:prstGeom>
        </p:spPr>
        <p:txBody>
          <a:bodyPr>
            <a:spAutoFit/>
          </a:bodyPr>
          <a:lstStyle/>
          <a:p>
            <a:r>
              <a:rPr lang="en-GB" sz="1400" b="1" dirty="0"/>
              <a:t>Nares</a:t>
            </a:r>
            <a:r>
              <a:rPr lang="en-GB" sz="1400" dirty="0"/>
              <a:t> (nostrils)</a:t>
            </a:r>
          </a:p>
          <a:p>
            <a:endParaRPr lang="en-GB" sz="1400" dirty="0"/>
          </a:p>
          <a:p>
            <a:r>
              <a:rPr lang="en-GB" sz="1400" dirty="0"/>
              <a:t>Fish have nostrils that are a small indention unconnected to the mouth. </a:t>
            </a:r>
          </a:p>
          <a:p>
            <a:r>
              <a:rPr lang="en-GB" sz="1400" dirty="0"/>
              <a:t>Unlike mammals, fish nostrils are not used for respiration. They can smell very low concentrations of chemicals in the water, allowing them to detect harmful pollution and avoid potential threats. Salmon also use smells to recognise their way home from the ocean to the spawning grounds that they originate from.</a:t>
            </a:r>
          </a:p>
        </p:txBody>
      </p:sp>
      <p:cxnSp>
        <p:nvCxnSpPr>
          <p:cNvPr id="6" name="Straight Arrow Connector 5">
            <a:extLst>
              <a:ext uri="{FF2B5EF4-FFF2-40B4-BE49-F238E27FC236}">
                <a16:creationId xmlns:a16="http://schemas.microsoft.com/office/drawing/2014/main" xmlns="" id="{9B4326E5-4A54-0249-81FC-21A424EC5A78}"/>
              </a:ext>
            </a:extLst>
          </p:cNvPr>
          <p:cNvCxnSpPr>
            <a:cxnSpLocks/>
          </p:cNvCxnSpPr>
          <p:nvPr/>
        </p:nvCxnSpPr>
        <p:spPr>
          <a:xfrm>
            <a:off x="1118797" y="1140310"/>
            <a:ext cx="1097280" cy="731520"/>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6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3561A23A-EB0D-F745-AC3E-25A50A83473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760" y="2162287"/>
            <a:ext cx="8799755" cy="2624866"/>
          </a:xfrm>
          <a:prstGeom prst="rect">
            <a:avLst/>
          </a:prstGeom>
        </p:spPr>
      </p:pic>
      <p:sp>
        <p:nvSpPr>
          <p:cNvPr id="6" name="Freeform 5">
            <a:hlinkClick r:id="" action="ppaction://customshow?id=0&amp;return=true" tooltip="Dorsal fin"/>
            <a:extLst>
              <a:ext uri="{FF2B5EF4-FFF2-40B4-BE49-F238E27FC236}">
                <a16:creationId xmlns:a16="http://schemas.microsoft.com/office/drawing/2014/main" xmlns="" id="{618C8188-53DC-B641-9809-C480F11CC1FA}"/>
              </a:ext>
            </a:extLst>
          </p:cNvPr>
          <p:cNvSpPr/>
          <p:nvPr/>
        </p:nvSpPr>
        <p:spPr>
          <a:xfrm>
            <a:off x="3887054" y="2250516"/>
            <a:ext cx="1465545" cy="356992"/>
          </a:xfrm>
          <a:custGeom>
            <a:avLst/>
            <a:gdLst>
              <a:gd name="connsiteX0" fmla="*/ 62630 w 1954060"/>
              <a:gd name="connsiteY0" fmla="*/ 263046 h 475989"/>
              <a:gd name="connsiteX1" fmla="*/ 62630 w 1954060"/>
              <a:gd name="connsiteY1" fmla="*/ 263046 h 475989"/>
              <a:gd name="connsiteX2" fmla="*/ 300624 w 1954060"/>
              <a:gd name="connsiteY2" fmla="*/ 225468 h 475989"/>
              <a:gd name="connsiteX3" fmla="*/ 400833 w 1954060"/>
              <a:gd name="connsiteY3" fmla="*/ 200416 h 475989"/>
              <a:gd name="connsiteX4" fmla="*/ 513567 w 1954060"/>
              <a:gd name="connsiteY4" fmla="*/ 162838 h 475989"/>
              <a:gd name="connsiteX5" fmla="*/ 551145 w 1954060"/>
              <a:gd name="connsiteY5" fmla="*/ 150312 h 475989"/>
              <a:gd name="connsiteX6" fmla="*/ 701457 w 1954060"/>
              <a:gd name="connsiteY6" fmla="*/ 112734 h 475989"/>
              <a:gd name="connsiteX7" fmla="*/ 751561 w 1954060"/>
              <a:gd name="connsiteY7" fmla="*/ 100208 h 475989"/>
              <a:gd name="connsiteX8" fmla="*/ 789139 w 1954060"/>
              <a:gd name="connsiteY8" fmla="*/ 87682 h 475989"/>
              <a:gd name="connsiteX9" fmla="*/ 839244 w 1954060"/>
              <a:gd name="connsiteY9" fmla="*/ 75156 h 475989"/>
              <a:gd name="connsiteX10" fmla="*/ 1002082 w 1954060"/>
              <a:gd name="connsiteY10" fmla="*/ 37578 h 475989"/>
              <a:gd name="connsiteX11" fmla="*/ 1114816 w 1954060"/>
              <a:gd name="connsiteY11" fmla="*/ 25052 h 475989"/>
              <a:gd name="connsiteX12" fmla="*/ 1240076 w 1954060"/>
              <a:gd name="connsiteY12" fmla="*/ 0 h 475989"/>
              <a:gd name="connsiteX13" fmla="*/ 1377863 w 1954060"/>
              <a:gd name="connsiteY13" fmla="*/ 12526 h 475989"/>
              <a:gd name="connsiteX14" fmla="*/ 1453019 w 1954060"/>
              <a:gd name="connsiteY14" fmla="*/ 37578 h 475989"/>
              <a:gd name="connsiteX15" fmla="*/ 1490597 w 1954060"/>
              <a:gd name="connsiteY15" fmla="*/ 50104 h 475989"/>
              <a:gd name="connsiteX16" fmla="*/ 1553227 w 1954060"/>
              <a:gd name="connsiteY16" fmla="*/ 162838 h 475989"/>
              <a:gd name="connsiteX17" fmla="*/ 1665961 w 1954060"/>
              <a:gd name="connsiteY17" fmla="*/ 200416 h 475989"/>
              <a:gd name="connsiteX18" fmla="*/ 1741118 w 1954060"/>
              <a:gd name="connsiteY18" fmla="*/ 225468 h 475989"/>
              <a:gd name="connsiteX19" fmla="*/ 1791222 w 1954060"/>
              <a:gd name="connsiteY19" fmla="*/ 237994 h 475989"/>
              <a:gd name="connsiteX20" fmla="*/ 1878904 w 1954060"/>
              <a:gd name="connsiteY20" fmla="*/ 263046 h 475989"/>
              <a:gd name="connsiteX21" fmla="*/ 1903956 w 1954060"/>
              <a:gd name="connsiteY21" fmla="*/ 300624 h 475989"/>
              <a:gd name="connsiteX22" fmla="*/ 1916482 w 1954060"/>
              <a:gd name="connsiteY22" fmla="*/ 338203 h 475989"/>
              <a:gd name="connsiteX23" fmla="*/ 1954060 w 1954060"/>
              <a:gd name="connsiteY23" fmla="*/ 363255 h 475989"/>
              <a:gd name="connsiteX24" fmla="*/ 1866378 w 1954060"/>
              <a:gd name="connsiteY24" fmla="*/ 413359 h 475989"/>
              <a:gd name="connsiteX25" fmla="*/ 1828800 w 1954060"/>
              <a:gd name="connsiteY25" fmla="*/ 425885 h 475989"/>
              <a:gd name="connsiteX26" fmla="*/ 1728592 w 1954060"/>
              <a:gd name="connsiteY26" fmla="*/ 450937 h 475989"/>
              <a:gd name="connsiteX27" fmla="*/ 1678487 w 1954060"/>
              <a:gd name="connsiteY27" fmla="*/ 463463 h 475989"/>
              <a:gd name="connsiteX28" fmla="*/ 1615857 w 1954060"/>
              <a:gd name="connsiteY28" fmla="*/ 475989 h 475989"/>
              <a:gd name="connsiteX29" fmla="*/ 1177446 w 1954060"/>
              <a:gd name="connsiteY29" fmla="*/ 438411 h 475989"/>
              <a:gd name="connsiteX30" fmla="*/ 801666 w 1954060"/>
              <a:gd name="connsiteY30" fmla="*/ 413359 h 475989"/>
              <a:gd name="connsiteX31" fmla="*/ 450937 w 1954060"/>
              <a:gd name="connsiteY31" fmla="*/ 388307 h 475989"/>
              <a:gd name="connsiteX32" fmla="*/ 313150 w 1954060"/>
              <a:gd name="connsiteY32" fmla="*/ 375781 h 475989"/>
              <a:gd name="connsiteX33" fmla="*/ 175364 w 1954060"/>
              <a:gd name="connsiteY33" fmla="*/ 350729 h 475989"/>
              <a:gd name="connsiteX34" fmla="*/ 50104 w 1954060"/>
              <a:gd name="connsiteY34" fmla="*/ 313150 h 475989"/>
              <a:gd name="connsiteX35" fmla="*/ 0 w 1954060"/>
              <a:gd name="connsiteY35" fmla="*/ 300624 h 475989"/>
              <a:gd name="connsiteX36" fmla="*/ 0 w 1954060"/>
              <a:gd name="connsiteY36" fmla="*/ 300624 h 47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54060" h="475989">
                <a:moveTo>
                  <a:pt x="62630" y="263046"/>
                </a:moveTo>
                <a:lnTo>
                  <a:pt x="62630" y="263046"/>
                </a:lnTo>
                <a:cubicBezTo>
                  <a:pt x="165793" y="251583"/>
                  <a:pt x="196728" y="251442"/>
                  <a:pt x="300624" y="225468"/>
                </a:cubicBezTo>
                <a:cubicBezTo>
                  <a:pt x="334027" y="217117"/>
                  <a:pt x="368169" y="211304"/>
                  <a:pt x="400833" y="200416"/>
                </a:cubicBezTo>
                <a:lnTo>
                  <a:pt x="513567" y="162838"/>
                </a:lnTo>
                <a:cubicBezTo>
                  <a:pt x="526093" y="158663"/>
                  <a:pt x="538336" y="153514"/>
                  <a:pt x="551145" y="150312"/>
                </a:cubicBezTo>
                <a:lnTo>
                  <a:pt x="701457" y="112734"/>
                </a:lnTo>
                <a:cubicBezTo>
                  <a:pt x="718158" y="108559"/>
                  <a:pt x="735229" y="105652"/>
                  <a:pt x="751561" y="100208"/>
                </a:cubicBezTo>
                <a:cubicBezTo>
                  <a:pt x="764087" y="96033"/>
                  <a:pt x="776443" y="91309"/>
                  <a:pt x="789139" y="87682"/>
                </a:cubicBezTo>
                <a:cubicBezTo>
                  <a:pt x="805692" y="82953"/>
                  <a:pt x="822691" y="79885"/>
                  <a:pt x="839244" y="75156"/>
                </a:cubicBezTo>
                <a:cubicBezTo>
                  <a:pt x="916666" y="53036"/>
                  <a:pt x="865651" y="52737"/>
                  <a:pt x="1002082" y="37578"/>
                </a:cubicBezTo>
                <a:cubicBezTo>
                  <a:pt x="1039660" y="33403"/>
                  <a:pt x="1077469" y="30949"/>
                  <a:pt x="1114816" y="25052"/>
                </a:cubicBezTo>
                <a:cubicBezTo>
                  <a:pt x="1156875" y="18411"/>
                  <a:pt x="1240076" y="0"/>
                  <a:pt x="1240076" y="0"/>
                </a:cubicBezTo>
                <a:cubicBezTo>
                  <a:pt x="1286005" y="4175"/>
                  <a:pt x="1332446" y="4511"/>
                  <a:pt x="1377863" y="12526"/>
                </a:cubicBezTo>
                <a:cubicBezTo>
                  <a:pt x="1403868" y="17115"/>
                  <a:pt x="1427967" y="29227"/>
                  <a:pt x="1453019" y="37578"/>
                </a:cubicBezTo>
                <a:lnTo>
                  <a:pt x="1490597" y="50104"/>
                </a:lnTo>
                <a:cubicBezTo>
                  <a:pt x="1501626" y="83192"/>
                  <a:pt x="1520924" y="152070"/>
                  <a:pt x="1553227" y="162838"/>
                </a:cubicBezTo>
                <a:lnTo>
                  <a:pt x="1665961" y="200416"/>
                </a:lnTo>
                <a:lnTo>
                  <a:pt x="1741118" y="225468"/>
                </a:lnTo>
                <a:cubicBezTo>
                  <a:pt x="1757819" y="229643"/>
                  <a:pt x="1774669" y="233265"/>
                  <a:pt x="1791222" y="237994"/>
                </a:cubicBezTo>
                <a:cubicBezTo>
                  <a:pt x="1917012" y="273934"/>
                  <a:pt x="1722271" y="223888"/>
                  <a:pt x="1878904" y="263046"/>
                </a:cubicBezTo>
                <a:cubicBezTo>
                  <a:pt x="1887255" y="275572"/>
                  <a:pt x="1897224" y="287159"/>
                  <a:pt x="1903956" y="300624"/>
                </a:cubicBezTo>
                <a:cubicBezTo>
                  <a:pt x="1909861" y="312434"/>
                  <a:pt x="1908234" y="327892"/>
                  <a:pt x="1916482" y="338203"/>
                </a:cubicBezTo>
                <a:cubicBezTo>
                  <a:pt x="1925886" y="349959"/>
                  <a:pt x="1941534" y="354904"/>
                  <a:pt x="1954060" y="363255"/>
                </a:cubicBezTo>
                <a:cubicBezTo>
                  <a:pt x="1915009" y="421831"/>
                  <a:pt x="1946866" y="393237"/>
                  <a:pt x="1866378" y="413359"/>
                </a:cubicBezTo>
                <a:cubicBezTo>
                  <a:pt x="1853569" y="416561"/>
                  <a:pt x="1841538" y="422411"/>
                  <a:pt x="1828800" y="425885"/>
                </a:cubicBezTo>
                <a:cubicBezTo>
                  <a:pt x="1795583" y="434944"/>
                  <a:pt x="1761995" y="442586"/>
                  <a:pt x="1728592" y="450937"/>
                </a:cubicBezTo>
                <a:cubicBezTo>
                  <a:pt x="1711890" y="455112"/>
                  <a:pt x="1695368" y="460087"/>
                  <a:pt x="1678487" y="463463"/>
                </a:cubicBezTo>
                <a:lnTo>
                  <a:pt x="1615857" y="475989"/>
                </a:lnTo>
                <a:cubicBezTo>
                  <a:pt x="1405408" y="449683"/>
                  <a:pt x="1542740" y="465140"/>
                  <a:pt x="1177446" y="438411"/>
                </a:cubicBezTo>
                <a:lnTo>
                  <a:pt x="801666" y="413359"/>
                </a:lnTo>
                <a:lnTo>
                  <a:pt x="450937" y="388307"/>
                </a:lnTo>
                <a:cubicBezTo>
                  <a:pt x="405008" y="384132"/>
                  <a:pt x="358953" y="381170"/>
                  <a:pt x="313150" y="375781"/>
                </a:cubicBezTo>
                <a:cubicBezTo>
                  <a:pt x="284257" y="372382"/>
                  <a:pt x="206513" y="357651"/>
                  <a:pt x="175364" y="350729"/>
                </a:cubicBezTo>
                <a:cubicBezTo>
                  <a:pt x="118568" y="338108"/>
                  <a:pt x="112559" y="333969"/>
                  <a:pt x="50104" y="313150"/>
                </a:cubicBezTo>
                <a:cubicBezTo>
                  <a:pt x="8566" y="299304"/>
                  <a:pt x="25729" y="300624"/>
                  <a:pt x="0" y="300624"/>
                </a:cubicBezTo>
                <a:lnTo>
                  <a:pt x="0" y="300624"/>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Freeform 1">
            <a:hlinkClick r:id="" action="ppaction://noaction"/>
            <a:extLst>
              <a:ext uri="{FF2B5EF4-FFF2-40B4-BE49-F238E27FC236}">
                <a16:creationId xmlns:a16="http://schemas.microsoft.com/office/drawing/2014/main" xmlns="" id="{3913E17C-9419-EB4C-B982-D8758FCA5594}"/>
              </a:ext>
            </a:extLst>
          </p:cNvPr>
          <p:cNvSpPr/>
          <p:nvPr/>
        </p:nvSpPr>
        <p:spPr>
          <a:xfrm>
            <a:off x="1428078" y="4084545"/>
            <a:ext cx="943983" cy="395344"/>
          </a:xfrm>
          <a:custGeom>
            <a:avLst/>
            <a:gdLst>
              <a:gd name="connsiteX0" fmla="*/ 408790 w 1258644"/>
              <a:gd name="connsiteY0" fmla="*/ 0 h 527125"/>
              <a:gd name="connsiteX1" fmla="*/ 408790 w 1258644"/>
              <a:gd name="connsiteY1" fmla="*/ 0 h 527125"/>
              <a:gd name="connsiteX2" fmla="*/ 451821 w 1258644"/>
              <a:gd name="connsiteY2" fmla="*/ 86061 h 527125"/>
              <a:gd name="connsiteX3" fmla="*/ 484094 w 1258644"/>
              <a:gd name="connsiteY3" fmla="*/ 107576 h 527125"/>
              <a:gd name="connsiteX4" fmla="*/ 602428 w 1258644"/>
              <a:gd name="connsiteY4" fmla="*/ 139849 h 527125"/>
              <a:gd name="connsiteX5" fmla="*/ 645458 w 1258644"/>
              <a:gd name="connsiteY5" fmla="*/ 150607 h 527125"/>
              <a:gd name="connsiteX6" fmla="*/ 710004 w 1258644"/>
              <a:gd name="connsiteY6" fmla="*/ 172122 h 527125"/>
              <a:gd name="connsiteX7" fmla="*/ 742277 w 1258644"/>
              <a:gd name="connsiteY7" fmla="*/ 182880 h 527125"/>
              <a:gd name="connsiteX8" fmla="*/ 785308 w 1258644"/>
              <a:gd name="connsiteY8" fmla="*/ 193637 h 527125"/>
              <a:gd name="connsiteX9" fmla="*/ 935915 w 1258644"/>
              <a:gd name="connsiteY9" fmla="*/ 215153 h 527125"/>
              <a:gd name="connsiteX10" fmla="*/ 1108037 w 1258644"/>
              <a:gd name="connsiteY10" fmla="*/ 258183 h 527125"/>
              <a:gd name="connsiteX11" fmla="*/ 1172583 w 1258644"/>
              <a:gd name="connsiteY11" fmla="*/ 279699 h 527125"/>
              <a:gd name="connsiteX12" fmla="*/ 1204856 w 1258644"/>
              <a:gd name="connsiteY12" fmla="*/ 290456 h 527125"/>
              <a:gd name="connsiteX13" fmla="*/ 1258644 w 1258644"/>
              <a:gd name="connsiteY13" fmla="*/ 365760 h 527125"/>
              <a:gd name="connsiteX14" fmla="*/ 1194098 w 1258644"/>
              <a:gd name="connsiteY14" fmla="*/ 387275 h 527125"/>
              <a:gd name="connsiteX15" fmla="*/ 1161825 w 1258644"/>
              <a:gd name="connsiteY15" fmla="*/ 398033 h 527125"/>
              <a:gd name="connsiteX16" fmla="*/ 1086522 w 1258644"/>
              <a:gd name="connsiteY16" fmla="*/ 419548 h 527125"/>
              <a:gd name="connsiteX17" fmla="*/ 1011218 w 1258644"/>
              <a:gd name="connsiteY17" fmla="*/ 484094 h 527125"/>
              <a:gd name="connsiteX18" fmla="*/ 989703 w 1258644"/>
              <a:gd name="connsiteY18" fmla="*/ 516367 h 527125"/>
              <a:gd name="connsiteX19" fmla="*/ 957430 w 1258644"/>
              <a:gd name="connsiteY19" fmla="*/ 527125 h 527125"/>
              <a:gd name="connsiteX20" fmla="*/ 753035 w 1258644"/>
              <a:gd name="connsiteY20" fmla="*/ 505609 h 527125"/>
              <a:gd name="connsiteX21" fmla="*/ 623943 w 1258644"/>
              <a:gd name="connsiteY21" fmla="*/ 484094 h 527125"/>
              <a:gd name="connsiteX22" fmla="*/ 580912 w 1258644"/>
              <a:gd name="connsiteY22" fmla="*/ 473336 h 527125"/>
              <a:gd name="connsiteX23" fmla="*/ 527124 w 1258644"/>
              <a:gd name="connsiteY23" fmla="*/ 462579 h 527125"/>
              <a:gd name="connsiteX24" fmla="*/ 494851 w 1258644"/>
              <a:gd name="connsiteY24" fmla="*/ 451821 h 527125"/>
              <a:gd name="connsiteX25" fmla="*/ 387275 w 1258644"/>
              <a:gd name="connsiteY25" fmla="*/ 419548 h 527125"/>
              <a:gd name="connsiteX26" fmla="*/ 355002 w 1258644"/>
              <a:gd name="connsiteY26" fmla="*/ 408790 h 527125"/>
              <a:gd name="connsiteX27" fmla="*/ 290456 w 1258644"/>
              <a:gd name="connsiteY27" fmla="*/ 376517 h 527125"/>
              <a:gd name="connsiteX28" fmla="*/ 225910 w 1258644"/>
              <a:gd name="connsiteY28" fmla="*/ 333487 h 527125"/>
              <a:gd name="connsiteX29" fmla="*/ 193637 w 1258644"/>
              <a:gd name="connsiteY29" fmla="*/ 311972 h 527125"/>
              <a:gd name="connsiteX30" fmla="*/ 172122 w 1258644"/>
              <a:gd name="connsiteY30" fmla="*/ 290456 h 527125"/>
              <a:gd name="connsiteX31" fmla="*/ 107576 w 1258644"/>
              <a:gd name="connsiteY31" fmla="*/ 258183 h 527125"/>
              <a:gd name="connsiteX32" fmla="*/ 75303 w 1258644"/>
              <a:gd name="connsiteY32" fmla="*/ 236668 h 527125"/>
              <a:gd name="connsiteX33" fmla="*/ 53788 w 1258644"/>
              <a:gd name="connsiteY33" fmla="*/ 204395 h 527125"/>
              <a:gd name="connsiteX34" fmla="*/ 0 w 1258644"/>
              <a:gd name="connsiteY34" fmla="*/ 150607 h 527125"/>
              <a:gd name="connsiteX35" fmla="*/ 10757 w 1258644"/>
              <a:gd name="connsiteY35" fmla="*/ 107576 h 527125"/>
              <a:gd name="connsiteX36" fmla="*/ 21515 w 1258644"/>
              <a:gd name="connsiteY36" fmla="*/ 75303 h 527125"/>
              <a:gd name="connsiteX37" fmla="*/ 86061 w 1258644"/>
              <a:gd name="connsiteY37" fmla="*/ 53788 h 527125"/>
              <a:gd name="connsiteX38" fmla="*/ 118334 w 1258644"/>
              <a:gd name="connsiteY38" fmla="*/ 43030 h 527125"/>
              <a:gd name="connsiteX39" fmla="*/ 247425 w 1258644"/>
              <a:gd name="connsiteY39" fmla="*/ 21515 h 527125"/>
              <a:gd name="connsiteX40" fmla="*/ 419548 w 1258644"/>
              <a:gd name="connsiteY40" fmla="*/ 32273 h 527125"/>
              <a:gd name="connsiteX41" fmla="*/ 473336 w 1258644"/>
              <a:gd name="connsiteY41" fmla="*/ 43030 h 527125"/>
              <a:gd name="connsiteX42" fmla="*/ 441063 w 1258644"/>
              <a:gd name="connsiteY42" fmla="*/ 32273 h 527125"/>
              <a:gd name="connsiteX43" fmla="*/ 408790 w 1258644"/>
              <a:gd name="connsiteY43" fmla="*/ 0 h 52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58644" h="527125">
                <a:moveTo>
                  <a:pt x="408790" y="0"/>
                </a:moveTo>
                <a:lnTo>
                  <a:pt x="408790" y="0"/>
                </a:lnTo>
                <a:cubicBezTo>
                  <a:pt x="423134" y="28687"/>
                  <a:pt x="433428" y="59786"/>
                  <a:pt x="451821" y="86061"/>
                </a:cubicBezTo>
                <a:cubicBezTo>
                  <a:pt x="459235" y="96653"/>
                  <a:pt x="472279" y="102325"/>
                  <a:pt x="484094" y="107576"/>
                </a:cubicBezTo>
                <a:cubicBezTo>
                  <a:pt x="534478" y="129969"/>
                  <a:pt x="551804" y="128599"/>
                  <a:pt x="602428" y="139849"/>
                </a:cubicBezTo>
                <a:cubicBezTo>
                  <a:pt x="616861" y="143056"/>
                  <a:pt x="631297" y="146359"/>
                  <a:pt x="645458" y="150607"/>
                </a:cubicBezTo>
                <a:cubicBezTo>
                  <a:pt x="667181" y="157124"/>
                  <a:pt x="688489" y="164950"/>
                  <a:pt x="710004" y="172122"/>
                </a:cubicBezTo>
                <a:cubicBezTo>
                  <a:pt x="720762" y="175708"/>
                  <a:pt x="731276" y="180130"/>
                  <a:pt x="742277" y="182880"/>
                </a:cubicBezTo>
                <a:cubicBezTo>
                  <a:pt x="756621" y="186466"/>
                  <a:pt x="770810" y="190737"/>
                  <a:pt x="785308" y="193637"/>
                </a:cubicBezTo>
                <a:cubicBezTo>
                  <a:pt x="886901" y="213955"/>
                  <a:pt x="816904" y="195318"/>
                  <a:pt x="935915" y="215153"/>
                </a:cubicBezTo>
                <a:cubicBezTo>
                  <a:pt x="1039764" y="232461"/>
                  <a:pt x="1024902" y="230471"/>
                  <a:pt x="1108037" y="258183"/>
                </a:cubicBezTo>
                <a:lnTo>
                  <a:pt x="1172583" y="279699"/>
                </a:lnTo>
                <a:lnTo>
                  <a:pt x="1204856" y="290456"/>
                </a:lnTo>
                <a:cubicBezTo>
                  <a:pt x="1255905" y="341505"/>
                  <a:pt x="1241473" y="314243"/>
                  <a:pt x="1258644" y="365760"/>
                </a:cubicBezTo>
                <a:lnTo>
                  <a:pt x="1194098" y="387275"/>
                </a:lnTo>
                <a:cubicBezTo>
                  <a:pt x="1183340" y="390861"/>
                  <a:pt x="1172826" y="395283"/>
                  <a:pt x="1161825" y="398033"/>
                </a:cubicBezTo>
                <a:cubicBezTo>
                  <a:pt x="1148033" y="401481"/>
                  <a:pt x="1101958" y="411830"/>
                  <a:pt x="1086522" y="419548"/>
                </a:cubicBezTo>
                <a:cubicBezTo>
                  <a:pt x="1062189" y="431714"/>
                  <a:pt x="1024452" y="464242"/>
                  <a:pt x="1011218" y="484094"/>
                </a:cubicBezTo>
                <a:cubicBezTo>
                  <a:pt x="1004046" y="494852"/>
                  <a:pt x="999799" y="508290"/>
                  <a:pt x="989703" y="516367"/>
                </a:cubicBezTo>
                <a:cubicBezTo>
                  <a:pt x="980848" y="523451"/>
                  <a:pt x="968188" y="523539"/>
                  <a:pt x="957430" y="527125"/>
                </a:cubicBezTo>
                <a:cubicBezTo>
                  <a:pt x="889298" y="519953"/>
                  <a:pt x="820611" y="516871"/>
                  <a:pt x="753035" y="505609"/>
                </a:cubicBezTo>
                <a:cubicBezTo>
                  <a:pt x="710004" y="498437"/>
                  <a:pt x="666265" y="494675"/>
                  <a:pt x="623943" y="484094"/>
                </a:cubicBezTo>
                <a:cubicBezTo>
                  <a:pt x="609599" y="480508"/>
                  <a:pt x="595345" y="476543"/>
                  <a:pt x="580912" y="473336"/>
                </a:cubicBezTo>
                <a:cubicBezTo>
                  <a:pt x="563063" y="469370"/>
                  <a:pt x="544862" y="467014"/>
                  <a:pt x="527124" y="462579"/>
                </a:cubicBezTo>
                <a:cubicBezTo>
                  <a:pt x="516123" y="459829"/>
                  <a:pt x="505754" y="454936"/>
                  <a:pt x="494851" y="451821"/>
                </a:cubicBezTo>
                <a:cubicBezTo>
                  <a:pt x="381039" y="419302"/>
                  <a:pt x="540673" y="470681"/>
                  <a:pt x="387275" y="419548"/>
                </a:cubicBezTo>
                <a:cubicBezTo>
                  <a:pt x="376517" y="415962"/>
                  <a:pt x="364437" y="415080"/>
                  <a:pt x="355002" y="408790"/>
                </a:cubicBezTo>
                <a:cubicBezTo>
                  <a:pt x="211731" y="313278"/>
                  <a:pt x="424072" y="450747"/>
                  <a:pt x="290456" y="376517"/>
                </a:cubicBezTo>
                <a:cubicBezTo>
                  <a:pt x="267852" y="363959"/>
                  <a:pt x="247425" y="347830"/>
                  <a:pt x="225910" y="333487"/>
                </a:cubicBezTo>
                <a:cubicBezTo>
                  <a:pt x="215152" y="326315"/>
                  <a:pt x="202779" y="321114"/>
                  <a:pt x="193637" y="311972"/>
                </a:cubicBezTo>
                <a:cubicBezTo>
                  <a:pt x="186465" y="304800"/>
                  <a:pt x="180042" y="296792"/>
                  <a:pt x="172122" y="290456"/>
                </a:cubicBezTo>
                <a:cubicBezTo>
                  <a:pt x="120744" y="249353"/>
                  <a:pt x="160596" y="284693"/>
                  <a:pt x="107576" y="258183"/>
                </a:cubicBezTo>
                <a:cubicBezTo>
                  <a:pt x="96012" y="252401"/>
                  <a:pt x="86061" y="243840"/>
                  <a:pt x="75303" y="236668"/>
                </a:cubicBezTo>
                <a:cubicBezTo>
                  <a:pt x="68131" y="225910"/>
                  <a:pt x="62930" y="213537"/>
                  <a:pt x="53788" y="204395"/>
                </a:cubicBezTo>
                <a:cubicBezTo>
                  <a:pt x="-17929" y="132678"/>
                  <a:pt x="57373" y="236668"/>
                  <a:pt x="0" y="150607"/>
                </a:cubicBezTo>
                <a:cubicBezTo>
                  <a:pt x="3586" y="136263"/>
                  <a:pt x="6695" y="121792"/>
                  <a:pt x="10757" y="107576"/>
                </a:cubicBezTo>
                <a:cubicBezTo>
                  <a:pt x="13872" y="96673"/>
                  <a:pt x="12288" y="81894"/>
                  <a:pt x="21515" y="75303"/>
                </a:cubicBezTo>
                <a:cubicBezTo>
                  <a:pt x="39970" y="62121"/>
                  <a:pt x="64546" y="60960"/>
                  <a:pt x="86061" y="53788"/>
                </a:cubicBezTo>
                <a:cubicBezTo>
                  <a:pt x="96819" y="50202"/>
                  <a:pt x="107108" y="44634"/>
                  <a:pt x="118334" y="43030"/>
                </a:cubicBezTo>
                <a:cubicBezTo>
                  <a:pt x="211738" y="29687"/>
                  <a:pt x="168774" y="37246"/>
                  <a:pt x="247425" y="21515"/>
                </a:cubicBezTo>
                <a:cubicBezTo>
                  <a:pt x="304799" y="25101"/>
                  <a:pt x="362321" y="26823"/>
                  <a:pt x="419548" y="32273"/>
                </a:cubicBezTo>
                <a:cubicBezTo>
                  <a:pt x="437750" y="34006"/>
                  <a:pt x="455052" y="43030"/>
                  <a:pt x="473336" y="43030"/>
                </a:cubicBezTo>
                <a:cubicBezTo>
                  <a:pt x="484676" y="43030"/>
                  <a:pt x="452289" y="33877"/>
                  <a:pt x="441063" y="32273"/>
                </a:cubicBezTo>
                <a:cubicBezTo>
                  <a:pt x="426863" y="30245"/>
                  <a:pt x="414169" y="5379"/>
                  <a:pt x="40879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reeform 2">
            <a:hlinkClick r:id="" action="ppaction://customshow?id=2&amp;return=true" tooltip="Pelvic Fins"/>
            <a:extLst>
              <a:ext uri="{FF2B5EF4-FFF2-40B4-BE49-F238E27FC236}">
                <a16:creationId xmlns:a16="http://schemas.microsoft.com/office/drawing/2014/main" xmlns="" id="{7E329764-EA70-B949-99D5-39B8FC5C1DDF}"/>
              </a:ext>
            </a:extLst>
          </p:cNvPr>
          <p:cNvSpPr/>
          <p:nvPr/>
        </p:nvSpPr>
        <p:spPr>
          <a:xfrm>
            <a:off x="4832161" y="4446914"/>
            <a:ext cx="579770" cy="208722"/>
          </a:xfrm>
          <a:custGeom>
            <a:avLst/>
            <a:gdLst>
              <a:gd name="connsiteX0" fmla="*/ 4076 w 773026"/>
              <a:gd name="connsiteY0" fmla="*/ 119270 h 278296"/>
              <a:gd name="connsiteX1" fmla="*/ 4076 w 773026"/>
              <a:gd name="connsiteY1" fmla="*/ 119270 h 278296"/>
              <a:gd name="connsiteX2" fmla="*/ 110094 w 773026"/>
              <a:gd name="connsiteY2" fmla="*/ 172279 h 278296"/>
              <a:gd name="connsiteX3" fmla="*/ 189607 w 773026"/>
              <a:gd name="connsiteY3" fmla="*/ 185531 h 278296"/>
              <a:gd name="connsiteX4" fmla="*/ 361885 w 773026"/>
              <a:gd name="connsiteY4" fmla="*/ 212035 h 278296"/>
              <a:gd name="connsiteX5" fmla="*/ 414894 w 773026"/>
              <a:gd name="connsiteY5" fmla="*/ 225287 h 278296"/>
              <a:gd name="connsiteX6" fmla="*/ 547415 w 773026"/>
              <a:gd name="connsiteY6" fmla="*/ 251792 h 278296"/>
              <a:gd name="connsiteX7" fmla="*/ 613676 w 773026"/>
              <a:gd name="connsiteY7" fmla="*/ 265044 h 278296"/>
              <a:gd name="connsiteX8" fmla="*/ 706441 w 773026"/>
              <a:gd name="connsiteY8" fmla="*/ 278296 h 278296"/>
              <a:gd name="connsiteX9" fmla="*/ 759450 w 773026"/>
              <a:gd name="connsiteY9" fmla="*/ 265044 h 278296"/>
              <a:gd name="connsiteX10" fmla="*/ 772702 w 773026"/>
              <a:gd name="connsiteY10" fmla="*/ 225287 h 278296"/>
              <a:gd name="connsiteX11" fmla="*/ 732946 w 773026"/>
              <a:gd name="connsiteY11" fmla="*/ 106018 h 278296"/>
              <a:gd name="connsiteX12" fmla="*/ 706441 w 773026"/>
              <a:gd name="connsiteY12" fmla="*/ 26505 h 278296"/>
              <a:gd name="connsiteX13" fmla="*/ 626928 w 773026"/>
              <a:gd name="connsiteY13" fmla="*/ 0 h 278296"/>
              <a:gd name="connsiteX14" fmla="*/ 507659 w 773026"/>
              <a:gd name="connsiteY14" fmla="*/ 13253 h 278296"/>
              <a:gd name="connsiteX15" fmla="*/ 282372 w 773026"/>
              <a:gd name="connsiteY15" fmla="*/ 39757 h 278296"/>
              <a:gd name="connsiteX16" fmla="*/ 176354 w 773026"/>
              <a:gd name="connsiteY16" fmla="*/ 66261 h 278296"/>
              <a:gd name="connsiteX17" fmla="*/ 4076 w 773026"/>
              <a:gd name="connsiteY17" fmla="*/ 106018 h 278296"/>
              <a:gd name="connsiteX18" fmla="*/ 4076 w 773026"/>
              <a:gd name="connsiteY18" fmla="*/ 119270 h 2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3026" h="278296">
                <a:moveTo>
                  <a:pt x="4076" y="119270"/>
                </a:moveTo>
                <a:lnTo>
                  <a:pt x="4076" y="119270"/>
                </a:lnTo>
                <a:cubicBezTo>
                  <a:pt x="39415" y="136940"/>
                  <a:pt x="72885" y="158990"/>
                  <a:pt x="110094" y="172279"/>
                </a:cubicBezTo>
                <a:cubicBezTo>
                  <a:pt x="135399" y="181316"/>
                  <a:pt x="163050" y="181445"/>
                  <a:pt x="189607" y="185531"/>
                </a:cubicBezTo>
                <a:cubicBezTo>
                  <a:pt x="244768" y="194017"/>
                  <a:pt x="306791" y="201016"/>
                  <a:pt x="361885" y="212035"/>
                </a:cubicBezTo>
                <a:cubicBezTo>
                  <a:pt x="379745" y="215607"/>
                  <a:pt x="397085" y="221471"/>
                  <a:pt x="414894" y="225287"/>
                </a:cubicBezTo>
                <a:cubicBezTo>
                  <a:pt x="458943" y="234726"/>
                  <a:pt x="503241" y="242957"/>
                  <a:pt x="547415" y="251792"/>
                </a:cubicBezTo>
                <a:cubicBezTo>
                  <a:pt x="569502" y="256209"/>
                  <a:pt x="591378" y="261859"/>
                  <a:pt x="613676" y="265044"/>
                </a:cubicBezTo>
                <a:lnTo>
                  <a:pt x="706441" y="278296"/>
                </a:lnTo>
                <a:cubicBezTo>
                  <a:pt x="724111" y="273879"/>
                  <a:pt x="745228" y="276422"/>
                  <a:pt x="759450" y="265044"/>
                </a:cubicBezTo>
                <a:cubicBezTo>
                  <a:pt x="770358" y="256318"/>
                  <a:pt x="774245" y="239171"/>
                  <a:pt x="772702" y="225287"/>
                </a:cubicBezTo>
                <a:cubicBezTo>
                  <a:pt x="772702" y="225284"/>
                  <a:pt x="739572" y="125898"/>
                  <a:pt x="732946" y="106018"/>
                </a:cubicBezTo>
                <a:cubicBezTo>
                  <a:pt x="732946" y="106017"/>
                  <a:pt x="706443" y="26506"/>
                  <a:pt x="706441" y="26505"/>
                </a:cubicBezTo>
                <a:lnTo>
                  <a:pt x="626928" y="0"/>
                </a:lnTo>
                <a:lnTo>
                  <a:pt x="507659" y="13253"/>
                </a:lnTo>
                <a:cubicBezTo>
                  <a:pt x="452164" y="19095"/>
                  <a:pt x="343021" y="27627"/>
                  <a:pt x="282372" y="39757"/>
                </a:cubicBezTo>
                <a:cubicBezTo>
                  <a:pt x="246652" y="46901"/>
                  <a:pt x="212073" y="59117"/>
                  <a:pt x="176354" y="66261"/>
                </a:cubicBezTo>
                <a:cubicBezTo>
                  <a:pt x="118821" y="77768"/>
                  <a:pt x="59069" y="84021"/>
                  <a:pt x="4076" y="106018"/>
                </a:cubicBezTo>
                <a:cubicBezTo>
                  <a:pt x="-5095" y="109686"/>
                  <a:pt x="4076" y="117061"/>
                  <a:pt x="4076" y="11927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3">
            <a:hlinkClick r:id="" action="ppaction://customshow?id=3&amp;return=true" tooltip="Anal Fin"/>
            <a:extLst>
              <a:ext uri="{FF2B5EF4-FFF2-40B4-BE49-F238E27FC236}">
                <a16:creationId xmlns:a16="http://schemas.microsoft.com/office/drawing/2014/main" xmlns="" id="{AC635150-D95C-324C-8EE8-1742907FE14A}"/>
              </a:ext>
            </a:extLst>
          </p:cNvPr>
          <p:cNvSpPr/>
          <p:nvPr/>
        </p:nvSpPr>
        <p:spPr>
          <a:xfrm>
            <a:off x="6518320" y="3862143"/>
            <a:ext cx="667916" cy="496957"/>
          </a:xfrm>
          <a:custGeom>
            <a:avLst/>
            <a:gdLst>
              <a:gd name="connsiteX0" fmla="*/ 781878 w 890555"/>
              <a:gd name="connsiteY0" fmla="*/ 0 h 662609"/>
              <a:gd name="connsiteX1" fmla="*/ 781878 w 890555"/>
              <a:gd name="connsiteY1" fmla="*/ 0 h 662609"/>
              <a:gd name="connsiteX2" fmla="*/ 689113 w 890555"/>
              <a:gd name="connsiteY2" fmla="*/ 79513 h 662609"/>
              <a:gd name="connsiteX3" fmla="*/ 662609 w 890555"/>
              <a:gd name="connsiteY3" fmla="*/ 119269 h 662609"/>
              <a:gd name="connsiteX4" fmla="*/ 583096 w 890555"/>
              <a:gd name="connsiteY4" fmla="*/ 172278 h 662609"/>
              <a:gd name="connsiteX5" fmla="*/ 556591 w 890555"/>
              <a:gd name="connsiteY5" fmla="*/ 198782 h 662609"/>
              <a:gd name="connsiteX6" fmla="*/ 516835 w 890555"/>
              <a:gd name="connsiteY6" fmla="*/ 212035 h 662609"/>
              <a:gd name="connsiteX7" fmla="*/ 437322 w 890555"/>
              <a:gd name="connsiteY7" fmla="*/ 265043 h 662609"/>
              <a:gd name="connsiteX8" fmla="*/ 318052 w 890555"/>
              <a:gd name="connsiteY8" fmla="*/ 318052 h 662609"/>
              <a:gd name="connsiteX9" fmla="*/ 278296 w 890555"/>
              <a:gd name="connsiteY9" fmla="*/ 331304 h 662609"/>
              <a:gd name="connsiteX10" fmla="*/ 159026 w 890555"/>
              <a:gd name="connsiteY10" fmla="*/ 384313 h 662609"/>
              <a:gd name="connsiteX11" fmla="*/ 119270 w 890555"/>
              <a:gd name="connsiteY11" fmla="*/ 397565 h 662609"/>
              <a:gd name="connsiteX12" fmla="*/ 66261 w 890555"/>
              <a:gd name="connsiteY12" fmla="*/ 450574 h 662609"/>
              <a:gd name="connsiteX13" fmla="*/ 0 w 890555"/>
              <a:gd name="connsiteY13" fmla="*/ 503582 h 662609"/>
              <a:gd name="connsiteX14" fmla="*/ 92765 w 890555"/>
              <a:gd name="connsiteY14" fmla="*/ 516835 h 662609"/>
              <a:gd name="connsiteX15" fmla="*/ 172278 w 890555"/>
              <a:gd name="connsiteY15" fmla="*/ 543339 h 662609"/>
              <a:gd name="connsiteX16" fmla="*/ 357809 w 890555"/>
              <a:gd name="connsiteY16" fmla="*/ 569843 h 662609"/>
              <a:gd name="connsiteX17" fmla="*/ 397565 w 890555"/>
              <a:gd name="connsiteY17" fmla="*/ 583095 h 662609"/>
              <a:gd name="connsiteX18" fmla="*/ 503583 w 890555"/>
              <a:gd name="connsiteY18" fmla="*/ 609600 h 662609"/>
              <a:gd name="connsiteX19" fmla="*/ 569844 w 890555"/>
              <a:gd name="connsiteY19" fmla="*/ 622852 h 662609"/>
              <a:gd name="connsiteX20" fmla="*/ 742122 w 890555"/>
              <a:gd name="connsiteY20" fmla="*/ 649356 h 662609"/>
              <a:gd name="connsiteX21" fmla="*/ 821635 w 890555"/>
              <a:gd name="connsiteY21" fmla="*/ 662609 h 662609"/>
              <a:gd name="connsiteX22" fmla="*/ 887896 w 890555"/>
              <a:gd name="connsiteY22" fmla="*/ 649356 h 662609"/>
              <a:gd name="connsiteX23" fmla="*/ 874644 w 890555"/>
              <a:gd name="connsiteY23" fmla="*/ 609600 h 662609"/>
              <a:gd name="connsiteX24" fmla="*/ 861391 w 890555"/>
              <a:gd name="connsiteY24" fmla="*/ 503582 h 662609"/>
              <a:gd name="connsiteX25" fmla="*/ 834887 w 890555"/>
              <a:gd name="connsiteY25" fmla="*/ 318052 h 662609"/>
              <a:gd name="connsiteX26" fmla="*/ 808383 w 890555"/>
              <a:gd name="connsiteY26" fmla="*/ 145774 h 662609"/>
              <a:gd name="connsiteX27" fmla="*/ 781878 w 890555"/>
              <a:gd name="connsiteY27" fmla="*/ 26504 h 662609"/>
              <a:gd name="connsiteX28" fmla="*/ 781878 w 890555"/>
              <a:gd name="connsiteY28" fmla="*/ 0 h 6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90555" h="662609">
                <a:moveTo>
                  <a:pt x="781878" y="0"/>
                </a:moveTo>
                <a:lnTo>
                  <a:pt x="781878" y="0"/>
                </a:lnTo>
                <a:cubicBezTo>
                  <a:pt x="750956" y="26504"/>
                  <a:pt x="717911" y="50715"/>
                  <a:pt x="689113" y="79513"/>
                </a:cubicBezTo>
                <a:cubicBezTo>
                  <a:pt x="677851" y="90775"/>
                  <a:pt x="674595" y="108781"/>
                  <a:pt x="662609" y="119269"/>
                </a:cubicBezTo>
                <a:cubicBezTo>
                  <a:pt x="638636" y="140245"/>
                  <a:pt x="605621" y="149754"/>
                  <a:pt x="583096" y="172278"/>
                </a:cubicBezTo>
                <a:cubicBezTo>
                  <a:pt x="574261" y="181113"/>
                  <a:pt x="567305" y="192354"/>
                  <a:pt x="556591" y="198782"/>
                </a:cubicBezTo>
                <a:cubicBezTo>
                  <a:pt x="544613" y="205969"/>
                  <a:pt x="529046" y="205251"/>
                  <a:pt x="516835" y="212035"/>
                </a:cubicBezTo>
                <a:cubicBezTo>
                  <a:pt x="488990" y="227505"/>
                  <a:pt x="463826" y="247374"/>
                  <a:pt x="437322" y="265043"/>
                </a:cubicBezTo>
                <a:cubicBezTo>
                  <a:pt x="374317" y="307046"/>
                  <a:pt x="412679" y="286510"/>
                  <a:pt x="318052" y="318052"/>
                </a:cubicBezTo>
                <a:lnTo>
                  <a:pt x="278296" y="331304"/>
                </a:lnTo>
                <a:cubicBezTo>
                  <a:pt x="215293" y="373306"/>
                  <a:pt x="253649" y="352772"/>
                  <a:pt x="159026" y="384313"/>
                </a:cubicBezTo>
                <a:lnTo>
                  <a:pt x="119270" y="397565"/>
                </a:lnTo>
                <a:cubicBezTo>
                  <a:pt x="101600" y="415235"/>
                  <a:pt x="87053" y="436713"/>
                  <a:pt x="66261" y="450574"/>
                </a:cubicBezTo>
                <a:cubicBezTo>
                  <a:pt x="16109" y="484009"/>
                  <a:pt x="37767" y="465816"/>
                  <a:pt x="0" y="503582"/>
                </a:cubicBezTo>
                <a:cubicBezTo>
                  <a:pt x="30922" y="508000"/>
                  <a:pt x="62329" y="509811"/>
                  <a:pt x="92765" y="516835"/>
                </a:cubicBezTo>
                <a:cubicBezTo>
                  <a:pt x="119988" y="523117"/>
                  <a:pt x="144511" y="540254"/>
                  <a:pt x="172278" y="543339"/>
                </a:cubicBezTo>
                <a:cubicBezTo>
                  <a:pt x="246494" y="551585"/>
                  <a:pt x="290299" y="552966"/>
                  <a:pt x="357809" y="569843"/>
                </a:cubicBezTo>
                <a:cubicBezTo>
                  <a:pt x="371361" y="573231"/>
                  <a:pt x="384088" y="579420"/>
                  <a:pt x="397565" y="583095"/>
                </a:cubicBezTo>
                <a:cubicBezTo>
                  <a:pt x="432708" y="592680"/>
                  <a:pt x="467863" y="602456"/>
                  <a:pt x="503583" y="609600"/>
                </a:cubicBezTo>
                <a:lnTo>
                  <a:pt x="569844" y="622852"/>
                </a:lnTo>
                <a:cubicBezTo>
                  <a:pt x="660766" y="639383"/>
                  <a:pt x="645311" y="634462"/>
                  <a:pt x="742122" y="649356"/>
                </a:cubicBezTo>
                <a:cubicBezTo>
                  <a:pt x="768680" y="653442"/>
                  <a:pt x="795131" y="658191"/>
                  <a:pt x="821635" y="662609"/>
                </a:cubicBezTo>
                <a:cubicBezTo>
                  <a:pt x="843722" y="658191"/>
                  <a:pt x="871969" y="665283"/>
                  <a:pt x="887896" y="649356"/>
                </a:cubicBezTo>
                <a:cubicBezTo>
                  <a:pt x="897773" y="639479"/>
                  <a:pt x="877143" y="623344"/>
                  <a:pt x="874644" y="609600"/>
                </a:cubicBezTo>
                <a:cubicBezTo>
                  <a:pt x="868273" y="574560"/>
                  <a:pt x="866203" y="538870"/>
                  <a:pt x="861391" y="503582"/>
                </a:cubicBezTo>
                <a:cubicBezTo>
                  <a:pt x="852950" y="441684"/>
                  <a:pt x="843722" y="379895"/>
                  <a:pt x="834887" y="318052"/>
                </a:cubicBezTo>
                <a:cubicBezTo>
                  <a:pt x="824960" y="248561"/>
                  <a:pt x="820641" y="213194"/>
                  <a:pt x="808383" y="145774"/>
                </a:cubicBezTo>
                <a:cubicBezTo>
                  <a:pt x="801549" y="108188"/>
                  <a:pt x="792516" y="63736"/>
                  <a:pt x="781878" y="26504"/>
                </a:cubicBezTo>
                <a:cubicBezTo>
                  <a:pt x="778040" y="13073"/>
                  <a:pt x="781878" y="4417"/>
                  <a:pt x="78187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6">
            <a:hlinkClick r:id="" action="ppaction://customshow?id=6&amp;return=true" tooltip="Caudal Fin"/>
            <a:extLst>
              <a:ext uri="{FF2B5EF4-FFF2-40B4-BE49-F238E27FC236}">
                <a16:creationId xmlns:a16="http://schemas.microsoft.com/office/drawing/2014/main" xmlns="" id="{87FC6CDE-4C37-B940-B24F-9F9A6A20AC5C}"/>
              </a:ext>
            </a:extLst>
          </p:cNvPr>
          <p:cNvSpPr/>
          <p:nvPr/>
        </p:nvSpPr>
        <p:spPr>
          <a:xfrm>
            <a:off x="7795554" y="2591847"/>
            <a:ext cx="1292087" cy="1760267"/>
          </a:xfrm>
          <a:custGeom>
            <a:avLst/>
            <a:gdLst>
              <a:gd name="connsiteX0" fmla="*/ 0 w 1722782"/>
              <a:gd name="connsiteY0" fmla="*/ 729596 h 2347023"/>
              <a:gd name="connsiteX1" fmla="*/ 0 w 1722782"/>
              <a:gd name="connsiteY1" fmla="*/ 729596 h 2347023"/>
              <a:gd name="connsiteX2" fmla="*/ 106017 w 1722782"/>
              <a:gd name="connsiteY2" fmla="*/ 676587 h 2347023"/>
              <a:gd name="connsiteX3" fmla="*/ 172278 w 1722782"/>
              <a:gd name="connsiteY3" fmla="*/ 623578 h 2347023"/>
              <a:gd name="connsiteX4" fmla="*/ 212034 w 1722782"/>
              <a:gd name="connsiteY4" fmla="*/ 597074 h 2347023"/>
              <a:gd name="connsiteX5" fmla="*/ 265043 w 1722782"/>
              <a:gd name="connsiteY5" fmla="*/ 544065 h 2347023"/>
              <a:gd name="connsiteX6" fmla="*/ 304800 w 1722782"/>
              <a:gd name="connsiteY6" fmla="*/ 504309 h 2347023"/>
              <a:gd name="connsiteX7" fmla="*/ 371061 w 1722782"/>
              <a:gd name="connsiteY7" fmla="*/ 438048 h 2347023"/>
              <a:gd name="connsiteX8" fmla="*/ 397565 w 1722782"/>
              <a:gd name="connsiteY8" fmla="*/ 411543 h 2347023"/>
              <a:gd name="connsiteX9" fmla="*/ 437321 w 1722782"/>
              <a:gd name="connsiteY9" fmla="*/ 385039 h 2347023"/>
              <a:gd name="connsiteX10" fmla="*/ 530087 w 1722782"/>
              <a:gd name="connsiteY10" fmla="*/ 318778 h 2347023"/>
              <a:gd name="connsiteX11" fmla="*/ 636104 w 1722782"/>
              <a:gd name="connsiteY11" fmla="*/ 239265 h 2347023"/>
              <a:gd name="connsiteX12" fmla="*/ 675861 w 1722782"/>
              <a:gd name="connsiteY12" fmla="*/ 212761 h 2347023"/>
              <a:gd name="connsiteX13" fmla="*/ 702365 w 1722782"/>
              <a:gd name="connsiteY13" fmla="*/ 186256 h 2347023"/>
              <a:gd name="connsiteX14" fmla="*/ 742121 w 1722782"/>
              <a:gd name="connsiteY14" fmla="*/ 173004 h 2347023"/>
              <a:gd name="connsiteX15" fmla="*/ 901147 w 1722782"/>
              <a:gd name="connsiteY15" fmla="*/ 119996 h 2347023"/>
              <a:gd name="connsiteX16" fmla="*/ 1073426 w 1722782"/>
              <a:gd name="connsiteY16" fmla="*/ 93491 h 2347023"/>
              <a:gd name="connsiteX17" fmla="*/ 1179443 w 1722782"/>
              <a:gd name="connsiteY17" fmla="*/ 66987 h 2347023"/>
              <a:gd name="connsiteX18" fmla="*/ 1272208 w 1722782"/>
              <a:gd name="connsiteY18" fmla="*/ 40483 h 2347023"/>
              <a:gd name="connsiteX19" fmla="*/ 1338469 w 1722782"/>
              <a:gd name="connsiteY19" fmla="*/ 726 h 2347023"/>
              <a:gd name="connsiteX20" fmla="*/ 1364974 w 1722782"/>
              <a:gd name="connsiteY20" fmla="*/ 27230 h 2347023"/>
              <a:gd name="connsiteX21" fmla="*/ 1391478 w 1722782"/>
              <a:gd name="connsiteY21" fmla="*/ 146500 h 2347023"/>
              <a:gd name="connsiteX22" fmla="*/ 1417982 w 1722782"/>
              <a:gd name="connsiteY22" fmla="*/ 226013 h 2347023"/>
              <a:gd name="connsiteX23" fmla="*/ 1431234 w 1722782"/>
              <a:gd name="connsiteY23" fmla="*/ 265770 h 2347023"/>
              <a:gd name="connsiteX24" fmla="*/ 1457739 w 1722782"/>
              <a:gd name="connsiteY24" fmla="*/ 345283 h 2347023"/>
              <a:gd name="connsiteX25" fmla="*/ 1470991 w 1722782"/>
              <a:gd name="connsiteY25" fmla="*/ 385039 h 2347023"/>
              <a:gd name="connsiteX26" fmla="*/ 1497495 w 1722782"/>
              <a:gd name="connsiteY26" fmla="*/ 517561 h 2347023"/>
              <a:gd name="connsiteX27" fmla="*/ 1524000 w 1722782"/>
              <a:gd name="connsiteY27" fmla="*/ 636830 h 2347023"/>
              <a:gd name="connsiteX28" fmla="*/ 1510747 w 1722782"/>
              <a:gd name="connsiteY28" fmla="*/ 848865 h 2347023"/>
              <a:gd name="connsiteX29" fmla="*/ 1497495 w 1722782"/>
              <a:gd name="connsiteY29" fmla="*/ 994639 h 2347023"/>
              <a:gd name="connsiteX30" fmla="*/ 1510747 w 1722782"/>
              <a:gd name="connsiteY30" fmla="*/ 1233178 h 2347023"/>
              <a:gd name="connsiteX31" fmla="*/ 1537252 w 1722782"/>
              <a:gd name="connsiteY31" fmla="*/ 1365700 h 2347023"/>
              <a:gd name="connsiteX32" fmla="*/ 1563756 w 1722782"/>
              <a:gd name="connsiteY32" fmla="*/ 1524726 h 2347023"/>
              <a:gd name="connsiteX33" fmla="*/ 1590261 w 1722782"/>
              <a:gd name="connsiteY33" fmla="*/ 1604239 h 2347023"/>
              <a:gd name="connsiteX34" fmla="*/ 1616765 w 1722782"/>
              <a:gd name="connsiteY34" fmla="*/ 1736761 h 2347023"/>
              <a:gd name="connsiteX35" fmla="*/ 1630017 w 1722782"/>
              <a:gd name="connsiteY35" fmla="*/ 1803022 h 2347023"/>
              <a:gd name="connsiteX36" fmla="*/ 1656521 w 1722782"/>
              <a:gd name="connsiteY36" fmla="*/ 1909039 h 2347023"/>
              <a:gd name="connsiteX37" fmla="*/ 1669774 w 1722782"/>
              <a:gd name="connsiteY37" fmla="*/ 1948796 h 2347023"/>
              <a:gd name="connsiteX38" fmla="*/ 1683026 w 1722782"/>
              <a:gd name="connsiteY38" fmla="*/ 2001804 h 2347023"/>
              <a:gd name="connsiteX39" fmla="*/ 1696278 w 1722782"/>
              <a:gd name="connsiteY39" fmla="*/ 2041561 h 2347023"/>
              <a:gd name="connsiteX40" fmla="*/ 1722782 w 1722782"/>
              <a:gd name="connsiteY40" fmla="*/ 2240343 h 2347023"/>
              <a:gd name="connsiteX41" fmla="*/ 1683026 w 1722782"/>
              <a:gd name="connsiteY41" fmla="*/ 2346361 h 2347023"/>
              <a:gd name="connsiteX42" fmla="*/ 1563756 w 1722782"/>
              <a:gd name="connsiteY42" fmla="*/ 2333109 h 2347023"/>
              <a:gd name="connsiteX43" fmla="*/ 1457739 w 1722782"/>
              <a:gd name="connsiteY43" fmla="*/ 2319856 h 2347023"/>
              <a:gd name="connsiteX44" fmla="*/ 1391478 w 1722782"/>
              <a:gd name="connsiteY44" fmla="*/ 2306604 h 2347023"/>
              <a:gd name="connsiteX45" fmla="*/ 1311965 w 1722782"/>
              <a:gd name="connsiteY45" fmla="*/ 2293352 h 2347023"/>
              <a:gd name="connsiteX46" fmla="*/ 1219200 w 1722782"/>
              <a:gd name="connsiteY46" fmla="*/ 2280100 h 2347023"/>
              <a:gd name="connsiteX47" fmla="*/ 1086678 w 1722782"/>
              <a:gd name="connsiteY47" fmla="*/ 2240343 h 2347023"/>
              <a:gd name="connsiteX48" fmla="*/ 1046921 w 1722782"/>
              <a:gd name="connsiteY48" fmla="*/ 2227091 h 2347023"/>
              <a:gd name="connsiteX49" fmla="*/ 967408 w 1722782"/>
              <a:gd name="connsiteY49" fmla="*/ 2174083 h 2347023"/>
              <a:gd name="connsiteX50" fmla="*/ 940904 w 1722782"/>
              <a:gd name="connsiteY50" fmla="*/ 2147578 h 2347023"/>
              <a:gd name="connsiteX51" fmla="*/ 901147 w 1722782"/>
              <a:gd name="connsiteY51" fmla="*/ 2134326 h 2347023"/>
              <a:gd name="connsiteX52" fmla="*/ 821634 w 1722782"/>
              <a:gd name="connsiteY52" fmla="*/ 2041561 h 2347023"/>
              <a:gd name="connsiteX53" fmla="*/ 742121 w 1722782"/>
              <a:gd name="connsiteY53" fmla="*/ 1988552 h 2347023"/>
              <a:gd name="connsiteX54" fmla="*/ 702365 w 1722782"/>
              <a:gd name="connsiteY54" fmla="*/ 1962048 h 2347023"/>
              <a:gd name="connsiteX55" fmla="*/ 675861 w 1722782"/>
              <a:gd name="connsiteY55" fmla="*/ 1935543 h 2347023"/>
              <a:gd name="connsiteX56" fmla="*/ 636104 w 1722782"/>
              <a:gd name="connsiteY56" fmla="*/ 1922291 h 2347023"/>
              <a:gd name="connsiteX57" fmla="*/ 556591 w 1722782"/>
              <a:gd name="connsiteY57" fmla="*/ 1869283 h 2347023"/>
              <a:gd name="connsiteX58" fmla="*/ 516834 w 1722782"/>
              <a:gd name="connsiteY58" fmla="*/ 1856030 h 2347023"/>
              <a:gd name="connsiteX59" fmla="*/ 437321 w 1722782"/>
              <a:gd name="connsiteY59" fmla="*/ 1803022 h 2347023"/>
              <a:gd name="connsiteX60" fmla="*/ 503582 w 1722782"/>
              <a:gd name="connsiteY60" fmla="*/ 1750013 h 2347023"/>
              <a:gd name="connsiteX61" fmla="*/ 530087 w 1722782"/>
              <a:gd name="connsiteY61" fmla="*/ 1723509 h 2347023"/>
              <a:gd name="connsiteX62" fmla="*/ 609600 w 1722782"/>
              <a:gd name="connsiteY62" fmla="*/ 1683752 h 2347023"/>
              <a:gd name="connsiteX63" fmla="*/ 689113 w 1722782"/>
              <a:gd name="connsiteY63" fmla="*/ 1630743 h 2347023"/>
              <a:gd name="connsiteX64" fmla="*/ 728869 w 1722782"/>
              <a:gd name="connsiteY64" fmla="*/ 1604239 h 2347023"/>
              <a:gd name="connsiteX65" fmla="*/ 795130 w 1722782"/>
              <a:gd name="connsiteY65" fmla="*/ 1564483 h 2347023"/>
              <a:gd name="connsiteX66" fmla="*/ 848139 w 1722782"/>
              <a:gd name="connsiteY66" fmla="*/ 1511474 h 2347023"/>
              <a:gd name="connsiteX67" fmla="*/ 887895 w 1722782"/>
              <a:gd name="connsiteY67" fmla="*/ 1365700 h 2347023"/>
              <a:gd name="connsiteX68" fmla="*/ 901147 w 1722782"/>
              <a:gd name="connsiteY68" fmla="*/ 1246430 h 2347023"/>
              <a:gd name="connsiteX69" fmla="*/ 927652 w 1722782"/>
              <a:gd name="connsiteY69" fmla="*/ 1100656 h 2347023"/>
              <a:gd name="connsiteX70" fmla="*/ 940904 w 1722782"/>
              <a:gd name="connsiteY70" fmla="*/ 1007891 h 2347023"/>
              <a:gd name="connsiteX71" fmla="*/ 914400 w 1722782"/>
              <a:gd name="connsiteY71" fmla="*/ 862117 h 2347023"/>
              <a:gd name="connsiteX72" fmla="*/ 848139 w 1722782"/>
              <a:gd name="connsiteY72" fmla="*/ 822361 h 2347023"/>
              <a:gd name="connsiteX73" fmla="*/ 622852 w 1722782"/>
              <a:gd name="connsiteY73" fmla="*/ 809109 h 2347023"/>
              <a:gd name="connsiteX74" fmla="*/ 437321 w 1722782"/>
              <a:gd name="connsiteY74" fmla="*/ 795856 h 2347023"/>
              <a:gd name="connsiteX75" fmla="*/ 304800 w 1722782"/>
              <a:gd name="connsiteY75" fmla="*/ 795856 h 2347023"/>
              <a:gd name="connsiteX76" fmla="*/ 92765 w 1722782"/>
              <a:gd name="connsiteY76" fmla="*/ 782604 h 2347023"/>
              <a:gd name="connsiteX77" fmla="*/ 0 w 1722782"/>
              <a:gd name="connsiteY77" fmla="*/ 729596 h 234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722782" h="2347023">
                <a:moveTo>
                  <a:pt x="0" y="729596"/>
                </a:moveTo>
                <a:lnTo>
                  <a:pt x="0" y="729596"/>
                </a:lnTo>
                <a:cubicBezTo>
                  <a:pt x="35339" y="711926"/>
                  <a:pt x="71331" y="695507"/>
                  <a:pt x="106017" y="676587"/>
                </a:cubicBezTo>
                <a:cubicBezTo>
                  <a:pt x="170120" y="641622"/>
                  <a:pt x="123568" y="662546"/>
                  <a:pt x="172278" y="623578"/>
                </a:cubicBezTo>
                <a:cubicBezTo>
                  <a:pt x="184715" y="613628"/>
                  <a:pt x="199941" y="607439"/>
                  <a:pt x="212034" y="597074"/>
                </a:cubicBezTo>
                <a:cubicBezTo>
                  <a:pt x="231007" y="580812"/>
                  <a:pt x="247373" y="561735"/>
                  <a:pt x="265043" y="544065"/>
                </a:cubicBezTo>
                <a:lnTo>
                  <a:pt x="304800" y="504309"/>
                </a:lnTo>
                <a:lnTo>
                  <a:pt x="371061" y="438048"/>
                </a:lnTo>
                <a:cubicBezTo>
                  <a:pt x="379896" y="429213"/>
                  <a:pt x="387169" y="418474"/>
                  <a:pt x="397565" y="411543"/>
                </a:cubicBezTo>
                <a:cubicBezTo>
                  <a:pt x="410817" y="402708"/>
                  <a:pt x="425228" y="395404"/>
                  <a:pt x="437321" y="385039"/>
                </a:cubicBezTo>
                <a:cubicBezTo>
                  <a:pt x="517358" y="316436"/>
                  <a:pt x="457036" y="343128"/>
                  <a:pt x="530087" y="318778"/>
                </a:cubicBezTo>
                <a:cubicBezTo>
                  <a:pt x="657940" y="190923"/>
                  <a:pt x="543586" y="285523"/>
                  <a:pt x="636104" y="239265"/>
                </a:cubicBezTo>
                <a:cubicBezTo>
                  <a:pt x="650350" y="232142"/>
                  <a:pt x="663424" y="222711"/>
                  <a:pt x="675861" y="212761"/>
                </a:cubicBezTo>
                <a:cubicBezTo>
                  <a:pt x="685617" y="204956"/>
                  <a:pt x="691651" y="192684"/>
                  <a:pt x="702365" y="186256"/>
                </a:cubicBezTo>
                <a:cubicBezTo>
                  <a:pt x="714343" y="179069"/>
                  <a:pt x="728869" y="177421"/>
                  <a:pt x="742121" y="173004"/>
                </a:cubicBezTo>
                <a:cubicBezTo>
                  <a:pt x="797804" y="117323"/>
                  <a:pt x="766025" y="139300"/>
                  <a:pt x="901147" y="119996"/>
                </a:cubicBezTo>
                <a:cubicBezTo>
                  <a:pt x="935001" y="115159"/>
                  <a:pt x="1036661" y="101369"/>
                  <a:pt x="1073426" y="93491"/>
                </a:cubicBezTo>
                <a:cubicBezTo>
                  <a:pt x="1109044" y="85859"/>
                  <a:pt x="1144104" y="75822"/>
                  <a:pt x="1179443" y="66987"/>
                </a:cubicBezTo>
                <a:cubicBezTo>
                  <a:pt x="1246005" y="50347"/>
                  <a:pt x="1215172" y="59495"/>
                  <a:pt x="1272208" y="40483"/>
                </a:cubicBezTo>
                <a:cubicBezTo>
                  <a:pt x="1288074" y="24617"/>
                  <a:pt x="1309797" y="-5008"/>
                  <a:pt x="1338469" y="726"/>
                </a:cubicBezTo>
                <a:cubicBezTo>
                  <a:pt x="1350721" y="3176"/>
                  <a:pt x="1356139" y="18395"/>
                  <a:pt x="1364974" y="27230"/>
                </a:cubicBezTo>
                <a:cubicBezTo>
                  <a:pt x="1372540" y="65060"/>
                  <a:pt x="1380249" y="109070"/>
                  <a:pt x="1391478" y="146500"/>
                </a:cubicBezTo>
                <a:cubicBezTo>
                  <a:pt x="1399506" y="173260"/>
                  <a:pt x="1409147" y="199509"/>
                  <a:pt x="1417982" y="226013"/>
                </a:cubicBezTo>
                <a:lnTo>
                  <a:pt x="1431234" y="265770"/>
                </a:lnTo>
                <a:lnTo>
                  <a:pt x="1457739" y="345283"/>
                </a:lnTo>
                <a:cubicBezTo>
                  <a:pt x="1462156" y="358535"/>
                  <a:pt x="1468252" y="371341"/>
                  <a:pt x="1470991" y="385039"/>
                </a:cubicBezTo>
                <a:cubicBezTo>
                  <a:pt x="1479826" y="429213"/>
                  <a:pt x="1486569" y="473857"/>
                  <a:pt x="1497495" y="517561"/>
                </a:cubicBezTo>
                <a:cubicBezTo>
                  <a:pt x="1516210" y="592422"/>
                  <a:pt x="1507175" y="552710"/>
                  <a:pt x="1524000" y="636830"/>
                </a:cubicBezTo>
                <a:cubicBezTo>
                  <a:pt x="1519582" y="707508"/>
                  <a:pt x="1515978" y="778242"/>
                  <a:pt x="1510747" y="848865"/>
                </a:cubicBezTo>
                <a:cubicBezTo>
                  <a:pt x="1507143" y="897523"/>
                  <a:pt x="1497495" y="945847"/>
                  <a:pt x="1497495" y="994639"/>
                </a:cubicBezTo>
                <a:cubicBezTo>
                  <a:pt x="1497495" y="1074275"/>
                  <a:pt x="1504133" y="1153817"/>
                  <a:pt x="1510747" y="1233178"/>
                </a:cubicBezTo>
                <a:cubicBezTo>
                  <a:pt x="1518204" y="1322659"/>
                  <a:pt x="1523442" y="1292044"/>
                  <a:pt x="1537252" y="1365700"/>
                </a:cubicBezTo>
                <a:cubicBezTo>
                  <a:pt x="1547156" y="1418519"/>
                  <a:pt x="1546762" y="1473744"/>
                  <a:pt x="1563756" y="1524726"/>
                </a:cubicBezTo>
                <a:cubicBezTo>
                  <a:pt x="1572591" y="1551230"/>
                  <a:pt x="1584782" y="1576843"/>
                  <a:pt x="1590261" y="1604239"/>
                </a:cubicBezTo>
                <a:lnTo>
                  <a:pt x="1616765" y="1736761"/>
                </a:lnTo>
                <a:cubicBezTo>
                  <a:pt x="1621182" y="1758848"/>
                  <a:pt x="1624554" y="1781170"/>
                  <a:pt x="1630017" y="1803022"/>
                </a:cubicBezTo>
                <a:cubicBezTo>
                  <a:pt x="1638852" y="1838361"/>
                  <a:pt x="1645001" y="1874482"/>
                  <a:pt x="1656521" y="1909039"/>
                </a:cubicBezTo>
                <a:cubicBezTo>
                  <a:pt x="1660939" y="1922291"/>
                  <a:pt x="1665936" y="1935364"/>
                  <a:pt x="1669774" y="1948796"/>
                </a:cubicBezTo>
                <a:cubicBezTo>
                  <a:pt x="1674778" y="1966308"/>
                  <a:pt x="1678023" y="1984292"/>
                  <a:pt x="1683026" y="2001804"/>
                </a:cubicBezTo>
                <a:cubicBezTo>
                  <a:pt x="1686864" y="2015236"/>
                  <a:pt x="1692890" y="2028009"/>
                  <a:pt x="1696278" y="2041561"/>
                </a:cubicBezTo>
                <a:cubicBezTo>
                  <a:pt x="1714577" y="2114757"/>
                  <a:pt x="1714502" y="2157540"/>
                  <a:pt x="1722782" y="2240343"/>
                </a:cubicBezTo>
                <a:cubicBezTo>
                  <a:pt x="1722531" y="2241846"/>
                  <a:pt x="1721529" y="2342861"/>
                  <a:pt x="1683026" y="2346361"/>
                </a:cubicBezTo>
                <a:cubicBezTo>
                  <a:pt x="1643189" y="2349983"/>
                  <a:pt x="1603483" y="2337783"/>
                  <a:pt x="1563756" y="2333109"/>
                </a:cubicBezTo>
                <a:cubicBezTo>
                  <a:pt x="1528386" y="2328948"/>
                  <a:pt x="1492939" y="2325272"/>
                  <a:pt x="1457739" y="2319856"/>
                </a:cubicBezTo>
                <a:cubicBezTo>
                  <a:pt x="1435477" y="2316431"/>
                  <a:pt x="1413639" y="2310633"/>
                  <a:pt x="1391478" y="2306604"/>
                </a:cubicBezTo>
                <a:cubicBezTo>
                  <a:pt x="1365041" y="2301797"/>
                  <a:pt x="1338522" y="2297438"/>
                  <a:pt x="1311965" y="2293352"/>
                </a:cubicBezTo>
                <a:cubicBezTo>
                  <a:pt x="1281093" y="2288602"/>
                  <a:pt x="1249932" y="2285688"/>
                  <a:pt x="1219200" y="2280100"/>
                </a:cubicBezTo>
                <a:cubicBezTo>
                  <a:pt x="1175133" y="2272088"/>
                  <a:pt x="1128178" y="2254176"/>
                  <a:pt x="1086678" y="2240343"/>
                </a:cubicBezTo>
                <a:lnTo>
                  <a:pt x="1046921" y="2227091"/>
                </a:lnTo>
                <a:cubicBezTo>
                  <a:pt x="1020417" y="2209422"/>
                  <a:pt x="989932" y="2196608"/>
                  <a:pt x="967408" y="2174083"/>
                </a:cubicBezTo>
                <a:cubicBezTo>
                  <a:pt x="958573" y="2165248"/>
                  <a:pt x="951618" y="2154006"/>
                  <a:pt x="940904" y="2147578"/>
                </a:cubicBezTo>
                <a:cubicBezTo>
                  <a:pt x="928926" y="2140391"/>
                  <a:pt x="914399" y="2138743"/>
                  <a:pt x="901147" y="2134326"/>
                </a:cubicBezTo>
                <a:cubicBezTo>
                  <a:pt x="877167" y="2098356"/>
                  <a:pt x="860197" y="2067270"/>
                  <a:pt x="821634" y="2041561"/>
                </a:cubicBezTo>
                <a:lnTo>
                  <a:pt x="742121" y="1988552"/>
                </a:lnTo>
                <a:cubicBezTo>
                  <a:pt x="728869" y="1979717"/>
                  <a:pt x="713627" y="1973310"/>
                  <a:pt x="702365" y="1962048"/>
                </a:cubicBezTo>
                <a:cubicBezTo>
                  <a:pt x="693530" y="1953213"/>
                  <a:pt x="686575" y="1941971"/>
                  <a:pt x="675861" y="1935543"/>
                </a:cubicBezTo>
                <a:cubicBezTo>
                  <a:pt x="663883" y="1928356"/>
                  <a:pt x="648315" y="1929075"/>
                  <a:pt x="636104" y="1922291"/>
                </a:cubicBezTo>
                <a:cubicBezTo>
                  <a:pt x="608258" y="1906821"/>
                  <a:pt x="586810" y="1879357"/>
                  <a:pt x="556591" y="1869283"/>
                </a:cubicBezTo>
                <a:cubicBezTo>
                  <a:pt x="543339" y="1864865"/>
                  <a:pt x="529045" y="1862814"/>
                  <a:pt x="516834" y="1856030"/>
                </a:cubicBezTo>
                <a:cubicBezTo>
                  <a:pt x="488988" y="1840560"/>
                  <a:pt x="437321" y="1803022"/>
                  <a:pt x="437321" y="1803022"/>
                </a:cubicBezTo>
                <a:cubicBezTo>
                  <a:pt x="501313" y="1739030"/>
                  <a:pt x="420000" y="1816877"/>
                  <a:pt x="503582" y="1750013"/>
                </a:cubicBezTo>
                <a:cubicBezTo>
                  <a:pt x="513338" y="1742208"/>
                  <a:pt x="520331" y="1731314"/>
                  <a:pt x="530087" y="1723509"/>
                </a:cubicBezTo>
                <a:cubicBezTo>
                  <a:pt x="566789" y="1694147"/>
                  <a:pt x="567606" y="1697750"/>
                  <a:pt x="609600" y="1683752"/>
                </a:cubicBezTo>
                <a:lnTo>
                  <a:pt x="689113" y="1630743"/>
                </a:lnTo>
                <a:cubicBezTo>
                  <a:pt x="702365" y="1621908"/>
                  <a:pt x="717607" y="1615501"/>
                  <a:pt x="728869" y="1604239"/>
                </a:cubicBezTo>
                <a:cubicBezTo>
                  <a:pt x="765252" y="1567858"/>
                  <a:pt x="743521" y="1581686"/>
                  <a:pt x="795130" y="1564483"/>
                </a:cubicBezTo>
                <a:cubicBezTo>
                  <a:pt x="812800" y="1546813"/>
                  <a:pt x="840237" y="1535180"/>
                  <a:pt x="848139" y="1511474"/>
                </a:cubicBezTo>
                <a:cubicBezTo>
                  <a:pt x="870149" y="1445442"/>
                  <a:pt x="878529" y="1431260"/>
                  <a:pt x="887895" y="1365700"/>
                </a:cubicBezTo>
                <a:cubicBezTo>
                  <a:pt x="893552" y="1326101"/>
                  <a:pt x="895860" y="1286080"/>
                  <a:pt x="901147" y="1246430"/>
                </a:cubicBezTo>
                <a:cubicBezTo>
                  <a:pt x="915874" y="1135978"/>
                  <a:pt x="910999" y="1200576"/>
                  <a:pt x="927652" y="1100656"/>
                </a:cubicBezTo>
                <a:cubicBezTo>
                  <a:pt x="932787" y="1069845"/>
                  <a:pt x="936487" y="1038813"/>
                  <a:pt x="940904" y="1007891"/>
                </a:cubicBezTo>
                <a:cubicBezTo>
                  <a:pt x="939364" y="997112"/>
                  <a:pt x="926896" y="887109"/>
                  <a:pt x="914400" y="862117"/>
                </a:cubicBezTo>
                <a:cubicBezTo>
                  <a:pt x="902836" y="838989"/>
                  <a:pt x="872001" y="824747"/>
                  <a:pt x="848139" y="822361"/>
                </a:cubicBezTo>
                <a:cubicBezTo>
                  <a:pt x="773287" y="814876"/>
                  <a:pt x="697921" y="813952"/>
                  <a:pt x="622852" y="809109"/>
                </a:cubicBezTo>
                <a:lnTo>
                  <a:pt x="437321" y="795856"/>
                </a:lnTo>
                <a:cubicBezTo>
                  <a:pt x="361592" y="821101"/>
                  <a:pt x="425572" y="806358"/>
                  <a:pt x="304800" y="795856"/>
                </a:cubicBezTo>
                <a:cubicBezTo>
                  <a:pt x="234250" y="789721"/>
                  <a:pt x="163443" y="787021"/>
                  <a:pt x="92765" y="782604"/>
                </a:cubicBezTo>
                <a:cubicBezTo>
                  <a:pt x="44789" y="750621"/>
                  <a:pt x="15461" y="738431"/>
                  <a:pt x="0" y="729596"/>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a:hlinkClick r:id="" action="ppaction://customshow?id=5&amp;return=true" tooltip="Adipose Fin"/>
            <a:extLst>
              <a:ext uri="{FF2B5EF4-FFF2-40B4-BE49-F238E27FC236}">
                <a16:creationId xmlns:a16="http://schemas.microsoft.com/office/drawing/2014/main" xmlns="" id="{D098C27B-F514-CA48-8802-2BB8FAD30A5D}"/>
              </a:ext>
            </a:extLst>
          </p:cNvPr>
          <p:cNvSpPr/>
          <p:nvPr/>
        </p:nvSpPr>
        <p:spPr>
          <a:xfrm>
            <a:off x="6881996" y="2759718"/>
            <a:ext cx="490269" cy="269973"/>
          </a:xfrm>
          <a:custGeom>
            <a:avLst/>
            <a:gdLst>
              <a:gd name="connsiteX0" fmla="*/ 4336 w 653692"/>
              <a:gd name="connsiteY0" fmla="*/ 172279 h 359964"/>
              <a:gd name="connsiteX1" fmla="*/ 4336 w 653692"/>
              <a:gd name="connsiteY1" fmla="*/ 172279 h 359964"/>
              <a:gd name="connsiteX2" fmla="*/ 110353 w 653692"/>
              <a:gd name="connsiteY2" fmla="*/ 119270 h 359964"/>
              <a:gd name="connsiteX3" fmla="*/ 163362 w 653692"/>
              <a:gd name="connsiteY3" fmla="*/ 66261 h 359964"/>
              <a:gd name="connsiteX4" fmla="*/ 203118 w 653692"/>
              <a:gd name="connsiteY4" fmla="*/ 39757 h 359964"/>
              <a:gd name="connsiteX5" fmla="*/ 229623 w 653692"/>
              <a:gd name="connsiteY5" fmla="*/ 13253 h 359964"/>
              <a:gd name="connsiteX6" fmla="*/ 295884 w 653692"/>
              <a:gd name="connsiteY6" fmla="*/ 0 h 359964"/>
              <a:gd name="connsiteX7" fmla="*/ 454910 w 653692"/>
              <a:gd name="connsiteY7" fmla="*/ 13253 h 359964"/>
              <a:gd name="connsiteX8" fmla="*/ 494666 w 653692"/>
              <a:gd name="connsiteY8" fmla="*/ 26505 h 359964"/>
              <a:gd name="connsiteX9" fmla="*/ 521171 w 653692"/>
              <a:gd name="connsiteY9" fmla="*/ 53009 h 359964"/>
              <a:gd name="connsiteX10" fmla="*/ 560927 w 653692"/>
              <a:gd name="connsiteY10" fmla="*/ 79513 h 359964"/>
              <a:gd name="connsiteX11" fmla="*/ 574179 w 653692"/>
              <a:gd name="connsiteY11" fmla="*/ 119270 h 359964"/>
              <a:gd name="connsiteX12" fmla="*/ 600684 w 653692"/>
              <a:gd name="connsiteY12" fmla="*/ 145774 h 359964"/>
              <a:gd name="connsiteX13" fmla="*/ 627188 w 653692"/>
              <a:gd name="connsiteY13" fmla="*/ 225287 h 359964"/>
              <a:gd name="connsiteX14" fmla="*/ 640440 w 653692"/>
              <a:gd name="connsiteY14" fmla="*/ 265044 h 359964"/>
              <a:gd name="connsiteX15" fmla="*/ 653692 w 653692"/>
              <a:gd name="connsiteY15" fmla="*/ 304800 h 359964"/>
              <a:gd name="connsiteX16" fmla="*/ 640440 w 653692"/>
              <a:gd name="connsiteY16" fmla="*/ 357809 h 359964"/>
              <a:gd name="connsiteX17" fmla="*/ 494666 w 653692"/>
              <a:gd name="connsiteY17" fmla="*/ 331305 h 359964"/>
              <a:gd name="connsiteX18" fmla="*/ 375397 w 653692"/>
              <a:gd name="connsiteY18" fmla="*/ 318053 h 359964"/>
              <a:gd name="connsiteX19" fmla="*/ 203118 w 653692"/>
              <a:gd name="connsiteY19" fmla="*/ 278296 h 359964"/>
              <a:gd name="connsiteX20" fmla="*/ 136858 w 653692"/>
              <a:gd name="connsiteY20" fmla="*/ 265044 h 359964"/>
              <a:gd name="connsiteX21" fmla="*/ 44092 w 653692"/>
              <a:gd name="connsiteY21" fmla="*/ 238539 h 359964"/>
              <a:gd name="connsiteX22" fmla="*/ 4336 w 653692"/>
              <a:gd name="connsiteY22" fmla="*/ 212035 h 359964"/>
              <a:gd name="connsiteX23" fmla="*/ 4336 w 653692"/>
              <a:gd name="connsiteY23" fmla="*/ 172279 h 35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3692" h="359964">
                <a:moveTo>
                  <a:pt x="4336" y="172279"/>
                </a:moveTo>
                <a:lnTo>
                  <a:pt x="4336" y="172279"/>
                </a:lnTo>
                <a:cubicBezTo>
                  <a:pt x="39675" y="154609"/>
                  <a:pt x="77479" y="141186"/>
                  <a:pt x="110353" y="119270"/>
                </a:cubicBezTo>
                <a:cubicBezTo>
                  <a:pt x="131145" y="105409"/>
                  <a:pt x="142570" y="80122"/>
                  <a:pt x="163362" y="66261"/>
                </a:cubicBezTo>
                <a:cubicBezTo>
                  <a:pt x="176614" y="57426"/>
                  <a:pt x="190681" y="49706"/>
                  <a:pt x="203118" y="39757"/>
                </a:cubicBezTo>
                <a:cubicBezTo>
                  <a:pt x="212874" y="31952"/>
                  <a:pt x="218139" y="18175"/>
                  <a:pt x="229623" y="13253"/>
                </a:cubicBezTo>
                <a:cubicBezTo>
                  <a:pt x="250326" y="4380"/>
                  <a:pt x="273797" y="4418"/>
                  <a:pt x="295884" y="0"/>
                </a:cubicBezTo>
                <a:cubicBezTo>
                  <a:pt x="348893" y="4418"/>
                  <a:pt x="402184" y="6223"/>
                  <a:pt x="454910" y="13253"/>
                </a:cubicBezTo>
                <a:cubicBezTo>
                  <a:pt x="468756" y="15099"/>
                  <a:pt x="482688" y="19318"/>
                  <a:pt x="494666" y="26505"/>
                </a:cubicBezTo>
                <a:cubicBezTo>
                  <a:pt x="505380" y="32933"/>
                  <a:pt x="511415" y="45204"/>
                  <a:pt x="521171" y="53009"/>
                </a:cubicBezTo>
                <a:cubicBezTo>
                  <a:pt x="533608" y="62958"/>
                  <a:pt x="547675" y="70678"/>
                  <a:pt x="560927" y="79513"/>
                </a:cubicBezTo>
                <a:cubicBezTo>
                  <a:pt x="565344" y="92765"/>
                  <a:pt x="566992" y="107292"/>
                  <a:pt x="574179" y="119270"/>
                </a:cubicBezTo>
                <a:cubicBezTo>
                  <a:pt x="580607" y="129984"/>
                  <a:pt x="595096" y="134599"/>
                  <a:pt x="600684" y="145774"/>
                </a:cubicBezTo>
                <a:cubicBezTo>
                  <a:pt x="613178" y="170762"/>
                  <a:pt x="618353" y="198783"/>
                  <a:pt x="627188" y="225287"/>
                </a:cubicBezTo>
                <a:lnTo>
                  <a:pt x="640440" y="265044"/>
                </a:lnTo>
                <a:lnTo>
                  <a:pt x="653692" y="304800"/>
                </a:lnTo>
                <a:cubicBezTo>
                  <a:pt x="649275" y="322470"/>
                  <a:pt x="657494" y="351414"/>
                  <a:pt x="640440" y="357809"/>
                </a:cubicBezTo>
                <a:cubicBezTo>
                  <a:pt x="612161" y="368414"/>
                  <a:pt x="529863" y="336720"/>
                  <a:pt x="494666" y="331305"/>
                </a:cubicBezTo>
                <a:cubicBezTo>
                  <a:pt x="455130" y="325223"/>
                  <a:pt x="414996" y="323710"/>
                  <a:pt x="375397" y="318053"/>
                </a:cubicBezTo>
                <a:cubicBezTo>
                  <a:pt x="306236" y="308173"/>
                  <a:pt x="277912" y="293255"/>
                  <a:pt x="203118" y="278296"/>
                </a:cubicBezTo>
                <a:cubicBezTo>
                  <a:pt x="181031" y="273879"/>
                  <a:pt x="158846" y="269930"/>
                  <a:pt x="136858" y="265044"/>
                </a:cubicBezTo>
                <a:cubicBezTo>
                  <a:pt x="121567" y="261646"/>
                  <a:pt x="61805" y="247396"/>
                  <a:pt x="44092" y="238539"/>
                </a:cubicBezTo>
                <a:cubicBezTo>
                  <a:pt x="29847" y="231416"/>
                  <a:pt x="16773" y="221984"/>
                  <a:pt x="4336" y="212035"/>
                </a:cubicBezTo>
                <a:cubicBezTo>
                  <a:pt x="-5420" y="204230"/>
                  <a:pt x="4336" y="178905"/>
                  <a:pt x="4336" y="172279"/>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a:hlinkClick r:id="" action="ppaction://customshow?id=7&amp;return=true" tooltip="Operculum (gill cover)"/>
            <a:extLst>
              <a:ext uri="{FF2B5EF4-FFF2-40B4-BE49-F238E27FC236}">
                <a16:creationId xmlns:a16="http://schemas.microsoft.com/office/drawing/2014/main" xmlns="" id="{545E57C7-E739-1543-81E8-26C7A268A331}"/>
              </a:ext>
            </a:extLst>
          </p:cNvPr>
          <p:cNvSpPr/>
          <p:nvPr/>
        </p:nvSpPr>
        <p:spPr>
          <a:xfrm>
            <a:off x="1256075" y="3272459"/>
            <a:ext cx="561968" cy="826205"/>
          </a:xfrm>
          <a:custGeom>
            <a:avLst/>
            <a:gdLst>
              <a:gd name="connsiteX0" fmla="*/ 225287 w 808383"/>
              <a:gd name="connsiteY0" fmla="*/ 13252 h 1298713"/>
              <a:gd name="connsiteX1" fmla="*/ 225287 w 808383"/>
              <a:gd name="connsiteY1" fmla="*/ 13252 h 1298713"/>
              <a:gd name="connsiteX2" fmla="*/ 344557 w 808383"/>
              <a:gd name="connsiteY2" fmla="*/ 0 h 1298713"/>
              <a:gd name="connsiteX3" fmla="*/ 516835 w 808383"/>
              <a:gd name="connsiteY3" fmla="*/ 13252 h 1298713"/>
              <a:gd name="connsiteX4" fmla="*/ 609600 w 808383"/>
              <a:gd name="connsiteY4" fmla="*/ 39757 h 1298713"/>
              <a:gd name="connsiteX5" fmla="*/ 636105 w 808383"/>
              <a:gd name="connsiteY5" fmla="*/ 66261 h 1298713"/>
              <a:gd name="connsiteX6" fmla="*/ 675861 w 808383"/>
              <a:gd name="connsiteY6" fmla="*/ 92765 h 1298713"/>
              <a:gd name="connsiteX7" fmla="*/ 689113 w 808383"/>
              <a:gd name="connsiteY7" fmla="*/ 132522 h 1298713"/>
              <a:gd name="connsiteX8" fmla="*/ 715618 w 808383"/>
              <a:gd name="connsiteY8" fmla="*/ 159026 h 1298713"/>
              <a:gd name="connsiteX9" fmla="*/ 742122 w 808383"/>
              <a:gd name="connsiteY9" fmla="*/ 251792 h 1298713"/>
              <a:gd name="connsiteX10" fmla="*/ 768626 w 808383"/>
              <a:gd name="connsiteY10" fmla="*/ 371061 h 1298713"/>
              <a:gd name="connsiteX11" fmla="*/ 808383 w 808383"/>
              <a:gd name="connsiteY11" fmla="*/ 503583 h 1298713"/>
              <a:gd name="connsiteX12" fmla="*/ 781879 w 808383"/>
              <a:gd name="connsiteY12" fmla="*/ 874644 h 1298713"/>
              <a:gd name="connsiteX13" fmla="*/ 768626 w 808383"/>
              <a:gd name="connsiteY13" fmla="*/ 967409 h 1298713"/>
              <a:gd name="connsiteX14" fmla="*/ 715618 w 808383"/>
              <a:gd name="connsiteY14" fmla="*/ 1152939 h 1298713"/>
              <a:gd name="connsiteX15" fmla="*/ 689113 w 808383"/>
              <a:gd name="connsiteY15" fmla="*/ 1179444 h 1298713"/>
              <a:gd name="connsiteX16" fmla="*/ 622852 w 808383"/>
              <a:gd name="connsiteY16" fmla="*/ 1272209 h 1298713"/>
              <a:gd name="connsiteX17" fmla="*/ 543339 w 808383"/>
              <a:gd name="connsiteY17" fmla="*/ 1298713 h 1298713"/>
              <a:gd name="connsiteX18" fmla="*/ 371061 w 808383"/>
              <a:gd name="connsiteY18" fmla="*/ 1258957 h 1298713"/>
              <a:gd name="connsiteX19" fmla="*/ 331305 w 808383"/>
              <a:gd name="connsiteY19" fmla="*/ 1245705 h 1298713"/>
              <a:gd name="connsiteX20" fmla="*/ 304800 w 808383"/>
              <a:gd name="connsiteY20" fmla="*/ 1219200 h 1298713"/>
              <a:gd name="connsiteX21" fmla="*/ 278296 w 808383"/>
              <a:gd name="connsiteY21" fmla="*/ 1179444 h 1298713"/>
              <a:gd name="connsiteX22" fmla="*/ 238539 w 808383"/>
              <a:gd name="connsiteY22" fmla="*/ 1166192 h 1298713"/>
              <a:gd name="connsiteX23" fmla="*/ 198783 w 808383"/>
              <a:gd name="connsiteY23" fmla="*/ 1139687 h 1298713"/>
              <a:gd name="connsiteX24" fmla="*/ 119270 w 808383"/>
              <a:gd name="connsiteY24" fmla="*/ 1099931 h 1298713"/>
              <a:gd name="connsiteX25" fmla="*/ 53009 w 808383"/>
              <a:gd name="connsiteY25" fmla="*/ 1033670 h 1298713"/>
              <a:gd name="connsiteX26" fmla="*/ 13252 w 808383"/>
              <a:gd name="connsiteY26" fmla="*/ 914400 h 1298713"/>
              <a:gd name="connsiteX27" fmla="*/ 0 w 808383"/>
              <a:gd name="connsiteY27" fmla="*/ 874644 h 1298713"/>
              <a:gd name="connsiteX28" fmla="*/ 13252 w 808383"/>
              <a:gd name="connsiteY28" fmla="*/ 569844 h 1298713"/>
              <a:gd name="connsiteX29" fmla="*/ 53009 w 808383"/>
              <a:gd name="connsiteY29" fmla="*/ 384313 h 1298713"/>
              <a:gd name="connsiteX30" fmla="*/ 92765 w 808383"/>
              <a:gd name="connsiteY30" fmla="*/ 251792 h 1298713"/>
              <a:gd name="connsiteX31" fmla="*/ 119270 w 808383"/>
              <a:gd name="connsiteY31" fmla="*/ 225287 h 1298713"/>
              <a:gd name="connsiteX32" fmla="*/ 185531 w 808383"/>
              <a:gd name="connsiteY32" fmla="*/ 132522 h 1298713"/>
              <a:gd name="connsiteX33" fmla="*/ 225287 w 808383"/>
              <a:gd name="connsiteY33" fmla="*/ 13252 h 129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8383" h="1298713">
                <a:moveTo>
                  <a:pt x="225287" y="13252"/>
                </a:moveTo>
                <a:lnTo>
                  <a:pt x="225287" y="13252"/>
                </a:lnTo>
                <a:cubicBezTo>
                  <a:pt x="265044" y="8835"/>
                  <a:pt x="304556" y="0"/>
                  <a:pt x="344557" y="0"/>
                </a:cubicBezTo>
                <a:cubicBezTo>
                  <a:pt x="402153" y="0"/>
                  <a:pt x="459634" y="6522"/>
                  <a:pt x="516835" y="13252"/>
                </a:cubicBezTo>
                <a:cubicBezTo>
                  <a:pt x="542548" y="16277"/>
                  <a:pt x="583893" y="31188"/>
                  <a:pt x="609600" y="39757"/>
                </a:cubicBezTo>
                <a:cubicBezTo>
                  <a:pt x="618435" y="48592"/>
                  <a:pt x="626349" y="58456"/>
                  <a:pt x="636105" y="66261"/>
                </a:cubicBezTo>
                <a:cubicBezTo>
                  <a:pt x="648542" y="76210"/>
                  <a:pt x="665912" y="80328"/>
                  <a:pt x="675861" y="92765"/>
                </a:cubicBezTo>
                <a:cubicBezTo>
                  <a:pt x="684587" y="103673"/>
                  <a:pt x="681926" y="120544"/>
                  <a:pt x="689113" y="132522"/>
                </a:cubicBezTo>
                <a:cubicBezTo>
                  <a:pt x="695541" y="143236"/>
                  <a:pt x="706783" y="150191"/>
                  <a:pt x="715618" y="159026"/>
                </a:cubicBezTo>
                <a:cubicBezTo>
                  <a:pt x="730376" y="203300"/>
                  <a:pt x="731028" y="201870"/>
                  <a:pt x="742122" y="251792"/>
                </a:cubicBezTo>
                <a:cubicBezTo>
                  <a:pt x="752929" y="300423"/>
                  <a:pt x="754777" y="324898"/>
                  <a:pt x="768626" y="371061"/>
                </a:cubicBezTo>
                <a:cubicBezTo>
                  <a:pt x="817022" y="532381"/>
                  <a:pt x="777838" y="381403"/>
                  <a:pt x="808383" y="503583"/>
                </a:cubicBezTo>
                <a:cubicBezTo>
                  <a:pt x="800000" y="646099"/>
                  <a:pt x="796925" y="739231"/>
                  <a:pt x="781879" y="874644"/>
                </a:cubicBezTo>
                <a:cubicBezTo>
                  <a:pt x="778430" y="905689"/>
                  <a:pt x="774752" y="936780"/>
                  <a:pt x="768626" y="967409"/>
                </a:cubicBezTo>
                <a:cubicBezTo>
                  <a:pt x="768454" y="968268"/>
                  <a:pt x="728248" y="1140309"/>
                  <a:pt x="715618" y="1152939"/>
                </a:cubicBezTo>
                <a:lnTo>
                  <a:pt x="689113" y="1179444"/>
                </a:lnTo>
                <a:cubicBezTo>
                  <a:pt x="676747" y="1216541"/>
                  <a:pt x="670017" y="1256488"/>
                  <a:pt x="622852" y="1272209"/>
                </a:cubicBezTo>
                <a:lnTo>
                  <a:pt x="543339" y="1298713"/>
                </a:lnTo>
                <a:cubicBezTo>
                  <a:pt x="422918" y="1281510"/>
                  <a:pt x="480206" y="1295338"/>
                  <a:pt x="371061" y="1258957"/>
                </a:cubicBezTo>
                <a:lnTo>
                  <a:pt x="331305" y="1245705"/>
                </a:lnTo>
                <a:cubicBezTo>
                  <a:pt x="322470" y="1236870"/>
                  <a:pt x="312605" y="1228957"/>
                  <a:pt x="304800" y="1219200"/>
                </a:cubicBezTo>
                <a:cubicBezTo>
                  <a:pt x="294851" y="1206763"/>
                  <a:pt x="290733" y="1189393"/>
                  <a:pt x="278296" y="1179444"/>
                </a:cubicBezTo>
                <a:cubicBezTo>
                  <a:pt x="267388" y="1170718"/>
                  <a:pt x="251791" y="1170609"/>
                  <a:pt x="238539" y="1166192"/>
                </a:cubicBezTo>
                <a:cubicBezTo>
                  <a:pt x="225287" y="1157357"/>
                  <a:pt x="213029" y="1146810"/>
                  <a:pt x="198783" y="1139687"/>
                </a:cubicBezTo>
                <a:cubicBezTo>
                  <a:pt x="144564" y="1112577"/>
                  <a:pt x="169910" y="1144241"/>
                  <a:pt x="119270" y="1099931"/>
                </a:cubicBezTo>
                <a:cubicBezTo>
                  <a:pt x="95763" y="1079362"/>
                  <a:pt x="53009" y="1033670"/>
                  <a:pt x="53009" y="1033670"/>
                </a:cubicBezTo>
                <a:lnTo>
                  <a:pt x="13252" y="914400"/>
                </a:lnTo>
                <a:lnTo>
                  <a:pt x="0" y="874644"/>
                </a:lnTo>
                <a:cubicBezTo>
                  <a:pt x="4417" y="773044"/>
                  <a:pt x="6255" y="671299"/>
                  <a:pt x="13252" y="569844"/>
                </a:cubicBezTo>
                <a:cubicBezTo>
                  <a:pt x="16916" y="516711"/>
                  <a:pt x="41106" y="431925"/>
                  <a:pt x="53009" y="384313"/>
                </a:cubicBezTo>
                <a:cubicBezTo>
                  <a:pt x="59015" y="360290"/>
                  <a:pt x="82011" y="262546"/>
                  <a:pt x="92765" y="251792"/>
                </a:cubicBezTo>
                <a:lnTo>
                  <a:pt x="119270" y="225287"/>
                </a:lnTo>
                <a:cubicBezTo>
                  <a:pt x="152143" y="126669"/>
                  <a:pt x="101681" y="258298"/>
                  <a:pt x="185531" y="132522"/>
                </a:cubicBezTo>
                <a:lnTo>
                  <a:pt x="225287" y="13252"/>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a:hlinkClick r:id="" action="ppaction://customshow?id=4&amp;return=true" tooltip="Lateral line"/>
            <a:extLst>
              <a:ext uri="{FF2B5EF4-FFF2-40B4-BE49-F238E27FC236}">
                <a16:creationId xmlns:a16="http://schemas.microsoft.com/office/drawing/2014/main" xmlns="" id="{BDE30B1F-7A54-E546-AA6E-3DF97E2484B1}"/>
              </a:ext>
            </a:extLst>
          </p:cNvPr>
          <p:cNvSpPr/>
          <p:nvPr/>
        </p:nvSpPr>
        <p:spPr>
          <a:xfrm>
            <a:off x="2076227" y="3192946"/>
            <a:ext cx="5723068" cy="288235"/>
          </a:xfrm>
          <a:custGeom>
            <a:avLst/>
            <a:gdLst>
              <a:gd name="connsiteX0" fmla="*/ 39757 w 8682190"/>
              <a:gd name="connsiteY0" fmla="*/ 159026 h 384313"/>
              <a:gd name="connsiteX1" fmla="*/ 39757 w 8682190"/>
              <a:gd name="connsiteY1" fmla="*/ 159026 h 384313"/>
              <a:gd name="connsiteX2" fmla="*/ 159026 w 8682190"/>
              <a:gd name="connsiteY2" fmla="*/ 172278 h 384313"/>
              <a:gd name="connsiteX3" fmla="*/ 251791 w 8682190"/>
              <a:gd name="connsiteY3" fmla="*/ 159026 h 384313"/>
              <a:gd name="connsiteX4" fmla="*/ 649357 w 8682190"/>
              <a:gd name="connsiteY4" fmla="*/ 132522 h 384313"/>
              <a:gd name="connsiteX5" fmla="*/ 1007165 w 8682190"/>
              <a:gd name="connsiteY5" fmla="*/ 106017 h 384313"/>
              <a:gd name="connsiteX6" fmla="*/ 1192696 w 8682190"/>
              <a:gd name="connsiteY6" fmla="*/ 92765 h 384313"/>
              <a:gd name="connsiteX7" fmla="*/ 1696278 w 8682190"/>
              <a:gd name="connsiteY7" fmla="*/ 66261 h 384313"/>
              <a:gd name="connsiteX8" fmla="*/ 1815548 w 8682190"/>
              <a:gd name="connsiteY8" fmla="*/ 53009 h 384313"/>
              <a:gd name="connsiteX9" fmla="*/ 2133600 w 8682190"/>
              <a:gd name="connsiteY9" fmla="*/ 26504 h 384313"/>
              <a:gd name="connsiteX10" fmla="*/ 2305878 w 8682190"/>
              <a:gd name="connsiteY10" fmla="*/ 13252 h 384313"/>
              <a:gd name="connsiteX11" fmla="*/ 2531165 w 8682190"/>
              <a:gd name="connsiteY11" fmla="*/ 0 h 384313"/>
              <a:gd name="connsiteX12" fmla="*/ 5645426 w 8682190"/>
              <a:gd name="connsiteY12" fmla="*/ 26504 h 384313"/>
              <a:gd name="connsiteX13" fmla="*/ 6387548 w 8682190"/>
              <a:gd name="connsiteY13" fmla="*/ 53009 h 384313"/>
              <a:gd name="connsiteX14" fmla="*/ 7222435 w 8682190"/>
              <a:gd name="connsiteY14" fmla="*/ 79513 h 384313"/>
              <a:gd name="connsiteX15" fmla="*/ 7460974 w 8682190"/>
              <a:gd name="connsiteY15" fmla="*/ 106017 h 384313"/>
              <a:gd name="connsiteX16" fmla="*/ 8017565 w 8682190"/>
              <a:gd name="connsiteY16" fmla="*/ 132522 h 384313"/>
              <a:gd name="connsiteX17" fmla="*/ 8242852 w 8682190"/>
              <a:gd name="connsiteY17" fmla="*/ 159026 h 384313"/>
              <a:gd name="connsiteX18" fmla="*/ 8282609 w 8682190"/>
              <a:gd name="connsiteY18" fmla="*/ 172278 h 384313"/>
              <a:gd name="connsiteX19" fmla="*/ 8454887 w 8682190"/>
              <a:gd name="connsiteY19" fmla="*/ 198782 h 384313"/>
              <a:gd name="connsiteX20" fmla="*/ 8627165 w 8682190"/>
              <a:gd name="connsiteY20" fmla="*/ 212035 h 384313"/>
              <a:gd name="connsiteX21" fmla="*/ 8666922 w 8682190"/>
              <a:gd name="connsiteY21" fmla="*/ 225287 h 384313"/>
              <a:gd name="connsiteX22" fmla="*/ 8653670 w 8682190"/>
              <a:gd name="connsiteY22" fmla="*/ 291548 h 384313"/>
              <a:gd name="connsiteX23" fmla="*/ 8560904 w 8682190"/>
              <a:gd name="connsiteY23" fmla="*/ 318052 h 384313"/>
              <a:gd name="connsiteX24" fmla="*/ 8123583 w 8682190"/>
              <a:gd name="connsiteY24" fmla="*/ 344556 h 384313"/>
              <a:gd name="connsiteX25" fmla="*/ 7699513 w 8682190"/>
              <a:gd name="connsiteY25" fmla="*/ 357809 h 384313"/>
              <a:gd name="connsiteX26" fmla="*/ 7381461 w 8682190"/>
              <a:gd name="connsiteY26" fmla="*/ 371061 h 384313"/>
              <a:gd name="connsiteX27" fmla="*/ 6957391 w 8682190"/>
              <a:gd name="connsiteY27" fmla="*/ 384313 h 384313"/>
              <a:gd name="connsiteX28" fmla="*/ 6559826 w 8682190"/>
              <a:gd name="connsiteY28" fmla="*/ 371061 h 384313"/>
              <a:gd name="connsiteX29" fmla="*/ 6255026 w 8682190"/>
              <a:gd name="connsiteY29" fmla="*/ 357809 h 384313"/>
              <a:gd name="connsiteX30" fmla="*/ 5075583 w 8682190"/>
              <a:gd name="connsiteY30" fmla="*/ 344556 h 384313"/>
              <a:gd name="connsiteX31" fmla="*/ 4200939 w 8682190"/>
              <a:gd name="connsiteY31" fmla="*/ 357809 h 384313"/>
              <a:gd name="connsiteX32" fmla="*/ 2862470 w 8682190"/>
              <a:gd name="connsiteY32" fmla="*/ 331304 h 384313"/>
              <a:gd name="connsiteX33" fmla="*/ 1656522 w 8682190"/>
              <a:gd name="connsiteY33" fmla="*/ 371061 h 384313"/>
              <a:gd name="connsiteX34" fmla="*/ 1378226 w 8682190"/>
              <a:gd name="connsiteY34" fmla="*/ 384313 h 384313"/>
              <a:gd name="connsiteX35" fmla="*/ 53009 w 8682190"/>
              <a:gd name="connsiteY35" fmla="*/ 371061 h 384313"/>
              <a:gd name="connsiteX36" fmla="*/ 26504 w 8682190"/>
              <a:gd name="connsiteY36" fmla="*/ 344556 h 384313"/>
              <a:gd name="connsiteX37" fmla="*/ 0 w 8682190"/>
              <a:gd name="connsiteY37" fmla="*/ 265043 h 384313"/>
              <a:gd name="connsiteX38" fmla="*/ 39757 w 8682190"/>
              <a:gd name="connsiteY38" fmla="*/ 159026 h 38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82190" h="384313">
                <a:moveTo>
                  <a:pt x="39757" y="159026"/>
                </a:moveTo>
                <a:lnTo>
                  <a:pt x="39757" y="159026"/>
                </a:lnTo>
                <a:cubicBezTo>
                  <a:pt x="79513" y="163443"/>
                  <a:pt x="119025" y="172278"/>
                  <a:pt x="159026" y="172278"/>
                </a:cubicBezTo>
                <a:cubicBezTo>
                  <a:pt x="190262" y="172278"/>
                  <a:pt x="220658" y="161550"/>
                  <a:pt x="251791" y="159026"/>
                </a:cubicBezTo>
                <a:cubicBezTo>
                  <a:pt x="384173" y="148292"/>
                  <a:pt x="516745" y="139890"/>
                  <a:pt x="649357" y="132522"/>
                </a:cubicBezTo>
                <a:cubicBezTo>
                  <a:pt x="1231743" y="100165"/>
                  <a:pt x="656095" y="136544"/>
                  <a:pt x="1007165" y="106017"/>
                </a:cubicBezTo>
                <a:cubicBezTo>
                  <a:pt x="1068933" y="100646"/>
                  <a:pt x="1130785" y="96111"/>
                  <a:pt x="1192696" y="92765"/>
                </a:cubicBezTo>
                <a:cubicBezTo>
                  <a:pt x="1436168" y="79605"/>
                  <a:pt x="1479396" y="84334"/>
                  <a:pt x="1696278" y="66261"/>
                </a:cubicBezTo>
                <a:cubicBezTo>
                  <a:pt x="1736141" y="62939"/>
                  <a:pt x="1775711" y="56631"/>
                  <a:pt x="1815548" y="53009"/>
                </a:cubicBezTo>
                <a:lnTo>
                  <a:pt x="2133600" y="26504"/>
                </a:lnTo>
                <a:lnTo>
                  <a:pt x="2305878" y="13252"/>
                </a:lnTo>
                <a:lnTo>
                  <a:pt x="2531165" y="0"/>
                </a:lnTo>
                <a:lnTo>
                  <a:pt x="5645426" y="26504"/>
                </a:lnTo>
                <a:cubicBezTo>
                  <a:pt x="5944674" y="31331"/>
                  <a:pt x="6104206" y="41444"/>
                  <a:pt x="6387548" y="53009"/>
                </a:cubicBezTo>
                <a:lnTo>
                  <a:pt x="7222435" y="79513"/>
                </a:lnTo>
                <a:cubicBezTo>
                  <a:pt x="7301948" y="88348"/>
                  <a:pt x="7381036" y="102820"/>
                  <a:pt x="7460974" y="106017"/>
                </a:cubicBezTo>
                <a:cubicBezTo>
                  <a:pt x="7646789" y="113449"/>
                  <a:pt x="7832130" y="118786"/>
                  <a:pt x="8017565" y="132522"/>
                </a:cubicBezTo>
                <a:cubicBezTo>
                  <a:pt x="8119507" y="140073"/>
                  <a:pt x="8149523" y="145693"/>
                  <a:pt x="8242852" y="159026"/>
                </a:cubicBezTo>
                <a:cubicBezTo>
                  <a:pt x="8256104" y="163443"/>
                  <a:pt x="8269057" y="168890"/>
                  <a:pt x="8282609" y="172278"/>
                </a:cubicBezTo>
                <a:cubicBezTo>
                  <a:pt x="8335490" y="185498"/>
                  <a:pt x="8402892" y="193830"/>
                  <a:pt x="8454887" y="198782"/>
                </a:cubicBezTo>
                <a:cubicBezTo>
                  <a:pt x="8512223" y="204243"/>
                  <a:pt x="8569739" y="207617"/>
                  <a:pt x="8627165" y="212035"/>
                </a:cubicBezTo>
                <a:cubicBezTo>
                  <a:pt x="8640417" y="216452"/>
                  <a:pt x="8657044" y="215409"/>
                  <a:pt x="8666922" y="225287"/>
                </a:cubicBezTo>
                <a:cubicBezTo>
                  <a:pt x="8695460" y="253824"/>
                  <a:pt x="8679913" y="275802"/>
                  <a:pt x="8653670" y="291548"/>
                </a:cubicBezTo>
                <a:cubicBezTo>
                  <a:pt x="8641871" y="298628"/>
                  <a:pt x="8568484" y="316969"/>
                  <a:pt x="8560904" y="318052"/>
                </a:cubicBezTo>
                <a:cubicBezTo>
                  <a:pt x="8431428" y="336548"/>
                  <a:pt x="8233955" y="340542"/>
                  <a:pt x="8123583" y="344556"/>
                </a:cubicBezTo>
                <a:lnTo>
                  <a:pt x="7699513" y="357809"/>
                </a:lnTo>
                <a:lnTo>
                  <a:pt x="7381461" y="371061"/>
                </a:lnTo>
                <a:lnTo>
                  <a:pt x="6957391" y="384313"/>
                </a:lnTo>
                <a:lnTo>
                  <a:pt x="6559826" y="371061"/>
                </a:lnTo>
                <a:cubicBezTo>
                  <a:pt x="6458202" y="367226"/>
                  <a:pt x="6356706" y="359625"/>
                  <a:pt x="6255026" y="357809"/>
                </a:cubicBezTo>
                <a:lnTo>
                  <a:pt x="5075583" y="344556"/>
                </a:lnTo>
                <a:lnTo>
                  <a:pt x="4200939" y="357809"/>
                </a:lnTo>
                <a:cubicBezTo>
                  <a:pt x="3554584" y="357809"/>
                  <a:pt x="3388991" y="349460"/>
                  <a:pt x="2862470" y="331304"/>
                </a:cubicBezTo>
                <a:lnTo>
                  <a:pt x="1656522" y="371061"/>
                </a:lnTo>
                <a:lnTo>
                  <a:pt x="1378226" y="384313"/>
                </a:lnTo>
                <a:lnTo>
                  <a:pt x="53009" y="371061"/>
                </a:lnTo>
                <a:cubicBezTo>
                  <a:pt x="40520" y="370694"/>
                  <a:pt x="32092" y="355731"/>
                  <a:pt x="26504" y="344556"/>
                </a:cubicBezTo>
                <a:cubicBezTo>
                  <a:pt x="14010" y="319568"/>
                  <a:pt x="0" y="292981"/>
                  <a:pt x="0" y="265043"/>
                </a:cubicBezTo>
                <a:lnTo>
                  <a:pt x="39757" y="15902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hlinkClick r:id="" action="ppaction://customshow?id=8&amp;return=true" tooltip="Mouth"/>
            <a:extLst>
              <a:ext uri="{FF2B5EF4-FFF2-40B4-BE49-F238E27FC236}">
                <a16:creationId xmlns:a16="http://schemas.microsoft.com/office/drawing/2014/main" xmlns="" id="{C1ED5FF9-0BF8-2C43-8829-338B146D60BB}"/>
              </a:ext>
            </a:extLst>
          </p:cNvPr>
          <p:cNvSpPr/>
          <p:nvPr/>
        </p:nvSpPr>
        <p:spPr>
          <a:xfrm>
            <a:off x="-717" y="3610032"/>
            <a:ext cx="477795" cy="437679"/>
          </a:xfrm>
          <a:custGeom>
            <a:avLst/>
            <a:gdLst>
              <a:gd name="connsiteX0" fmla="*/ 292504 w 637060"/>
              <a:gd name="connsiteY0" fmla="*/ 53485 h 583572"/>
              <a:gd name="connsiteX1" fmla="*/ 292504 w 637060"/>
              <a:gd name="connsiteY1" fmla="*/ 53485 h 583572"/>
              <a:gd name="connsiteX2" fmla="*/ 398521 w 637060"/>
              <a:gd name="connsiteY2" fmla="*/ 93241 h 583572"/>
              <a:gd name="connsiteX3" fmla="*/ 438278 w 637060"/>
              <a:gd name="connsiteY3" fmla="*/ 106494 h 583572"/>
              <a:gd name="connsiteX4" fmla="*/ 584052 w 637060"/>
              <a:gd name="connsiteY4" fmla="*/ 225763 h 583572"/>
              <a:gd name="connsiteX5" fmla="*/ 610556 w 637060"/>
              <a:gd name="connsiteY5" fmla="*/ 265520 h 583572"/>
              <a:gd name="connsiteX6" fmla="*/ 637060 w 637060"/>
              <a:gd name="connsiteY6" fmla="*/ 345033 h 583572"/>
              <a:gd name="connsiteX7" fmla="*/ 610556 w 637060"/>
              <a:gd name="connsiteY7" fmla="*/ 437798 h 583572"/>
              <a:gd name="connsiteX8" fmla="*/ 504539 w 637060"/>
              <a:gd name="connsiteY8" fmla="*/ 530563 h 583572"/>
              <a:gd name="connsiteX9" fmla="*/ 464782 w 637060"/>
              <a:gd name="connsiteY9" fmla="*/ 543815 h 583572"/>
              <a:gd name="connsiteX10" fmla="*/ 332260 w 637060"/>
              <a:gd name="connsiteY10" fmla="*/ 570320 h 583572"/>
              <a:gd name="connsiteX11" fmla="*/ 292504 w 637060"/>
              <a:gd name="connsiteY11" fmla="*/ 583572 h 583572"/>
              <a:gd name="connsiteX12" fmla="*/ 80469 w 637060"/>
              <a:gd name="connsiteY12" fmla="*/ 570320 h 583572"/>
              <a:gd name="connsiteX13" fmla="*/ 40713 w 637060"/>
              <a:gd name="connsiteY13" fmla="*/ 557067 h 583572"/>
              <a:gd name="connsiteX14" fmla="*/ 14208 w 637060"/>
              <a:gd name="connsiteY14" fmla="*/ 530563 h 583572"/>
              <a:gd name="connsiteX15" fmla="*/ 14208 w 637060"/>
              <a:gd name="connsiteY15" fmla="*/ 411294 h 583572"/>
              <a:gd name="connsiteX16" fmla="*/ 53965 w 637060"/>
              <a:gd name="connsiteY16" fmla="*/ 265520 h 583572"/>
              <a:gd name="connsiteX17" fmla="*/ 80469 w 637060"/>
              <a:gd name="connsiteY17" fmla="*/ 239015 h 583572"/>
              <a:gd name="connsiteX18" fmla="*/ 133478 w 637060"/>
              <a:gd name="connsiteY18" fmla="*/ 132998 h 583572"/>
              <a:gd name="connsiteX19" fmla="*/ 186486 w 637060"/>
              <a:gd name="connsiteY19" fmla="*/ 66737 h 583572"/>
              <a:gd name="connsiteX20" fmla="*/ 279252 w 637060"/>
              <a:gd name="connsiteY20" fmla="*/ 476 h 583572"/>
              <a:gd name="connsiteX21" fmla="*/ 292504 w 637060"/>
              <a:gd name="connsiteY21" fmla="*/ 476 h 583572"/>
              <a:gd name="connsiteX22" fmla="*/ 292504 w 637060"/>
              <a:gd name="connsiteY22" fmla="*/ 476 h 583572"/>
              <a:gd name="connsiteX23" fmla="*/ 385269 w 637060"/>
              <a:gd name="connsiteY23" fmla="*/ 93241 h 583572"/>
              <a:gd name="connsiteX24" fmla="*/ 584052 w 637060"/>
              <a:gd name="connsiteY24" fmla="*/ 172754 h 583572"/>
              <a:gd name="connsiteX25" fmla="*/ 584052 w 637060"/>
              <a:gd name="connsiteY25" fmla="*/ 172754 h 583572"/>
              <a:gd name="connsiteX26" fmla="*/ 464782 w 637060"/>
              <a:gd name="connsiteY26" fmla="*/ 106494 h 583572"/>
              <a:gd name="connsiteX27" fmla="*/ 478034 w 637060"/>
              <a:gd name="connsiteY27" fmla="*/ 79989 h 58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7060" h="583572">
                <a:moveTo>
                  <a:pt x="292504" y="53485"/>
                </a:moveTo>
                <a:lnTo>
                  <a:pt x="292504" y="53485"/>
                </a:lnTo>
                <a:lnTo>
                  <a:pt x="398521" y="93241"/>
                </a:lnTo>
                <a:cubicBezTo>
                  <a:pt x="411649" y="98015"/>
                  <a:pt x="426067" y="99710"/>
                  <a:pt x="438278" y="106494"/>
                </a:cubicBezTo>
                <a:cubicBezTo>
                  <a:pt x="483434" y="131581"/>
                  <a:pt x="554442" y="181347"/>
                  <a:pt x="584052" y="225763"/>
                </a:cubicBezTo>
                <a:cubicBezTo>
                  <a:pt x="592887" y="239015"/>
                  <a:pt x="604087" y="250966"/>
                  <a:pt x="610556" y="265520"/>
                </a:cubicBezTo>
                <a:cubicBezTo>
                  <a:pt x="621903" y="291050"/>
                  <a:pt x="637060" y="345033"/>
                  <a:pt x="637060" y="345033"/>
                </a:cubicBezTo>
                <a:cubicBezTo>
                  <a:pt x="635913" y="349622"/>
                  <a:pt x="617685" y="428293"/>
                  <a:pt x="610556" y="437798"/>
                </a:cubicBezTo>
                <a:cubicBezTo>
                  <a:pt x="589831" y="465432"/>
                  <a:pt x="541324" y="512171"/>
                  <a:pt x="504539" y="530563"/>
                </a:cubicBezTo>
                <a:cubicBezTo>
                  <a:pt x="492045" y="536810"/>
                  <a:pt x="478214" y="539977"/>
                  <a:pt x="464782" y="543815"/>
                </a:cubicBezTo>
                <a:cubicBezTo>
                  <a:pt x="372370" y="570218"/>
                  <a:pt x="449411" y="544286"/>
                  <a:pt x="332260" y="570320"/>
                </a:cubicBezTo>
                <a:cubicBezTo>
                  <a:pt x="318624" y="573350"/>
                  <a:pt x="305756" y="579155"/>
                  <a:pt x="292504" y="583572"/>
                </a:cubicBezTo>
                <a:cubicBezTo>
                  <a:pt x="221826" y="579155"/>
                  <a:pt x="150896" y="577734"/>
                  <a:pt x="80469" y="570320"/>
                </a:cubicBezTo>
                <a:cubicBezTo>
                  <a:pt x="66577" y="568858"/>
                  <a:pt x="52691" y="564254"/>
                  <a:pt x="40713" y="557067"/>
                </a:cubicBezTo>
                <a:cubicBezTo>
                  <a:pt x="29999" y="550639"/>
                  <a:pt x="23043" y="539398"/>
                  <a:pt x="14208" y="530563"/>
                </a:cubicBezTo>
                <a:cubicBezTo>
                  <a:pt x="-7066" y="466742"/>
                  <a:pt x="-2255" y="501842"/>
                  <a:pt x="14208" y="411294"/>
                </a:cubicBezTo>
                <a:cubicBezTo>
                  <a:pt x="18809" y="385988"/>
                  <a:pt x="37863" y="281622"/>
                  <a:pt x="53965" y="265520"/>
                </a:cubicBezTo>
                <a:lnTo>
                  <a:pt x="80469" y="239015"/>
                </a:lnTo>
                <a:cubicBezTo>
                  <a:pt x="110924" y="147649"/>
                  <a:pt x="87217" y="179257"/>
                  <a:pt x="133478" y="132998"/>
                </a:cubicBezTo>
                <a:cubicBezTo>
                  <a:pt x="155772" y="66114"/>
                  <a:pt x="130540" y="114691"/>
                  <a:pt x="186486" y="66737"/>
                </a:cubicBezTo>
                <a:cubicBezTo>
                  <a:pt x="248588" y="13507"/>
                  <a:pt x="216227" y="16232"/>
                  <a:pt x="279252" y="476"/>
                </a:cubicBezTo>
                <a:cubicBezTo>
                  <a:pt x="283537" y="-595"/>
                  <a:pt x="288087" y="476"/>
                  <a:pt x="292504" y="476"/>
                </a:cubicBezTo>
                <a:lnTo>
                  <a:pt x="292504" y="476"/>
                </a:lnTo>
                <a:cubicBezTo>
                  <a:pt x="374892" y="96595"/>
                  <a:pt x="331291" y="93241"/>
                  <a:pt x="385269" y="93241"/>
                </a:cubicBezTo>
                <a:lnTo>
                  <a:pt x="584052" y="172754"/>
                </a:lnTo>
                <a:lnTo>
                  <a:pt x="584052" y="172754"/>
                </a:lnTo>
                <a:lnTo>
                  <a:pt x="464782" y="106494"/>
                </a:lnTo>
                <a:lnTo>
                  <a:pt x="478034" y="79989"/>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hlinkClick r:id="" action="ppaction://customshow?id=3&amp;return=true" tooltip="Anus"/>
            <a:extLst>
              <a:ext uri="{FF2B5EF4-FFF2-40B4-BE49-F238E27FC236}">
                <a16:creationId xmlns:a16="http://schemas.microsoft.com/office/drawing/2014/main" xmlns="" id="{872A3845-F53E-D141-B9D6-8E12B6B94807}"/>
              </a:ext>
            </a:extLst>
          </p:cNvPr>
          <p:cNvSpPr/>
          <p:nvPr/>
        </p:nvSpPr>
        <p:spPr>
          <a:xfrm>
            <a:off x="6220610" y="4084545"/>
            <a:ext cx="153296" cy="161365"/>
          </a:xfrm>
          <a:custGeom>
            <a:avLst/>
            <a:gdLst>
              <a:gd name="connsiteX0" fmla="*/ 204395 w 204395"/>
              <a:gd name="connsiteY0" fmla="*/ 172122 h 215153"/>
              <a:gd name="connsiteX1" fmla="*/ 204395 w 204395"/>
              <a:gd name="connsiteY1" fmla="*/ 172122 h 215153"/>
              <a:gd name="connsiteX2" fmla="*/ 182880 w 204395"/>
              <a:gd name="connsiteY2" fmla="*/ 75303 h 215153"/>
              <a:gd name="connsiteX3" fmla="*/ 172122 w 204395"/>
              <a:gd name="connsiteY3" fmla="*/ 43030 h 215153"/>
              <a:gd name="connsiteX4" fmla="*/ 139849 w 204395"/>
              <a:gd name="connsiteY4" fmla="*/ 21515 h 215153"/>
              <a:gd name="connsiteX5" fmla="*/ 75303 w 204395"/>
              <a:gd name="connsiteY5" fmla="*/ 0 h 215153"/>
              <a:gd name="connsiteX6" fmla="*/ 21515 w 204395"/>
              <a:gd name="connsiteY6" fmla="*/ 32273 h 215153"/>
              <a:gd name="connsiteX7" fmla="*/ 0 w 204395"/>
              <a:gd name="connsiteY7" fmla="*/ 96819 h 215153"/>
              <a:gd name="connsiteX8" fmla="*/ 53788 w 204395"/>
              <a:gd name="connsiteY8" fmla="*/ 204395 h 215153"/>
              <a:gd name="connsiteX9" fmla="*/ 86061 w 204395"/>
              <a:gd name="connsiteY9" fmla="*/ 215153 h 215153"/>
              <a:gd name="connsiteX10" fmla="*/ 204395 w 204395"/>
              <a:gd name="connsiteY10" fmla="*/ 172122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95" h="215153">
                <a:moveTo>
                  <a:pt x="204395" y="172122"/>
                </a:moveTo>
                <a:lnTo>
                  <a:pt x="204395" y="172122"/>
                </a:lnTo>
                <a:cubicBezTo>
                  <a:pt x="197223" y="139849"/>
                  <a:pt x="190898" y="107376"/>
                  <a:pt x="182880" y="75303"/>
                </a:cubicBezTo>
                <a:cubicBezTo>
                  <a:pt x="180130" y="64302"/>
                  <a:pt x="179206" y="51885"/>
                  <a:pt x="172122" y="43030"/>
                </a:cubicBezTo>
                <a:cubicBezTo>
                  <a:pt x="164045" y="32934"/>
                  <a:pt x="151664" y="26766"/>
                  <a:pt x="139849" y="21515"/>
                </a:cubicBezTo>
                <a:cubicBezTo>
                  <a:pt x="119125" y="12304"/>
                  <a:pt x="75303" y="0"/>
                  <a:pt x="75303" y="0"/>
                </a:cubicBezTo>
                <a:cubicBezTo>
                  <a:pt x="53218" y="7361"/>
                  <a:pt x="33329" y="8645"/>
                  <a:pt x="21515" y="32273"/>
                </a:cubicBezTo>
                <a:cubicBezTo>
                  <a:pt x="11373" y="52558"/>
                  <a:pt x="0" y="96819"/>
                  <a:pt x="0" y="96819"/>
                </a:cubicBezTo>
                <a:cubicBezTo>
                  <a:pt x="18457" y="170647"/>
                  <a:pt x="-381" y="177311"/>
                  <a:pt x="53788" y="204395"/>
                </a:cubicBezTo>
                <a:cubicBezTo>
                  <a:pt x="63930" y="209466"/>
                  <a:pt x="75303" y="211567"/>
                  <a:pt x="86061" y="215153"/>
                </a:cubicBezTo>
                <a:cubicBezTo>
                  <a:pt x="177154" y="203766"/>
                  <a:pt x="184673" y="179294"/>
                  <a:pt x="204395" y="172122"/>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a:hlinkClick r:id="" action="ppaction://customshow?id=1&amp;return=true" tooltip="Pectoral Fin"/>
            <a:extLst>
              <a:ext uri="{FF2B5EF4-FFF2-40B4-BE49-F238E27FC236}">
                <a16:creationId xmlns:a16="http://schemas.microsoft.com/office/drawing/2014/main" xmlns="" id="{74F9E14F-EF61-B041-9FF6-6E5F832EECCE}"/>
              </a:ext>
            </a:extLst>
          </p:cNvPr>
          <p:cNvSpPr/>
          <p:nvPr/>
        </p:nvSpPr>
        <p:spPr>
          <a:xfrm>
            <a:off x="1796527" y="4130265"/>
            <a:ext cx="901958" cy="355002"/>
          </a:xfrm>
          <a:custGeom>
            <a:avLst/>
            <a:gdLst>
              <a:gd name="connsiteX0" fmla="*/ 258184 w 1335274"/>
              <a:gd name="connsiteY0" fmla="*/ 0 h 473336"/>
              <a:gd name="connsiteX1" fmla="*/ 258184 w 1335274"/>
              <a:gd name="connsiteY1" fmla="*/ 0 h 473336"/>
              <a:gd name="connsiteX2" fmla="*/ 344245 w 1335274"/>
              <a:gd name="connsiteY2" fmla="*/ 32273 h 473336"/>
              <a:gd name="connsiteX3" fmla="*/ 430306 w 1335274"/>
              <a:gd name="connsiteY3" fmla="*/ 53788 h 473336"/>
              <a:gd name="connsiteX4" fmla="*/ 473337 w 1335274"/>
              <a:gd name="connsiteY4" fmla="*/ 64546 h 473336"/>
              <a:gd name="connsiteX5" fmla="*/ 591671 w 1335274"/>
              <a:gd name="connsiteY5" fmla="*/ 96819 h 473336"/>
              <a:gd name="connsiteX6" fmla="*/ 634702 w 1335274"/>
              <a:gd name="connsiteY6" fmla="*/ 107576 h 473336"/>
              <a:gd name="connsiteX7" fmla="*/ 710005 w 1335274"/>
              <a:gd name="connsiteY7" fmla="*/ 118334 h 473336"/>
              <a:gd name="connsiteX8" fmla="*/ 925158 w 1335274"/>
              <a:gd name="connsiteY8" fmla="*/ 150607 h 473336"/>
              <a:gd name="connsiteX9" fmla="*/ 1075765 w 1335274"/>
              <a:gd name="connsiteY9" fmla="*/ 182880 h 473336"/>
              <a:gd name="connsiteX10" fmla="*/ 1140311 w 1335274"/>
              <a:gd name="connsiteY10" fmla="*/ 204395 h 473336"/>
              <a:gd name="connsiteX11" fmla="*/ 1172584 w 1335274"/>
              <a:gd name="connsiteY11" fmla="*/ 215153 h 473336"/>
              <a:gd name="connsiteX12" fmla="*/ 1204857 w 1335274"/>
              <a:gd name="connsiteY12" fmla="*/ 236668 h 473336"/>
              <a:gd name="connsiteX13" fmla="*/ 1269403 w 1335274"/>
              <a:gd name="connsiteY13" fmla="*/ 258183 h 473336"/>
              <a:gd name="connsiteX14" fmla="*/ 1301676 w 1335274"/>
              <a:gd name="connsiteY14" fmla="*/ 279699 h 473336"/>
              <a:gd name="connsiteX15" fmla="*/ 1333949 w 1335274"/>
              <a:gd name="connsiteY15" fmla="*/ 290456 h 473336"/>
              <a:gd name="connsiteX16" fmla="*/ 1323191 w 1335274"/>
              <a:gd name="connsiteY16" fmla="*/ 322729 h 473336"/>
              <a:gd name="connsiteX17" fmla="*/ 1269403 w 1335274"/>
              <a:gd name="connsiteY17" fmla="*/ 365760 h 473336"/>
              <a:gd name="connsiteX18" fmla="*/ 1215614 w 1335274"/>
              <a:gd name="connsiteY18" fmla="*/ 398033 h 473336"/>
              <a:gd name="connsiteX19" fmla="*/ 1183342 w 1335274"/>
              <a:gd name="connsiteY19" fmla="*/ 419548 h 473336"/>
              <a:gd name="connsiteX20" fmla="*/ 1151069 w 1335274"/>
              <a:gd name="connsiteY20" fmla="*/ 430306 h 473336"/>
              <a:gd name="connsiteX21" fmla="*/ 1118796 w 1335274"/>
              <a:gd name="connsiteY21" fmla="*/ 451821 h 473336"/>
              <a:gd name="connsiteX22" fmla="*/ 1011219 w 1335274"/>
              <a:gd name="connsiteY22" fmla="*/ 473336 h 473336"/>
              <a:gd name="connsiteX23" fmla="*/ 882127 w 1335274"/>
              <a:gd name="connsiteY23" fmla="*/ 451821 h 473336"/>
              <a:gd name="connsiteX24" fmla="*/ 623944 w 1335274"/>
              <a:gd name="connsiteY24" fmla="*/ 441063 h 473336"/>
              <a:gd name="connsiteX25" fmla="*/ 537883 w 1335274"/>
              <a:gd name="connsiteY25" fmla="*/ 419548 h 473336"/>
              <a:gd name="connsiteX26" fmla="*/ 505610 w 1335274"/>
              <a:gd name="connsiteY26" fmla="*/ 408790 h 473336"/>
              <a:gd name="connsiteX27" fmla="*/ 408791 w 1335274"/>
              <a:gd name="connsiteY27" fmla="*/ 387275 h 473336"/>
              <a:gd name="connsiteX28" fmla="*/ 376518 w 1335274"/>
              <a:gd name="connsiteY28" fmla="*/ 376517 h 473336"/>
              <a:gd name="connsiteX29" fmla="*/ 344245 w 1335274"/>
              <a:gd name="connsiteY29" fmla="*/ 355002 h 473336"/>
              <a:gd name="connsiteX30" fmla="*/ 311972 w 1335274"/>
              <a:gd name="connsiteY30" fmla="*/ 344244 h 473336"/>
              <a:gd name="connsiteX31" fmla="*/ 247426 w 1335274"/>
              <a:gd name="connsiteY31" fmla="*/ 301214 h 473336"/>
              <a:gd name="connsiteX32" fmla="*/ 215153 w 1335274"/>
              <a:gd name="connsiteY32" fmla="*/ 279699 h 473336"/>
              <a:gd name="connsiteX33" fmla="*/ 150607 w 1335274"/>
              <a:gd name="connsiteY33" fmla="*/ 247426 h 473336"/>
              <a:gd name="connsiteX34" fmla="*/ 118334 w 1335274"/>
              <a:gd name="connsiteY34" fmla="*/ 236668 h 473336"/>
              <a:gd name="connsiteX35" fmla="*/ 53789 w 1335274"/>
              <a:gd name="connsiteY35" fmla="*/ 204395 h 473336"/>
              <a:gd name="connsiteX36" fmla="*/ 10758 w 1335274"/>
              <a:gd name="connsiteY36" fmla="*/ 150607 h 473336"/>
              <a:gd name="connsiteX37" fmla="*/ 0 w 1335274"/>
              <a:gd name="connsiteY37" fmla="*/ 118334 h 473336"/>
              <a:gd name="connsiteX38" fmla="*/ 21516 w 1335274"/>
              <a:gd name="connsiteY38" fmla="*/ 43030 h 473336"/>
              <a:gd name="connsiteX39" fmla="*/ 53789 w 1335274"/>
              <a:gd name="connsiteY39" fmla="*/ 32273 h 473336"/>
              <a:gd name="connsiteX40" fmla="*/ 258184 w 1335274"/>
              <a:gd name="connsiteY40" fmla="*/ 0 h 47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35274" h="473336">
                <a:moveTo>
                  <a:pt x="258184" y="0"/>
                </a:moveTo>
                <a:lnTo>
                  <a:pt x="258184" y="0"/>
                </a:lnTo>
                <a:cubicBezTo>
                  <a:pt x="286871" y="10758"/>
                  <a:pt x="315002" y="23135"/>
                  <a:pt x="344245" y="32273"/>
                </a:cubicBezTo>
                <a:cubicBezTo>
                  <a:pt x="372469" y="41093"/>
                  <a:pt x="401619" y="46616"/>
                  <a:pt x="430306" y="53788"/>
                </a:cubicBezTo>
                <a:cubicBezTo>
                  <a:pt x="444650" y="57374"/>
                  <a:pt x="459311" y="59871"/>
                  <a:pt x="473337" y="64546"/>
                </a:cubicBezTo>
                <a:cubicBezTo>
                  <a:pt x="533659" y="84652"/>
                  <a:pt x="494619" y="72556"/>
                  <a:pt x="591671" y="96819"/>
                </a:cubicBezTo>
                <a:cubicBezTo>
                  <a:pt x="606015" y="100405"/>
                  <a:pt x="620066" y="105485"/>
                  <a:pt x="634702" y="107576"/>
                </a:cubicBezTo>
                <a:lnTo>
                  <a:pt x="710005" y="118334"/>
                </a:lnTo>
                <a:cubicBezTo>
                  <a:pt x="803294" y="130773"/>
                  <a:pt x="821962" y="129968"/>
                  <a:pt x="925158" y="150607"/>
                </a:cubicBezTo>
                <a:cubicBezTo>
                  <a:pt x="950157" y="155607"/>
                  <a:pt x="1036505" y="171102"/>
                  <a:pt x="1075765" y="182880"/>
                </a:cubicBezTo>
                <a:cubicBezTo>
                  <a:pt x="1097488" y="189397"/>
                  <a:pt x="1118796" y="197223"/>
                  <a:pt x="1140311" y="204395"/>
                </a:cubicBezTo>
                <a:cubicBezTo>
                  <a:pt x="1151069" y="207981"/>
                  <a:pt x="1163149" y="208863"/>
                  <a:pt x="1172584" y="215153"/>
                </a:cubicBezTo>
                <a:cubicBezTo>
                  <a:pt x="1183342" y="222325"/>
                  <a:pt x="1193042" y="231417"/>
                  <a:pt x="1204857" y="236668"/>
                </a:cubicBezTo>
                <a:cubicBezTo>
                  <a:pt x="1225581" y="245879"/>
                  <a:pt x="1269403" y="258183"/>
                  <a:pt x="1269403" y="258183"/>
                </a:cubicBezTo>
                <a:cubicBezTo>
                  <a:pt x="1280161" y="265355"/>
                  <a:pt x="1290112" y="273917"/>
                  <a:pt x="1301676" y="279699"/>
                </a:cubicBezTo>
                <a:cubicBezTo>
                  <a:pt x="1311818" y="284770"/>
                  <a:pt x="1328878" y="280314"/>
                  <a:pt x="1333949" y="290456"/>
                </a:cubicBezTo>
                <a:cubicBezTo>
                  <a:pt x="1339020" y="300598"/>
                  <a:pt x="1328262" y="312587"/>
                  <a:pt x="1323191" y="322729"/>
                </a:cubicBezTo>
                <a:cubicBezTo>
                  <a:pt x="1303727" y="361657"/>
                  <a:pt x="1306626" y="353352"/>
                  <a:pt x="1269403" y="365760"/>
                </a:cubicBezTo>
                <a:cubicBezTo>
                  <a:pt x="1227377" y="407784"/>
                  <a:pt x="1271475" y="370102"/>
                  <a:pt x="1215614" y="398033"/>
                </a:cubicBezTo>
                <a:cubicBezTo>
                  <a:pt x="1204050" y="403815"/>
                  <a:pt x="1194906" y="413766"/>
                  <a:pt x="1183342" y="419548"/>
                </a:cubicBezTo>
                <a:cubicBezTo>
                  <a:pt x="1173200" y="424619"/>
                  <a:pt x="1161211" y="425235"/>
                  <a:pt x="1151069" y="430306"/>
                </a:cubicBezTo>
                <a:cubicBezTo>
                  <a:pt x="1139505" y="436088"/>
                  <a:pt x="1130360" y="446039"/>
                  <a:pt x="1118796" y="451821"/>
                </a:cubicBezTo>
                <a:cubicBezTo>
                  <a:pt x="1088752" y="466843"/>
                  <a:pt x="1038976" y="469371"/>
                  <a:pt x="1011219" y="473336"/>
                </a:cubicBezTo>
                <a:cubicBezTo>
                  <a:pt x="971518" y="465396"/>
                  <a:pt x="921516" y="454362"/>
                  <a:pt x="882127" y="451821"/>
                </a:cubicBezTo>
                <a:cubicBezTo>
                  <a:pt x="796170" y="446275"/>
                  <a:pt x="710005" y="444649"/>
                  <a:pt x="623944" y="441063"/>
                </a:cubicBezTo>
                <a:cubicBezTo>
                  <a:pt x="595257" y="433891"/>
                  <a:pt x="565935" y="428899"/>
                  <a:pt x="537883" y="419548"/>
                </a:cubicBezTo>
                <a:cubicBezTo>
                  <a:pt x="527125" y="415962"/>
                  <a:pt x="516611" y="411540"/>
                  <a:pt x="505610" y="408790"/>
                </a:cubicBezTo>
                <a:cubicBezTo>
                  <a:pt x="416869" y="386605"/>
                  <a:pt x="486100" y="409364"/>
                  <a:pt x="408791" y="387275"/>
                </a:cubicBezTo>
                <a:cubicBezTo>
                  <a:pt x="397888" y="384160"/>
                  <a:pt x="386660" y="381588"/>
                  <a:pt x="376518" y="376517"/>
                </a:cubicBezTo>
                <a:cubicBezTo>
                  <a:pt x="364954" y="370735"/>
                  <a:pt x="355809" y="360784"/>
                  <a:pt x="344245" y="355002"/>
                </a:cubicBezTo>
                <a:cubicBezTo>
                  <a:pt x="334103" y="349931"/>
                  <a:pt x="321885" y="349751"/>
                  <a:pt x="311972" y="344244"/>
                </a:cubicBezTo>
                <a:cubicBezTo>
                  <a:pt x="289368" y="331686"/>
                  <a:pt x="268941" y="315557"/>
                  <a:pt x="247426" y="301214"/>
                </a:cubicBezTo>
                <a:cubicBezTo>
                  <a:pt x="236668" y="294042"/>
                  <a:pt x="227419" y="283788"/>
                  <a:pt x="215153" y="279699"/>
                </a:cubicBezTo>
                <a:cubicBezTo>
                  <a:pt x="134034" y="252658"/>
                  <a:pt x="234023" y="289134"/>
                  <a:pt x="150607" y="247426"/>
                </a:cubicBezTo>
                <a:cubicBezTo>
                  <a:pt x="140465" y="242355"/>
                  <a:pt x="128476" y="241739"/>
                  <a:pt x="118334" y="236668"/>
                </a:cubicBezTo>
                <a:cubicBezTo>
                  <a:pt x="34919" y="194960"/>
                  <a:pt x="134909" y="231436"/>
                  <a:pt x="53789" y="204395"/>
                </a:cubicBezTo>
                <a:cubicBezTo>
                  <a:pt x="33775" y="184382"/>
                  <a:pt x="24330" y="177751"/>
                  <a:pt x="10758" y="150607"/>
                </a:cubicBezTo>
                <a:cubicBezTo>
                  <a:pt x="5687" y="140465"/>
                  <a:pt x="3586" y="129092"/>
                  <a:pt x="0" y="118334"/>
                </a:cubicBezTo>
                <a:cubicBezTo>
                  <a:pt x="93" y="117962"/>
                  <a:pt x="16371" y="48175"/>
                  <a:pt x="21516" y="43030"/>
                </a:cubicBezTo>
                <a:cubicBezTo>
                  <a:pt x="29534" y="35012"/>
                  <a:pt x="42604" y="34137"/>
                  <a:pt x="53789" y="32273"/>
                </a:cubicBezTo>
                <a:lnTo>
                  <a:pt x="258184"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xmlns="" id="{E83D5192-C432-6148-B395-8CBE046A60FE}"/>
              </a:ext>
            </a:extLst>
          </p:cNvPr>
          <p:cNvSpPr txBox="1"/>
          <p:nvPr/>
        </p:nvSpPr>
        <p:spPr>
          <a:xfrm>
            <a:off x="412413" y="505756"/>
            <a:ext cx="4557617" cy="461665"/>
          </a:xfrm>
          <a:prstGeom prst="rect">
            <a:avLst/>
          </a:prstGeom>
          <a:noFill/>
        </p:spPr>
        <p:txBody>
          <a:bodyPr wrap="square" rtlCol="0">
            <a:spAutoFit/>
          </a:bodyPr>
          <a:lstStyle/>
          <a:p>
            <a:r>
              <a:rPr lang="en-GB" sz="2400" b="1" dirty="0"/>
              <a:t>External anatomy of the Salmon</a:t>
            </a:r>
          </a:p>
        </p:txBody>
      </p:sp>
      <p:sp>
        <p:nvSpPr>
          <p:cNvPr id="15" name="TextBox 14">
            <a:extLst>
              <a:ext uri="{FF2B5EF4-FFF2-40B4-BE49-F238E27FC236}">
                <a16:creationId xmlns:a16="http://schemas.microsoft.com/office/drawing/2014/main" xmlns="" id="{92E46F55-3DCE-B04B-A688-DC6B006DE345}"/>
              </a:ext>
            </a:extLst>
          </p:cNvPr>
          <p:cNvSpPr txBox="1"/>
          <p:nvPr/>
        </p:nvSpPr>
        <p:spPr>
          <a:xfrm>
            <a:off x="423171" y="985289"/>
            <a:ext cx="4181100" cy="1138773"/>
          </a:xfrm>
          <a:prstGeom prst="rect">
            <a:avLst/>
          </a:prstGeom>
          <a:noFill/>
        </p:spPr>
        <p:txBody>
          <a:bodyPr wrap="square" rtlCol="0">
            <a:spAutoFit/>
          </a:bodyPr>
          <a:lstStyle/>
          <a:p>
            <a:r>
              <a:rPr lang="en-GB" sz="1400" dirty="0"/>
              <a:t>Hover your mouse over each feature to show its name.</a:t>
            </a:r>
          </a:p>
          <a:p>
            <a:r>
              <a:rPr lang="en-GB" sz="1200" dirty="0"/>
              <a:t>(11 features are named. The red arrows indicate two of them.) </a:t>
            </a:r>
          </a:p>
          <a:p>
            <a:endParaRPr lang="en-GB" sz="1400" dirty="0"/>
          </a:p>
          <a:p>
            <a:r>
              <a:rPr lang="en-GB" sz="1400" dirty="0"/>
              <a:t>Click on each feature to find out more detail. </a:t>
            </a:r>
          </a:p>
          <a:p>
            <a:r>
              <a:rPr lang="en-GB" sz="1200" dirty="0"/>
              <a:t>(Click again to return to this page.)</a:t>
            </a:r>
          </a:p>
        </p:txBody>
      </p:sp>
      <p:sp>
        <p:nvSpPr>
          <p:cNvPr id="16" name="TextBox 15">
            <a:hlinkClick r:id="" action="ppaction://hlinkshowjump?jump=endshow"/>
            <a:extLst>
              <a:ext uri="{FF2B5EF4-FFF2-40B4-BE49-F238E27FC236}">
                <a16:creationId xmlns:a16="http://schemas.microsoft.com/office/drawing/2014/main" xmlns="" id="{F7A99C40-7271-2148-A623-9B4DA44A9A08}"/>
              </a:ext>
            </a:extLst>
          </p:cNvPr>
          <p:cNvSpPr txBox="1"/>
          <p:nvPr/>
        </p:nvSpPr>
        <p:spPr>
          <a:xfrm>
            <a:off x="7285614" y="6231475"/>
            <a:ext cx="1421296" cy="307777"/>
          </a:xfrm>
          <a:prstGeom prst="rect">
            <a:avLst/>
          </a:prstGeom>
          <a:noFill/>
        </p:spPr>
        <p:txBody>
          <a:bodyPr wrap="square" rtlCol="0">
            <a:spAutoFit/>
          </a:bodyPr>
          <a:lstStyle/>
          <a:p>
            <a:r>
              <a:rPr lang="en-GB" sz="1400" dirty="0"/>
              <a:t>Close the activity</a:t>
            </a:r>
          </a:p>
        </p:txBody>
      </p:sp>
      <p:sp>
        <p:nvSpPr>
          <p:cNvPr id="5" name="Freeform 4">
            <a:hlinkClick r:id="" action="ppaction://customshow?id=8&amp;return=true" tooltip="Mouth"/>
            <a:extLst>
              <a:ext uri="{FF2B5EF4-FFF2-40B4-BE49-F238E27FC236}">
                <a16:creationId xmlns:a16="http://schemas.microsoft.com/office/drawing/2014/main" xmlns="" id="{95754053-33CB-054E-ABF7-29FB11D299B4}"/>
              </a:ext>
            </a:extLst>
          </p:cNvPr>
          <p:cNvSpPr/>
          <p:nvPr/>
        </p:nvSpPr>
        <p:spPr>
          <a:xfrm>
            <a:off x="462579" y="3571458"/>
            <a:ext cx="496771" cy="484175"/>
          </a:xfrm>
          <a:custGeom>
            <a:avLst/>
            <a:gdLst>
              <a:gd name="connsiteX0" fmla="*/ 118334 w 496771"/>
              <a:gd name="connsiteY0" fmla="*/ 81 h 484175"/>
              <a:gd name="connsiteX1" fmla="*/ 204395 w 496771"/>
              <a:gd name="connsiteY1" fmla="*/ 43111 h 484175"/>
              <a:gd name="connsiteX2" fmla="*/ 247426 w 496771"/>
              <a:gd name="connsiteY2" fmla="*/ 86142 h 484175"/>
              <a:gd name="connsiteX3" fmla="*/ 311972 w 496771"/>
              <a:gd name="connsiteY3" fmla="*/ 107657 h 484175"/>
              <a:gd name="connsiteX4" fmla="*/ 333487 w 496771"/>
              <a:gd name="connsiteY4" fmla="*/ 129173 h 484175"/>
              <a:gd name="connsiteX5" fmla="*/ 365760 w 496771"/>
              <a:gd name="connsiteY5" fmla="*/ 150688 h 484175"/>
              <a:gd name="connsiteX6" fmla="*/ 408790 w 496771"/>
              <a:gd name="connsiteY6" fmla="*/ 215234 h 484175"/>
              <a:gd name="connsiteX7" fmla="*/ 473336 w 496771"/>
              <a:gd name="connsiteY7" fmla="*/ 301295 h 484175"/>
              <a:gd name="connsiteX8" fmla="*/ 484094 w 496771"/>
              <a:gd name="connsiteY8" fmla="*/ 333568 h 484175"/>
              <a:gd name="connsiteX9" fmla="*/ 494852 w 496771"/>
              <a:gd name="connsiteY9" fmla="*/ 419629 h 484175"/>
              <a:gd name="connsiteX10" fmla="*/ 408790 w 496771"/>
              <a:gd name="connsiteY10" fmla="*/ 473417 h 484175"/>
              <a:gd name="connsiteX11" fmla="*/ 290456 w 496771"/>
              <a:gd name="connsiteY11" fmla="*/ 484175 h 484175"/>
              <a:gd name="connsiteX12" fmla="*/ 129092 w 496771"/>
              <a:gd name="connsiteY12" fmla="*/ 473417 h 484175"/>
              <a:gd name="connsiteX13" fmla="*/ 96819 w 496771"/>
              <a:gd name="connsiteY13" fmla="*/ 462660 h 484175"/>
              <a:gd name="connsiteX14" fmla="*/ 53788 w 496771"/>
              <a:gd name="connsiteY14" fmla="*/ 408871 h 484175"/>
              <a:gd name="connsiteX15" fmla="*/ 43030 w 496771"/>
              <a:gd name="connsiteY15" fmla="*/ 376598 h 484175"/>
              <a:gd name="connsiteX16" fmla="*/ 0 w 496771"/>
              <a:gd name="connsiteY16" fmla="*/ 322810 h 484175"/>
              <a:gd name="connsiteX17" fmla="*/ 10757 w 496771"/>
              <a:gd name="connsiteY17" fmla="*/ 236749 h 484175"/>
              <a:gd name="connsiteX18" fmla="*/ 21515 w 496771"/>
              <a:gd name="connsiteY18" fmla="*/ 118415 h 484175"/>
              <a:gd name="connsiteX19" fmla="*/ 64546 w 496771"/>
              <a:gd name="connsiteY19" fmla="*/ 32354 h 484175"/>
              <a:gd name="connsiteX20" fmla="*/ 118334 w 496771"/>
              <a:gd name="connsiteY20" fmla="*/ 81 h 48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771" h="484175">
                <a:moveTo>
                  <a:pt x="118334" y="81"/>
                </a:moveTo>
                <a:cubicBezTo>
                  <a:pt x="141642" y="1874"/>
                  <a:pt x="176197" y="18942"/>
                  <a:pt x="204395" y="43111"/>
                </a:cubicBezTo>
                <a:cubicBezTo>
                  <a:pt x="219797" y="56312"/>
                  <a:pt x="228182" y="79727"/>
                  <a:pt x="247426" y="86142"/>
                </a:cubicBezTo>
                <a:lnTo>
                  <a:pt x="311972" y="107657"/>
                </a:lnTo>
                <a:cubicBezTo>
                  <a:pt x="319144" y="114829"/>
                  <a:pt x="325567" y="122837"/>
                  <a:pt x="333487" y="129173"/>
                </a:cubicBezTo>
                <a:cubicBezTo>
                  <a:pt x="343583" y="137250"/>
                  <a:pt x="357246" y="140958"/>
                  <a:pt x="365760" y="150688"/>
                </a:cubicBezTo>
                <a:cubicBezTo>
                  <a:pt x="382788" y="170148"/>
                  <a:pt x="390505" y="196950"/>
                  <a:pt x="408790" y="215234"/>
                </a:cubicBezTo>
                <a:cubicBezTo>
                  <a:pt x="434278" y="240721"/>
                  <a:pt x="461170" y="264798"/>
                  <a:pt x="473336" y="301295"/>
                </a:cubicBezTo>
                <a:lnTo>
                  <a:pt x="484094" y="333568"/>
                </a:lnTo>
                <a:cubicBezTo>
                  <a:pt x="487680" y="362255"/>
                  <a:pt x="501864" y="391582"/>
                  <a:pt x="494852" y="419629"/>
                </a:cubicBezTo>
                <a:cubicBezTo>
                  <a:pt x="485459" y="457199"/>
                  <a:pt x="439362" y="469341"/>
                  <a:pt x="408790" y="473417"/>
                </a:cubicBezTo>
                <a:cubicBezTo>
                  <a:pt x="369530" y="478652"/>
                  <a:pt x="329901" y="480589"/>
                  <a:pt x="290456" y="484175"/>
                </a:cubicBezTo>
                <a:cubicBezTo>
                  <a:pt x="236668" y="480589"/>
                  <a:pt x="182670" y="479370"/>
                  <a:pt x="129092" y="473417"/>
                </a:cubicBezTo>
                <a:cubicBezTo>
                  <a:pt x="117822" y="472165"/>
                  <a:pt x="106543" y="468494"/>
                  <a:pt x="96819" y="462660"/>
                </a:cubicBezTo>
                <a:cubicBezTo>
                  <a:pt x="82524" y="454083"/>
                  <a:pt x="60070" y="421436"/>
                  <a:pt x="53788" y="408871"/>
                </a:cubicBezTo>
                <a:cubicBezTo>
                  <a:pt x="48717" y="398729"/>
                  <a:pt x="48101" y="386740"/>
                  <a:pt x="43030" y="376598"/>
                </a:cubicBezTo>
                <a:cubicBezTo>
                  <a:pt x="29460" y="349459"/>
                  <a:pt x="20010" y="342821"/>
                  <a:pt x="0" y="322810"/>
                </a:cubicBezTo>
                <a:cubicBezTo>
                  <a:pt x="3586" y="294123"/>
                  <a:pt x="7731" y="265500"/>
                  <a:pt x="10757" y="236749"/>
                </a:cubicBezTo>
                <a:cubicBezTo>
                  <a:pt x="14903" y="197359"/>
                  <a:pt x="14632" y="157420"/>
                  <a:pt x="21515" y="118415"/>
                </a:cubicBezTo>
                <a:cubicBezTo>
                  <a:pt x="26597" y="89616"/>
                  <a:pt x="35776" y="49616"/>
                  <a:pt x="64546" y="32354"/>
                </a:cubicBezTo>
                <a:cubicBezTo>
                  <a:pt x="74270" y="26520"/>
                  <a:pt x="95026" y="-1712"/>
                  <a:pt x="118334" y="81"/>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a:hlinkClick r:id="" action="ppaction://customshow?id=9&amp;return=true" tooltip="Eye"/>
            <a:extLst>
              <a:ext uri="{FF2B5EF4-FFF2-40B4-BE49-F238E27FC236}">
                <a16:creationId xmlns:a16="http://schemas.microsoft.com/office/drawing/2014/main" xmlns="" id="{7666A6D8-016B-5E43-B6E7-A321CDABF4C6}"/>
              </a:ext>
            </a:extLst>
          </p:cNvPr>
          <p:cNvSpPr/>
          <p:nvPr/>
        </p:nvSpPr>
        <p:spPr>
          <a:xfrm>
            <a:off x="806824" y="3539266"/>
            <a:ext cx="205259" cy="204395"/>
          </a:xfrm>
          <a:custGeom>
            <a:avLst/>
            <a:gdLst>
              <a:gd name="connsiteX0" fmla="*/ 96818 w 205259"/>
              <a:gd name="connsiteY0" fmla="*/ 0 h 204395"/>
              <a:gd name="connsiteX1" fmla="*/ 10757 w 205259"/>
              <a:gd name="connsiteY1" fmla="*/ 43030 h 204395"/>
              <a:gd name="connsiteX2" fmla="*/ 0 w 205259"/>
              <a:gd name="connsiteY2" fmla="*/ 75303 h 204395"/>
              <a:gd name="connsiteX3" fmla="*/ 10757 w 205259"/>
              <a:gd name="connsiteY3" fmla="*/ 150607 h 204395"/>
              <a:gd name="connsiteX4" fmla="*/ 43030 w 205259"/>
              <a:gd name="connsiteY4" fmla="*/ 182880 h 204395"/>
              <a:gd name="connsiteX5" fmla="*/ 129091 w 205259"/>
              <a:gd name="connsiteY5" fmla="*/ 204395 h 204395"/>
              <a:gd name="connsiteX6" fmla="*/ 204395 w 205259"/>
              <a:gd name="connsiteY6" fmla="*/ 172122 h 204395"/>
              <a:gd name="connsiteX7" fmla="*/ 172122 w 205259"/>
              <a:gd name="connsiteY7" fmla="*/ 43030 h 204395"/>
              <a:gd name="connsiteX8" fmla="*/ 96818 w 205259"/>
              <a:gd name="connsiteY8" fmla="*/ 0 h 20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259" h="204395">
                <a:moveTo>
                  <a:pt x="96818" y="0"/>
                </a:moveTo>
                <a:cubicBezTo>
                  <a:pt x="69924" y="0"/>
                  <a:pt x="25922" y="24074"/>
                  <a:pt x="10757" y="43030"/>
                </a:cubicBezTo>
                <a:cubicBezTo>
                  <a:pt x="3673" y="51885"/>
                  <a:pt x="3586" y="64545"/>
                  <a:pt x="0" y="75303"/>
                </a:cubicBezTo>
                <a:cubicBezTo>
                  <a:pt x="3586" y="100404"/>
                  <a:pt x="1340" y="127064"/>
                  <a:pt x="10757" y="150607"/>
                </a:cubicBezTo>
                <a:cubicBezTo>
                  <a:pt x="16407" y="164733"/>
                  <a:pt x="30372" y="174441"/>
                  <a:pt x="43030" y="182880"/>
                </a:cubicBezTo>
                <a:cubicBezTo>
                  <a:pt x="57209" y="192333"/>
                  <a:pt x="121329" y="202843"/>
                  <a:pt x="129091" y="204395"/>
                </a:cubicBezTo>
                <a:cubicBezTo>
                  <a:pt x="135330" y="203147"/>
                  <a:pt x="201844" y="200190"/>
                  <a:pt x="204395" y="172122"/>
                </a:cubicBezTo>
                <a:cubicBezTo>
                  <a:pt x="206973" y="143758"/>
                  <a:pt x="205770" y="69948"/>
                  <a:pt x="172122" y="43030"/>
                </a:cubicBezTo>
                <a:cubicBezTo>
                  <a:pt x="154423" y="28871"/>
                  <a:pt x="123712" y="0"/>
                  <a:pt x="9681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18">
            <a:hlinkClick r:id="" action="ppaction://customshow?id=10&amp;return=true" tooltip="Nares"/>
            <a:extLst>
              <a:ext uri="{FF2B5EF4-FFF2-40B4-BE49-F238E27FC236}">
                <a16:creationId xmlns:a16="http://schemas.microsoft.com/office/drawing/2014/main" xmlns="" id="{620FEBEF-0AFD-DA4C-B57F-1B23FE673B08}"/>
              </a:ext>
            </a:extLst>
          </p:cNvPr>
          <p:cNvSpPr/>
          <p:nvPr/>
        </p:nvSpPr>
        <p:spPr>
          <a:xfrm>
            <a:off x="666974" y="3453070"/>
            <a:ext cx="161827" cy="151652"/>
          </a:xfrm>
          <a:custGeom>
            <a:avLst/>
            <a:gdLst>
              <a:gd name="connsiteX0" fmla="*/ 118334 w 161827"/>
              <a:gd name="connsiteY0" fmla="*/ 135 h 151652"/>
              <a:gd name="connsiteX1" fmla="*/ 64546 w 161827"/>
              <a:gd name="connsiteY1" fmla="*/ 21650 h 151652"/>
              <a:gd name="connsiteX2" fmla="*/ 32273 w 161827"/>
              <a:gd name="connsiteY2" fmla="*/ 32408 h 151652"/>
              <a:gd name="connsiteX3" fmla="*/ 0 w 161827"/>
              <a:gd name="connsiteY3" fmla="*/ 96954 h 151652"/>
              <a:gd name="connsiteX4" fmla="*/ 10758 w 161827"/>
              <a:gd name="connsiteY4" fmla="*/ 139984 h 151652"/>
              <a:gd name="connsiteX5" fmla="*/ 75304 w 161827"/>
              <a:gd name="connsiteY5" fmla="*/ 139984 h 151652"/>
              <a:gd name="connsiteX6" fmla="*/ 118334 w 161827"/>
              <a:gd name="connsiteY6" fmla="*/ 129226 h 151652"/>
              <a:gd name="connsiteX7" fmla="*/ 161365 w 161827"/>
              <a:gd name="connsiteY7" fmla="*/ 75438 h 151652"/>
              <a:gd name="connsiteX8" fmla="*/ 150607 w 161827"/>
              <a:gd name="connsiteY8" fmla="*/ 32408 h 151652"/>
              <a:gd name="connsiteX9" fmla="*/ 118334 w 161827"/>
              <a:gd name="connsiteY9" fmla="*/ 135 h 15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827" h="151652">
                <a:moveTo>
                  <a:pt x="118334" y="135"/>
                </a:moveTo>
                <a:cubicBezTo>
                  <a:pt x="103990" y="-1658"/>
                  <a:pt x="82627" y="14870"/>
                  <a:pt x="64546" y="21650"/>
                </a:cubicBezTo>
                <a:cubicBezTo>
                  <a:pt x="53928" y="25632"/>
                  <a:pt x="41128" y="25324"/>
                  <a:pt x="32273" y="32408"/>
                </a:cubicBezTo>
                <a:cubicBezTo>
                  <a:pt x="13316" y="47574"/>
                  <a:pt x="7087" y="75695"/>
                  <a:pt x="0" y="96954"/>
                </a:cubicBezTo>
                <a:cubicBezTo>
                  <a:pt x="3586" y="111297"/>
                  <a:pt x="1522" y="128439"/>
                  <a:pt x="10758" y="139984"/>
                </a:cubicBezTo>
                <a:cubicBezTo>
                  <a:pt x="29439" y="163334"/>
                  <a:pt x="56623" y="145322"/>
                  <a:pt x="75304" y="139984"/>
                </a:cubicBezTo>
                <a:cubicBezTo>
                  <a:pt x="89520" y="135922"/>
                  <a:pt x="103991" y="132812"/>
                  <a:pt x="118334" y="129226"/>
                </a:cubicBezTo>
                <a:cubicBezTo>
                  <a:pt x="129475" y="118085"/>
                  <a:pt x="159103" y="91272"/>
                  <a:pt x="161365" y="75438"/>
                </a:cubicBezTo>
                <a:cubicBezTo>
                  <a:pt x="163456" y="60802"/>
                  <a:pt x="158214" y="45086"/>
                  <a:pt x="150607" y="32408"/>
                </a:cubicBezTo>
                <a:cubicBezTo>
                  <a:pt x="146482" y="25532"/>
                  <a:pt x="132678" y="1928"/>
                  <a:pt x="118334" y="135"/>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xmlns="" id="{519184F7-F218-7B4C-9C8C-1145BFC6F67D}"/>
              </a:ext>
            </a:extLst>
          </p:cNvPr>
          <p:cNvCxnSpPr>
            <a:cxnSpLocks/>
          </p:cNvCxnSpPr>
          <p:nvPr/>
        </p:nvCxnSpPr>
        <p:spPr>
          <a:xfrm flipH="1" flipV="1">
            <a:off x="5685441" y="3375163"/>
            <a:ext cx="283559" cy="2030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CDB2D523-257A-D44F-971F-8DFA811C4EBC}"/>
              </a:ext>
            </a:extLst>
          </p:cNvPr>
          <p:cNvCxnSpPr>
            <a:cxnSpLocks/>
          </p:cNvCxnSpPr>
          <p:nvPr/>
        </p:nvCxnSpPr>
        <p:spPr>
          <a:xfrm>
            <a:off x="503238" y="3336925"/>
            <a:ext cx="173642" cy="1842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8595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ED751A3-6B61-5345-A624-D25A08A112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29983"/>
            <a:ext cx="9144000" cy="4445000"/>
          </a:xfrm>
          <a:prstGeom prst="rect">
            <a:avLst/>
          </a:prstGeom>
        </p:spPr>
      </p:pic>
      <p:sp>
        <p:nvSpPr>
          <p:cNvPr id="3" name="TextBox 2">
            <a:extLst>
              <a:ext uri="{FF2B5EF4-FFF2-40B4-BE49-F238E27FC236}">
                <a16:creationId xmlns:a16="http://schemas.microsoft.com/office/drawing/2014/main" xmlns="" id="{D739FC92-81A7-A841-893C-B5D33CED42DA}"/>
              </a:ext>
            </a:extLst>
          </p:cNvPr>
          <p:cNvSpPr txBox="1"/>
          <p:nvPr/>
        </p:nvSpPr>
        <p:spPr>
          <a:xfrm>
            <a:off x="5649051" y="1152499"/>
            <a:ext cx="3161461" cy="1169551"/>
          </a:xfrm>
          <a:prstGeom prst="rect">
            <a:avLst/>
          </a:prstGeom>
          <a:noFill/>
        </p:spPr>
        <p:txBody>
          <a:bodyPr wrap="square" rtlCol="0">
            <a:spAutoFit/>
          </a:bodyPr>
          <a:lstStyle/>
          <a:p>
            <a:r>
              <a:rPr lang="en-US" sz="1400" dirty="0"/>
              <a:t>The </a:t>
            </a:r>
            <a:r>
              <a:rPr lang="en-US" sz="1400" b="1" dirty="0"/>
              <a:t>Dorsal Fin </a:t>
            </a:r>
            <a:r>
              <a:rPr lang="en-US" sz="1400" dirty="0"/>
              <a:t>is on the top of the body.</a:t>
            </a:r>
          </a:p>
          <a:p>
            <a:endParaRPr lang="en-US" sz="1400" dirty="0"/>
          </a:p>
          <a:p>
            <a:r>
              <a:rPr lang="en-US" sz="1400" dirty="0"/>
              <a:t>This fin helps to provide </a:t>
            </a:r>
            <a:r>
              <a:rPr lang="en-US" sz="1400" b="1" dirty="0"/>
              <a:t>stability</a:t>
            </a:r>
            <a:r>
              <a:rPr lang="en-US" sz="1400" dirty="0"/>
              <a:t> for the fish in the water so that it can maintain an upright position when swimming.</a:t>
            </a:r>
          </a:p>
        </p:txBody>
      </p:sp>
      <p:sp>
        <p:nvSpPr>
          <p:cNvPr id="2" name="Rectangle 1">
            <a:extLst>
              <a:ext uri="{FF2B5EF4-FFF2-40B4-BE49-F238E27FC236}">
                <a16:creationId xmlns:a16="http://schemas.microsoft.com/office/drawing/2014/main" xmlns="" id="{08F728C6-1610-9047-87DC-7F2DFF8DD050}"/>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spTree>
    <p:extLst>
      <p:ext uri="{BB962C8B-B14F-4D97-AF65-F5344CB8AC3E}">
        <p14:creationId xmlns:p14="http://schemas.microsoft.com/office/powerpoint/2010/main" val="347757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8786611-8D22-324C-9FFD-A4AA3E1947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06500"/>
            <a:ext cx="9144000" cy="4445000"/>
          </a:xfrm>
          <a:prstGeom prst="rect">
            <a:avLst/>
          </a:prstGeom>
        </p:spPr>
      </p:pic>
      <p:sp>
        <p:nvSpPr>
          <p:cNvPr id="6" name="TextBox 5">
            <a:extLst>
              <a:ext uri="{FF2B5EF4-FFF2-40B4-BE49-F238E27FC236}">
                <a16:creationId xmlns:a16="http://schemas.microsoft.com/office/drawing/2014/main" xmlns="" id="{52BD7B35-C78D-7244-94B2-0416F85AEC14}"/>
              </a:ext>
            </a:extLst>
          </p:cNvPr>
          <p:cNvSpPr txBox="1"/>
          <p:nvPr/>
        </p:nvSpPr>
        <p:spPr>
          <a:xfrm>
            <a:off x="5902207" y="4803547"/>
            <a:ext cx="2906437" cy="1384995"/>
          </a:xfrm>
          <a:prstGeom prst="rect">
            <a:avLst/>
          </a:prstGeom>
          <a:noFill/>
        </p:spPr>
        <p:txBody>
          <a:bodyPr wrap="square" rtlCol="0">
            <a:spAutoFit/>
          </a:bodyPr>
          <a:lstStyle/>
          <a:p>
            <a:r>
              <a:rPr lang="en-US" sz="1400" dirty="0"/>
              <a:t>The </a:t>
            </a:r>
            <a:r>
              <a:rPr lang="en-US" sz="1400" b="1" dirty="0"/>
              <a:t>Pectoral Fins </a:t>
            </a:r>
            <a:r>
              <a:rPr lang="en-US" sz="1400" dirty="0"/>
              <a:t>are at the front of the body, on either side, just behind the head and operculum. </a:t>
            </a:r>
          </a:p>
          <a:p>
            <a:endParaRPr lang="en-US" sz="1400" dirty="0"/>
          </a:p>
          <a:p>
            <a:r>
              <a:rPr lang="en-US" sz="1400" dirty="0"/>
              <a:t>They are used for steering, braking and moving up and down.</a:t>
            </a:r>
          </a:p>
        </p:txBody>
      </p:sp>
      <p:sp>
        <p:nvSpPr>
          <p:cNvPr id="4" name="Rectangle 3">
            <a:extLst>
              <a:ext uri="{FF2B5EF4-FFF2-40B4-BE49-F238E27FC236}">
                <a16:creationId xmlns:a16="http://schemas.microsoft.com/office/drawing/2014/main" xmlns="" id="{4A22BF75-C49A-954C-BB9E-464E2FAE6939}"/>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spTree>
    <p:extLst>
      <p:ext uri="{BB962C8B-B14F-4D97-AF65-F5344CB8AC3E}">
        <p14:creationId xmlns:p14="http://schemas.microsoft.com/office/powerpoint/2010/main" val="295485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5A3D167-52B8-BC47-9091-BA68452E97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8214"/>
            <a:ext cx="9144000" cy="3501571"/>
          </a:xfrm>
          <a:prstGeom prst="rect">
            <a:avLst/>
          </a:prstGeom>
        </p:spPr>
      </p:pic>
      <p:sp>
        <p:nvSpPr>
          <p:cNvPr id="2" name="TextBox 1">
            <a:extLst>
              <a:ext uri="{FF2B5EF4-FFF2-40B4-BE49-F238E27FC236}">
                <a16:creationId xmlns:a16="http://schemas.microsoft.com/office/drawing/2014/main" xmlns="" id="{3E286CA2-A3BC-9F42-924B-9C93EC89E1E1}"/>
              </a:ext>
            </a:extLst>
          </p:cNvPr>
          <p:cNvSpPr txBox="1"/>
          <p:nvPr/>
        </p:nvSpPr>
        <p:spPr>
          <a:xfrm>
            <a:off x="5102516" y="4419317"/>
            <a:ext cx="3876260" cy="738664"/>
          </a:xfrm>
          <a:prstGeom prst="rect">
            <a:avLst/>
          </a:prstGeom>
          <a:noFill/>
        </p:spPr>
        <p:txBody>
          <a:bodyPr wrap="square" rtlCol="0">
            <a:spAutoFit/>
          </a:bodyPr>
          <a:lstStyle/>
          <a:p>
            <a:r>
              <a:rPr lang="en-GB" sz="1400" b="1" dirty="0"/>
              <a:t>Pelvic Fins</a:t>
            </a:r>
          </a:p>
          <a:p>
            <a:r>
              <a:rPr lang="en-GB" sz="1400" dirty="0"/>
              <a:t>These fins helps with up/down movement, </a:t>
            </a:r>
          </a:p>
          <a:p>
            <a:r>
              <a:rPr lang="en-GB" sz="1400" dirty="0"/>
              <a:t>braking and turning.</a:t>
            </a:r>
          </a:p>
        </p:txBody>
      </p:sp>
      <p:sp>
        <p:nvSpPr>
          <p:cNvPr id="6" name="Rectangle 5">
            <a:extLst>
              <a:ext uri="{FF2B5EF4-FFF2-40B4-BE49-F238E27FC236}">
                <a16:creationId xmlns:a16="http://schemas.microsoft.com/office/drawing/2014/main" xmlns="" id="{7624A424-A1B4-1647-BBF8-7377F7816F33}"/>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spTree>
    <p:extLst>
      <p:ext uri="{BB962C8B-B14F-4D97-AF65-F5344CB8AC3E}">
        <p14:creationId xmlns:p14="http://schemas.microsoft.com/office/powerpoint/2010/main" val="236466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F58448C-B137-E749-9D32-A1DAE3AC5C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027"/>
            <a:ext cx="9144000" cy="6300162"/>
          </a:xfrm>
          <a:prstGeom prst="rect">
            <a:avLst/>
          </a:prstGeom>
        </p:spPr>
      </p:pic>
      <p:cxnSp>
        <p:nvCxnSpPr>
          <p:cNvPr id="6" name="Straight Arrow Connector 5">
            <a:extLst>
              <a:ext uri="{FF2B5EF4-FFF2-40B4-BE49-F238E27FC236}">
                <a16:creationId xmlns:a16="http://schemas.microsoft.com/office/drawing/2014/main" xmlns="" id="{1517FF78-E763-2C4E-83E5-C7E4D4A3413F}"/>
              </a:ext>
            </a:extLst>
          </p:cNvPr>
          <p:cNvCxnSpPr>
            <a:cxnSpLocks/>
          </p:cNvCxnSpPr>
          <p:nvPr/>
        </p:nvCxnSpPr>
        <p:spPr>
          <a:xfrm flipV="1">
            <a:off x="3367144" y="4221705"/>
            <a:ext cx="1376979" cy="1210907"/>
          </a:xfrm>
          <a:prstGeom prst="straightConnector1">
            <a:avLst/>
          </a:prstGeom>
          <a:ln w="4445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C9FB48C6-D554-234C-9EB7-5B0A32C6FDFB}"/>
              </a:ext>
            </a:extLst>
          </p:cNvPr>
          <p:cNvSpPr txBox="1"/>
          <p:nvPr/>
        </p:nvSpPr>
        <p:spPr>
          <a:xfrm>
            <a:off x="2732442" y="5381659"/>
            <a:ext cx="1000462" cy="307777"/>
          </a:xfrm>
          <a:prstGeom prst="rect">
            <a:avLst/>
          </a:prstGeom>
          <a:noFill/>
        </p:spPr>
        <p:txBody>
          <a:bodyPr wrap="square" rtlCol="0">
            <a:spAutoFit/>
          </a:bodyPr>
          <a:lstStyle/>
          <a:p>
            <a:r>
              <a:rPr lang="en-US" sz="1400" b="1" dirty="0"/>
              <a:t>Anal vent</a:t>
            </a:r>
          </a:p>
        </p:txBody>
      </p:sp>
      <p:sp>
        <p:nvSpPr>
          <p:cNvPr id="8" name="TextBox 7">
            <a:extLst>
              <a:ext uri="{FF2B5EF4-FFF2-40B4-BE49-F238E27FC236}">
                <a16:creationId xmlns:a16="http://schemas.microsoft.com/office/drawing/2014/main" xmlns="" id="{ABF1DADE-D066-FB4A-AB80-E5323DB7C8E2}"/>
              </a:ext>
            </a:extLst>
          </p:cNvPr>
          <p:cNvSpPr txBox="1"/>
          <p:nvPr/>
        </p:nvSpPr>
        <p:spPr>
          <a:xfrm>
            <a:off x="6935056" y="3422832"/>
            <a:ext cx="795131" cy="307777"/>
          </a:xfrm>
          <a:prstGeom prst="rect">
            <a:avLst/>
          </a:prstGeom>
          <a:noFill/>
        </p:spPr>
        <p:txBody>
          <a:bodyPr wrap="square" rtlCol="0">
            <a:spAutoFit/>
          </a:bodyPr>
          <a:lstStyle/>
          <a:p>
            <a:r>
              <a:rPr lang="en-US" sz="1400" b="1" dirty="0"/>
              <a:t>Anal Fin</a:t>
            </a:r>
          </a:p>
        </p:txBody>
      </p:sp>
      <p:sp>
        <p:nvSpPr>
          <p:cNvPr id="9" name="TextBox 8">
            <a:extLst>
              <a:ext uri="{FF2B5EF4-FFF2-40B4-BE49-F238E27FC236}">
                <a16:creationId xmlns:a16="http://schemas.microsoft.com/office/drawing/2014/main" xmlns="" id="{728431AC-6D81-634E-AAA5-989ED753533B}"/>
              </a:ext>
            </a:extLst>
          </p:cNvPr>
          <p:cNvSpPr txBox="1"/>
          <p:nvPr/>
        </p:nvSpPr>
        <p:spPr>
          <a:xfrm>
            <a:off x="5862918" y="5426794"/>
            <a:ext cx="2818503" cy="954107"/>
          </a:xfrm>
          <a:prstGeom prst="rect">
            <a:avLst/>
          </a:prstGeom>
          <a:noFill/>
        </p:spPr>
        <p:txBody>
          <a:bodyPr wrap="square" rtlCol="0">
            <a:spAutoFit/>
          </a:bodyPr>
          <a:lstStyle/>
          <a:p>
            <a:r>
              <a:rPr lang="en-US" sz="1400" dirty="0"/>
              <a:t>The </a:t>
            </a:r>
            <a:r>
              <a:rPr lang="en-US" sz="1400" b="1" dirty="0"/>
              <a:t>Anal Fin</a:t>
            </a:r>
            <a:r>
              <a:rPr lang="en-US" sz="1400" dirty="0"/>
              <a:t>, is similar in function to the Dorsal Fin. </a:t>
            </a:r>
          </a:p>
          <a:p>
            <a:r>
              <a:rPr lang="en-US" sz="1400" dirty="0"/>
              <a:t>It helps to </a:t>
            </a:r>
            <a:r>
              <a:rPr lang="en-US" sz="1400" dirty="0" err="1"/>
              <a:t>stabilise</a:t>
            </a:r>
            <a:r>
              <a:rPr lang="en-US" sz="1400" dirty="0"/>
              <a:t> the fish when it is swimming.</a:t>
            </a:r>
          </a:p>
        </p:txBody>
      </p:sp>
      <p:sp>
        <p:nvSpPr>
          <p:cNvPr id="10" name="Rectangle 9">
            <a:extLst>
              <a:ext uri="{FF2B5EF4-FFF2-40B4-BE49-F238E27FC236}">
                <a16:creationId xmlns:a16="http://schemas.microsoft.com/office/drawing/2014/main" xmlns="" id="{258C153E-69B3-A04C-90F0-8FED7AFC109F}"/>
              </a:ext>
            </a:extLst>
          </p:cNvPr>
          <p:cNvSpPr/>
          <p:nvPr/>
        </p:nvSpPr>
        <p:spPr>
          <a:xfrm>
            <a:off x="5827250" y="6407083"/>
            <a:ext cx="2899576" cy="276999"/>
          </a:xfrm>
          <a:prstGeom prst="rect">
            <a:avLst/>
          </a:prstGeom>
        </p:spPr>
        <p:txBody>
          <a:bodyPr wrap="none">
            <a:spAutoFit/>
          </a:bodyPr>
          <a:lstStyle/>
          <a:p>
            <a:r>
              <a:rPr lang="en-GB" sz="1200" dirty="0"/>
              <a:t>(Click anywhere to return to the whole fish)</a:t>
            </a:r>
          </a:p>
        </p:txBody>
      </p:sp>
    </p:spTree>
    <p:extLst>
      <p:ext uri="{BB962C8B-B14F-4D97-AF65-F5344CB8AC3E}">
        <p14:creationId xmlns:p14="http://schemas.microsoft.com/office/powerpoint/2010/main" val="410131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BE9BD29-5C53-184C-B919-01B81FCE16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471"/>
            <a:ext cx="9144000" cy="5219398"/>
          </a:xfrm>
          <a:prstGeom prst="rect">
            <a:avLst/>
          </a:prstGeom>
        </p:spPr>
      </p:pic>
      <p:cxnSp>
        <p:nvCxnSpPr>
          <p:cNvPr id="4" name="Straight Arrow Connector 3">
            <a:extLst>
              <a:ext uri="{FF2B5EF4-FFF2-40B4-BE49-F238E27FC236}">
                <a16:creationId xmlns:a16="http://schemas.microsoft.com/office/drawing/2014/main" xmlns="" id="{04F87913-7563-6743-BAF5-C863FAA76712}"/>
              </a:ext>
            </a:extLst>
          </p:cNvPr>
          <p:cNvCxnSpPr>
            <a:cxnSpLocks/>
          </p:cNvCxnSpPr>
          <p:nvPr/>
        </p:nvCxnSpPr>
        <p:spPr>
          <a:xfrm flipH="1" flipV="1">
            <a:off x="3735592" y="3726268"/>
            <a:ext cx="1527470" cy="819920"/>
          </a:xfrm>
          <a:prstGeom prst="straightConnector1">
            <a:avLst/>
          </a:prstGeom>
          <a:ln w="5080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5113F43-5D99-544A-9B2B-390EB38280B0}"/>
              </a:ext>
            </a:extLst>
          </p:cNvPr>
          <p:cNvSpPr txBox="1"/>
          <p:nvPr/>
        </p:nvSpPr>
        <p:spPr>
          <a:xfrm>
            <a:off x="5280486" y="4362373"/>
            <a:ext cx="1281680" cy="369332"/>
          </a:xfrm>
          <a:prstGeom prst="rect">
            <a:avLst/>
          </a:prstGeom>
          <a:solidFill>
            <a:schemeClr val="bg1"/>
          </a:solidFill>
        </p:spPr>
        <p:txBody>
          <a:bodyPr wrap="square" rtlCol="0">
            <a:spAutoFit/>
          </a:bodyPr>
          <a:lstStyle/>
          <a:p>
            <a:r>
              <a:rPr lang="en-GB" b="1" dirty="0"/>
              <a:t>Lateral Line</a:t>
            </a:r>
          </a:p>
        </p:txBody>
      </p:sp>
      <p:sp>
        <p:nvSpPr>
          <p:cNvPr id="7" name="Rectangle 6">
            <a:extLst>
              <a:ext uri="{FF2B5EF4-FFF2-40B4-BE49-F238E27FC236}">
                <a16:creationId xmlns:a16="http://schemas.microsoft.com/office/drawing/2014/main" xmlns="" id="{2F621A71-9868-3B47-BFE7-0B6684E1B1AC}"/>
              </a:ext>
            </a:extLst>
          </p:cNvPr>
          <p:cNvSpPr/>
          <p:nvPr/>
        </p:nvSpPr>
        <p:spPr>
          <a:xfrm>
            <a:off x="150608" y="5270435"/>
            <a:ext cx="5550946" cy="1384995"/>
          </a:xfrm>
          <a:prstGeom prst="rect">
            <a:avLst/>
          </a:prstGeom>
        </p:spPr>
        <p:txBody>
          <a:bodyPr wrap="square">
            <a:spAutoFit/>
          </a:bodyPr>
          <a:lstStyle/>
          <a:p>
            <a:r>
              <a:rPr lang="en-GB" sz="1400" dirty="0"/>
              <a:t>The </a:t>
            </a:r>
            <a:r>
              <a:rPr lang="en-GB" sz="1400" b="1" dirty="0"/>
              <a:t>Lateral Line </a:t>
            </a:r>
            <a:r>
              <a:rPr lang="en-GB" sz="1400" dirty="0"/>
              <a:t>functions like a mammalian ear. </a:t>
            </a:r>
          </a:p>
          <a:p>
            <a:r>
              <a:rPr lang="en-GB" sz="1400" dirty="0"/>
              <a:t>It is formed from a series of liquid-filled canals below the skin which run along the side of the fish. These are very sensitive to vibrations and pressure waves in the water. Fish use the lateral line to detect disturbances. This helps them to avoid predators, and in the case of the carnivorous salmon, track their prey. </a:t>
            </a:r>
          </a:p>
        </p:txBody>
      </p:sp>
      <p:sp>
        <p:nvSpPr>
          <p:cNvPr id="8" name="Rectangle 7">
            <a:extLst>
              <a:ext uri="{FF2B5EF4-FFF2-40B4-BE49-F238E27FC236}">
                <a16:creationId xmlns:a16="http://schemas.microsoft.com/office/drawing/2014/main" xmlns="" id="{5537913F-B62E-DA49-AA01-6D924C1CCBA9}"/>
              </a:ext>
            </a:extLst>
          </p:cNvPr>
          <p:cNvSpPr/>
          <p:nvPr/>
        </p:nvSpPr>
        <p:spPr>
          <a:xfrm>
            <a:off x="6020894" y="6364051"/>
            <a:ext cx="2899576" cy="276999"/>
          </a:xfrm>
          <a:prstGeom prst="rect">
            <a:avLst/>
          </a:prstGeom>
        </p:spPr>
        <p:txBody>
          <a:bodyPr wrap="none">
            <a:spAutoFit/>
          </a:bodyPr>
          <a:lstStyle/>
          <a:p>
            <a:r>
              <a:rPr lang="en-GB" sz="1200" dirty="0"/>
              <a:t>(Click anywhere to return to the whole fish)</a:t>
            </a:r>
          </a:p>
        </p:txBody>
      </p:sp>
    </p:spTree>
    <p:extLst>
      <p:ext uri="{BB962C8B-B14F-4D97-AF65-F5344CB8AC3E}">
        <p14:creationId xmlns:p14="http://schemas.microsoft.com/office/powerpoint/2010/main" val="44578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1487B3E-E741-F04D-8E67-8B5944A6A7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1950"/>
            <a:ext cx="9144000" cy="4445000"/>
          </a:xfrm>
          <a:prstGeom prst="rect">
            <a:avLst/>
          </a:prstGeom>
        </p:spPr>
      </p:pic>
      <p:sp>
        <p:nvSpPr>
          <p:cNvPr id="2" name="TextBox 1">
            <a:extLst>
              <a:ext uri="{FF2B5EF4-FFF2-40B4-BE49-F238E27FC236}">
                <a16:creationId xmlns:a16="http://schemas.microsoft.com/office/drawing/2014/main" xmlns="" id="{FB67B5CD-7079-9447-9BD7-7756B783F9C9}"/>
              </a:ext>
            </a:extLst>
          </p:cNvPr>
          <p:cNvSpPr txBox="1"/>
          <p:nvPr/>
        </p:nvSpPr>
        <p:spPr>
          <a:xfrm>
            <a:off x="6848412" y="835968"/>
            <a:ext cx="1818862" cy="715581"/>
          </a:xfrm>
          <a:prstGeom prst="rect">
            <a:avLst/>
          </a:prstGeom>
          <a:noFill/>
        </p:spPr>
        <p:txBody>
          <a:bodyPr wrap="square" rtlCol="0">
            <a:spAutoFit/>
          </a:bodyPr>
          <a:lstStyle/>
          <a:p>
            <a:r>
              <a:rPr lang="en-GB" sz="1350" b="1" dirty="0"/>
              <a:t>Adipose Fin</a:t>
            </a:r>
          </a:p>
          <a:p>
            <a:r>
              <a:rPr lang="en-GB" sz="1350" dirty="0"/>
              <a:t>Purpose unknown! It is basically a fatty tissue.</a:t>
            </a:r>
          </a:p>
        </p:txBody>
      </p:sp>
      <p:sp>
        <p:nvSpPr>
          <p:cNvPr id="6" name="Rectangle 5">
            <a:extLst>
              <a:ext uri="{FF2B5EF4-FFF2-40B4-BE49-F238E27FC236}">
                <a16:creationId xmlns:a16="http://schemas.microsoft.com/office/drawing/2014/main" xmlns="" id="{025EE170-3709-9A46-B630-2FFB8499426E}"/>
              </a:ext>
            </a:extLst>
          </p:cNvPr>
          <p:cNvSpPr/>
          <p:nvPr/>
        </p:nvSpPr>
        <p:spPr>
          <a:xfrm>
            <a:off x="5794983" y="6370203"/>
            <a:ext cx="2899576" cy="276999"/>
          </a:xfrm>
          <a:prstGeom prst="rect">
            <a:avLst/>
          </a:prstGeom>
        </p:spPr>
        <p:txBody>
          <a:bodyPr wrap="none">
            <a:spAutoFit/>
          </a:bodyPr>
          <a:lstStyle/>
          <a:p>
            <a:r>
              <a:rPr lang="en-GB" sz="1200" dirty="0"/>
              <a:t>(Click anywhere to return to the whole fish)</a:t>
            </a:r>
          </a:p>
        </p:txBody>
      </p:sp>
    </p:spTree>
    <p:extLst>
      <p:ext uri="{BB962C8B-B14F-4D97-AF65-F5344CB8AC3E}">
        <p14:creationId xmlns:p14="http://schemas.microsoft.com/office/powerpoint/2010/main" val="248734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ACBE">
            <a:alpha val="55000"/>
          </a:srgb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6BE9B70-0925-7140-AC4A-CC4F8AFED8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797177" y="608415"/>
            <a:ext cx="6865601" cy="5271247"/>
          </a:xfrm>
          <a:prstGeom prst="rect">
            <a:avLst/>
          </a:prstGeom>
        </p:spPr>
      </p:pic>
      <p:sp>
        <p:nvSpPr>
          <p:cNvPr id="7" name="Rectangle 6">
            <a:extLst>
              <a:ext uri="{FF2B5EF4-FFF2-40B4-BE49-F238E27FC236}">
                <a16:creationId xmlns:a16="http://schemas.microsoft.com/office/drawing/2014/main" xmlns="" id="{6CDCA900-B307-AC47-A7FC-BD051C9735ED}"/>
              </a:ext>
            </a:extLst>
          </p:cNvPr>
          <p:cNvSpPr/>
          <p:nvPr/>
        </p:nvSpPr>
        <p:spPr>
          <a:xfrm>
            <a:off x="5142156" y="2183377"/>
            <a:ext cx="3582300" cy="954107"/>
          </a:xfrm>
          <a:prstGeom prst="rect">
            <a:avLst/>
          </a:prstGeom>
        </p:spPr>
        <p:txBody>
          <a:bodyPr wrap="square">
            <a:spAutoFit/>
          </a:bodyPr>
          <a:lstStyle/>
          <a:p>
            <a:r>
              <a:rPr lang="en-GB" sz="1400" b="1" dirty="0"/>
              <a:t>Caudal Fin </a:t>
            </a:r>
            <a:r>
              <a:rPr lang="en-GB" sz="1400" dirty="0"/>
              <a:t>(tail fin)</a:t>
            </a:r>
          </a:p>
          <a:p>
            <a:endParaRPr lang="en-GB" sz="1400" dirty="0"/>
          </a:p>
          <a:p>
            <a:r>
              <a:rPr lang="en-GB" sz="1400" dirty="0"/>
              <a:t>This fin has a large surface area to help propel the fish through the water.</a:t>
            </a:r>
          </a:p>
        </p:txBody>
      </p:sp>
      <p:sp>
        <p:nvSpPr>
          <p:cNvPr id="8" name="Rectangle 7">
            <a:extLst>
              <a:ext uri="{FF2B5EF4-FFF2-40B4-BE49-F238E27FC236}">
                <a16:creationId xmlns:a16="http://schemas.microsoft.com/office/drawing/2014/main" xmlns="" id="{44368086-32AA-7D4E-90EC-5E67B911AAB4}"/>
              </a:ext>
            </a:extLst>
          </p:cNvPr>
          <p:cNvSpPr/>
          <p:nvPr/>
        </p:nvSpPr>
        <p:spPr>
          <a:xfrm>
            <a:off x="5794983" y="6370203"/>
            <a:ext cx="2899576" cy="276999"/>
          </a:xfrm>
          <a:prstGeom prst="rect">
            <a:avLst/>
          </a:prstGeom>
        </p:spPr>
        <p:txBody>
          <a:bodyPr wrap="none">
            <a:spAutoFit/>
          </a:bodyPr>
          <a:lstStyle/>
          <a:p>
            <a:r>
              <a:rPr lang="en-GB" sz="1200" dirty="0"/>
              <a:t>(Click anywhere to return to the whole fish)</a:t>
            </a:r>
          </a:p>
        </p:txBody>
      </p:sp>
    </p:spTree>
    <p:extLst>
      <p:ext uri="{BB962C8B-B14F-4D97-AF65-F5344CB8AC3E}">
        <p14:creationId xmlns:p14="http://schemas.microsoft.com/office/powerpoint/2010/main" val="758708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TotalTime>
  <Words>719</Words>
  <Application>Microsoft Macintosh PowerPoint</Application>
  <PresentationFormat>Skjermfremvisning (4:3)</PresentationFormat>
  <Paragraphs>71</Paragraphs>
  <Slides>13</Slides>
  <Notes>0</Notes>
  <HiddenSlides>0</HiddenSlides>
  <MMClips>0</MMClips>
  <ScaleCrop>false</ScaleCrop>
  <HeadingPairs>
    <vt:vector size="6" baseType="variant">
      <vt:variant>
        <vt:lpstr>Tema</vt:lpstr>
      </vt:variant>
      <vt:variant>
        <vt:i4>1</vt:i4>
      </vt:variant>
      <vt:variant>
        <vt:lpstr>Lysbildetitler</vt:lpstr>
      </vt:variant>
      <vt:variant>
        <vt:i4>13</vt:i4>
      </vt:variant>
      <vt:variant>
        <vt:lpstr>Tilpassede fremvisninger</vt:lpstr>
      </vt:variant>
      <vt:variant>
        <vt:i4>11</vt:i4>
      </vt:variant>
    </vt:vector>
  </HeadingPairs>
  <TitlesOfParts>
    <vt:vector size="25" baseType="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Dorsal FIn</vt:lpstr>
      <vt:lpstr>Pectoral fin</vt:lpstr>
      <vt:lpstr>Pelvic</vt:lpstr>
      <vt:lpstr>Anus</vt:lpstr>
      <vt:lpstr>Lateral line</vt:lpstr>
      <vt:lpstr>Adipose</vt:lpstr>
      <vt:lpstr>Caudal</vt:lpstr>
      <vt:lpstr>Operculum</vt:lpstr>
      <vt:lpstr>Mouth</vt:lpstr>
      <vt:lpstr>Eyes</vt:lpstr>
      <vt:lpstr>Nares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Anatomy of the Salmon</dc:title>
  <dc:subject/>
  <dc:creator>Christine Dudgeon</dc:creator>
  <cp:keywords/>
  <dc:description/>
  <cp:lastModifiedBy>John Birger Stav</cp:lastModifiedBy>
  <cp:revision>97</cp:revision>
  <dcterms:created xsi:type="dcterms:W3CDTF">2018-06-10T19:12:24Z</dcterms:created>
  <dcterms:modified xsi:type="dcterms:W3CDTF">2019-12-04T13:17:49Z</dcterms:modified>
  <cp:category/>
</cp:coreProperties>
</file>