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59" r:id="rId6"/>
    <p:sldId id="260" r:id="rId7"/>
    <p:sldId id="27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92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6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7A6DC9E-36C5-4BBC-9BA4-16EF0F585B10}" type="datetimeFigureOut">
              <a:rPr lang="hu-HU" smtClean="0"/>
              <a:pPr/>
              <a:t>2023. 10. 24.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19C1ED-A6DD-4433-A9AC-7F86AB39F7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DC9E-36C5-4BBC-9BA4-16EF0F585B10}" type="datetimeFigureOut">
              <a:rPr lang="hu-HU" smtClean="0"/>
              <a:pPr/>
              <a:t>2023. 10. 24.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C1ED-A6DD-4433-A9AC-7F86AB39F7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7A6DC9E-36C5-4BBC-9BA4-16EF0F585B10}" type="datetimeFigureOut">
              <a:rPr lang="hu-HU" smtClean="0"/>
              <a:pPr/>
              <a:t>2023. 10. 24.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719C1ED-A6DD-4433-A9AC-7F86AB39F7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DC9E-36C5-4BBC-9BA4-16EF0F585B10}" type="datetimeFigureOut">
              <a:rPr lang="hu-HU" smtClean="0"/>
              <a:pPr/>
              <a:t>2023. 10. 24.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19C1ED-A6DD-4433-A9AC-7F86AB39F7B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DC9E-36C5-4BBC-9BA4-16EF0F585B10}" type="datetimeFigureOut">
              <a:rPr lang="hu-HU" smtClean="0"/>
              <a:pPr/>
              <a:t>2023. 10. 24.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719C1ED-A6DD-4433-A9AC-7F86AB39F7B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A6DC9E-36C5-4BBC-9BA4-16EF0F585B10}" type="datetimeFigureOut">
              <a:rPr lang="hu-HU" smtClean="0"/>
              <a:pPr/>
              <a:t>2023. 10. 24.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719C1ED-A6DD-4433-A9AC-7F86AB39F7B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A6DC9E-36C5-4BBC-9BA4-16EF0F585B10}" type="datetimeFigureOut">
              <a:rPr lang="hu-HU" smtClean="0"/>
              <a:pPr/>
              <a:t>2023. 10. 24.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719C1ED-A6DD-4433-A9AC-7F86AB39F7B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DC9E-36C5-4BBC-9BA4-16EF0F585B10}" type="datetimeFigureOut">
              <a:rPr lang="hu-HU" smtClean="0"/>
              <a:pPr/>
              <a:t>2023. 10. 24.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19C1ED-A6DD-4433-A9AC-7F86AB39F7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DC9E-36C5-4BBC-9BA4-16EF0F585B10}" type="datetimeFigureOut">
              <a:rPr lang="hu-HU" smtClean="0"/>
              <a:pPr/>
              <a:t>2023. 10. 24.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19C1ED-A6DD-4433-A9AC-7F86AB39F7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DC9E-36C5-4BBC-9BA4-16EF0F585B10}" type="datetimeFigureOut">
              <a:rPr lang="hu-HU" smtClean="0"/>
              <a:pPr/>
              <a:t>2023. 10. 24.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19C1ED-A6DD-4433-A9AC-7F86AB39F7B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7A6DC9E-36C5-4BBC-9BA4-16EF0F585B10}" type="datetimeFigureOut">
              <a:rPr lang="hu-HU" smtClean="0"/>
              <a:pPr/>
              <a:t>2023. 10. 24.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719C1ED-A6DD-4433-A9AC-7F86AB39F7B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A6DC9E-36C5-4BBC-9BA4-16EF0F585B10}" type="datetimeFigureOut">
              <a:rPr lang="hu-HU" smtClean="0"/>
              <a:pPr/>
              <a:t>2023. 10. 24.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19C1ED-A6DD-4433-A9AC-7F86AB39F7B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EuroMec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 PED </a:t>
            </a:r>
            <a:r>
              <a:rPr lang="hu-HU" dirty="0" err="1"/>
              <a:t>course</a:t>
            </a:r>
            <a:r>
              <a:rPr lang="hu-HU" dirty="0"/>
              <a:t> </a:t>
            </a:r>
            <a:r>
              <a:rPr lang="hu-HU" dirty="0" err="1"/>
              <a:t>evaluation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/>
          </a:p>
          <a:p>
            <a:r>
              <a:rPr lang="hu-HU" dirty="0" err="1"/>
              <a:t>By</a:t>
            </a:r>
            <a:r>
              <a:rPr lang="hu-HU" dirty="0"/>
              <a:t> Ferenc Benus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>
                <a:latin typeface="Bahnschrift Light" pitchFamily="34" charset="0"/>
              </a:rPr>
              <a:t>4.3/ What is your opinion about the relationship between education and competence units?</a:t>
            </a:r>
          </a:p>
          <a:p>
            <a:pPr>
              <a:buNone/>
            </a:pPr>
            <a:r>
              <a:rPr lang="en-US" sz="1400" b="1" dirty="0">
                <a:latin typeface="Bahnschrift Light" pitchFamily="34" charset="0"/>
              </a:rPr>
              <a:t>Evaluation of individual elements:</a:t>
            </a:r>
          </a:p>
          <a:p>
            <a:pPr>
              <a:buNone/>
            </a:pPr>
            <a:endParaRPr lang="hu-HU" sz="1400" b="1" dirty="0">
              <a:latin typeface="Bahnschrift Light" pitchFamily="34" charset="0"/>
            </a:endParaRPr>
          </a:p>
          <a:p>
            <a:pPr>
              <a:buNone/>
            </a:pPr>
            <a:endParaRPr lang="hu-HU" sz="1400" b="1" dirty="0">
              <a:latin typeface="Bahnschrift Light" pitchFamily="34" charset="0"/>
            </a:endParaRPr>
          </a:p>
          <a:p>
            <a:pPr>
              <a:buNone/>
            </a:pPr>
            <a:endParaRPr lang="hu-HU" sz="1400" b="1" dirty="0">
              <a:latin typeface="Bahnschrift Light" pitchFamily="34" charset="0"/>
            </a:endParaRPr>
          </a:p>
          <a:p>
            <a:pPr>
              <a:buNone/>
            </a:pPr>
            <a:endParaRPr lang="hu-HU" sz="1400" b="1" dirty="0">
              <a:latin typeface="Bahnschrift Light" pitchFamily="34" charset="0"/>
            </a:endParaRPr>
          </a:p>
          <a:p>
            <a:pPr>
              <a:buNone/>
            </a:pPr>
            <a:endParaRPr lang="en-US" sz="14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400" b="1" dirty="0">
                <a:latin typeface="Bahnschrift Light" pitchFamily="34" charset="0"/>
              </a:rPr>
              <a:t>Text Notes:</a:t>
            </a:r>
          </a:p>
          <a:p>
            <a:pPr>
              <a:buFont typeface="Wingdings" pitchFamily="2" charset="2"/>
              <a:buChar char="q"/>
            </a:pPr>
            <a:r>
              <a:rPr lang="en-US" sz="1400" b="1" dirty="0">
                <a:solidFill>
                  <a:srgbClr val="FF0000"/>
                </a:solidFill>
                <a:latin typeface="Bahnschrift Light" pitchFamily="34" charset="0"/>
              </a:rPr>
              <a:t>The placement of assignments/learning materials on the online interface should be changed so that the learning materials are available first, and then the associated tasks</a:t>
            </a:r>
            <a:endParaRPr lang="hu-HU" sz="1400" dirty="0">
              <a:solidFill>
                <a:srgbClr val="FF0000"/>
              </a:solidFill>
              <a:latin typeface="Bahnschrift Light" pitchFamily="34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043608" y="249289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4.3.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4.4/ Please tell me if there is any part of the course that should be more detailed and focused.</a:t>
            </a:r>
          </a:p>
          <a:p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It was rated by two students.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To the best of my knowledge, there is no such part.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RT examination</a:t>
            </a:r>
            <a:endParaRPr lang="hu-HU" sz="1600" dirty="0">
              <a:solidFill>
                <a:srgbClr val="FF0000"/>
              </a:solidFill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640960" cy="506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4.5/ What is your general impression of the course (content, course plan, course delivery)</a:t>
            </a:r>
          </a:p>
          <a:p>
            <a:pPr>
              <a:buFont typeface="Wingdings" pitchFamily="2" charset="2"/>
              <a:buChar char="q"/>
            </a:pPr>
            <a:r>
              <a:rPr lang="en-US" sz="1600" b="1" dirty="0">
                <a:latin typeface="Bahnschrift Light" pitchFamily="34" charset="0"/>
              </a:rPr>
              <a:t>4.5.1 Content</a:t>
            </a:r>
          </a:p>
          <a:p>
            <a:pPr>
              <a:buFont typeface="Wingdings" pitchFamily="2" charset="2"/>
              <a:buChar char="q"/>
            </a:pPr>
            <a:r>
              <a:rPr lang="en-US" sz="1600" b="1" dirty="0">
                <a:latin typeface="Bahnschrift Light" pitchFamily="34" charset="0"/>
              </a:rPr>
              <a:t>4.5.2 Course plan</a:t>
            </a:r>
          </a:p>
          <a:p>
            <a:pPr>
              <a:buFont typeface="Wingdings" pitchFamily="2" charset="2"/>
              <a:buChar char="q"/>
            </a:pPr>
            <a:r>
              <a:rPr lang="en-US" sz="1600" b="1" dirty="0">
                <a:latin typeface="Bahnschrift Light" pitchFamily="34" charset="0"/>
              </a:rPr>
              <a:t>4.5.3 Implementation of the course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elements:</a:t>
            </a:r>
          </a:p>
          <a:p>
            <a:pPr>
              <a:buNone/>
            </a:pPr>
            <a:endParaRPr lang="hu-HU" sz="1600" b="1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hu-HU" sz="1600" b="1" dirty="0">
              <a:solidFill>
                <a:srgbClr val="FF0000"/>
              </a:solidFill>
              <a:latin typeface="Bahnschrift Light" pitchFamily="34" charset="0"/>
            </a:endParaRPr>
          </a:p>
          <a:p>
            <a:endParaRPr lang="hu-HU" sz="1600" b="1" dirty="0">
              <a:solidFill>
                <a:srgbClr val="FF0000"/>
              </a:solidFill>
              <a:latin typeface="Bahnschrift Light" pitchFamily="34" charset="0"/>
            </a:endParaRPr>
          </a:p>
          <a:p>
            <a:endParaRPr lang="en-US" sz="1600" b="1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The schedule of the course was compatible with work, which I experienced as an advantage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The course was organized according to the curriculum</a:t>
            </a:r>
            <a:endParaRPr lang="hu-HU" sz="1600" dirty="0">
              <a:solidFill>
                <a:srgbClr val="FF0000"/>
              </a:solidFill>
              <a:latin typeface="Bahnschrift Light" pitchFamily="34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39552" y="3212976"/>
          <a:ext cx="8064894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038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ahnschrift Light" pitchFamily="34" charset="0"/>
                        </a:rPr>
                        <a:t>4.5.1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ahnschrift Light" pitchFamily="34" charset="0"/>
                        </a:rPr>
                        <a:t>4.5.2 Course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ahnschrift Light" pitchFamily="34" charset="0"/>
                        </a:rPr>
                        <a:t>4.5.3 Implementation of the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4.6/ Did this course help you to understand and improve the solution of the problems targeted by the course?</a:t>
            </a: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</a:t>
            </a:r>
            <a:endParaRPr lang="hu-HU" sz="1600" b="1" dirty="0">
              <a:latin typeface="Bahnschrift Light" pitchFamily="34" charset="0"/>
            </a:endParaRPr>
          </a:p>
          <a:p>
            <a:pPr>
              <a:buNone/>
            </a:pPr>
            <a:endParaRPr lang="hu-HU" sz="1600" b="1" dirty="0">
              <a:latin typeface="Bahnschrift Light" pitchFamily="34" charset="0"/>
            </a:endParaRPr>
          </a:p>
          <a:p>
            <a:pPr>
              <a:buNone/>
            </a:pPr>
            <a:endParaRPr lang="hu-HU" sz="1600" b="1" dirty="0">
              <a:latin typeface="Bahnschrift Light" pitchFamily="34" charset="0"/>
            </a:endParaRPr>
          </a:p>
          <a:p>
            <a:pPr>
              <a:buNone/>
            </a:pPr>
            <a:endParaRPr lang="hu-HU" sz="1600" b="1" dirty="0">
              <a:latin typeface="Bahnschrift Light" pitchFamily="34" charset="0"/>
            </a:endParaRP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It was a very colorful training,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We were given new approaches to acquiring new knowledge.</a:t>
            </a:r>
            <a:endParaRPr lang="hu-HU" sz="1600" dirty="0">
              <a:solidFill>
                <a:srgbClr val="FF0000"/>
              </a:solidFill>
              <a:latin typeface="Bahnschrift Light" pitchFamily="34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755576" y="2924944"/>
          <a:ext cx="7488834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hu-HU" dirty="0"/>
                        <a:t>4.6.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4.7/ What was the best part of the course?</a:t>
            </a: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pPr>
              <a:buFont typeface="Wingdings" pitchFamily="2" charset="2"/>
              <a:buChar char="q"/>
            </a:pPr>
            <a:r>
              <a:rPr lang="hu-HU" sz="1600" b="1" dirty="0" err="1">
                <a:solidFill>
                  <a:srgbClr val="FF0000"/>
                </a:solidFill>
                <a:latin typeface="Bahnschrift Light" pitchFamily="34" charset="0"/>
              </a:rPr>
              <a:t>Welds</a:t>
            </a:r>
            <a:r>
              <a:rPr lang="en-US" sz="1600" b="1" dirty="0" err="1">
                <a:solidFill>
                  <a:srgbClr val="FF0000"/>
                </a:solidFill>
                <a:latin typeface="Bahnschrift Light" pitchFamily="34" charset="0"/>
              </a:rPr>
              <a:t>eam</a:t>
            </a: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 inspection exercise</a:t>
            </a:r>
          </a:p>
          <a:p>
            <a:pPr>
              <a:buFont typeface="Wingdings" pitchFamily="2" charset="2"/>
              <a:buChar char="q"/>
            </a:pP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Material testing laboratory visit</a:t>
            </a:r>
          </a:p>
          <a:p>
            <a:pPr>
              <a:buFont typeface="Wingdings" pitchFamily="2" charset="2"/>
              <a:buChar char="q"/>
            </a:pP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We learned about new things</a:t>
            </a:r>
          </a:p>
          <a:p>
            <a:pPr>
              <a:buFont typeface="Wingdings" pitchFamily="2" charset="2"/>
              <a:buChar char="q"/>
            </a:pP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Of detail</a:t>
            </a:r>
          </a:p>
          <a:p>
            <a:pPr>
              <a:buFont typeface="Wingdings" pitchFamily="2" charset="2"/>
              <a:buChar char="q"/>
            </a:pP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Professional development</a:t>
            </a:r>
          </a:p>
          <a:p>
            <a:pPr>
              <a:buFont typeface="Wingdings" pitchFamily="2" charset="2"/>
              <a:buChar char="q"/>
            </a:pP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I found the curriculum adequate</a:t>
            </a:r>
            <a:endParaRPr lang="hu-HU" sz="1600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hu-HU" sz="1600" dirty="0">
              <a:latin typeface="Bahnschrift Light" pitchFamily="34" charset="0"/>
            </a:endParaRPr>
          </a:p>
          <a:p>
            <a:endParaRPr lang="hu-HU" sz="1600" dirty="0"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4.8/ If you could change anything about the course, what would it be?</a:t>
            </a: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pPr>
              <a:buFont typeface="Wingdings" pitchFamily="2" charset="2"/>
              <a:buChar char="q"/>
            </a:pP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Without completing the competency units, I would not allow the students to move on to the next competency unit.</a:t>
            </a:r>
          </a:p>
          <a:p>
            <a:pPr>
              <a:buFont typeface="Wingdings" pitchFamily="2" charset="2"/>
              <a:buChar char="q"/>
            </a:pP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I found the course adequate</a:t>
            </a:r>
            <a:endParaRPr lang="hu-HU" sz="1600" dirty="0">
              <a:solidFill>
                <a:srgbClr val="FF0000"/>
              </a:solidFill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4.9/ If you have not described it before, do you feel that your previous experience and knowledge was sufficient for this course?</a:t>
            </a: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The previous experiences were supplemented with useful knowledge.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In general, some of those who had welding knowledge and experience in the manufacture of welded structures did, but if not, they did not need much more self-study.</a:t>
            </a:r>
            <a:endParaRPr lang="hu-HU" sz="1600" dirty="0">
              <a:solidFill>
                <a:srgbClr val="FF0000"/>
              </a:solidFill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4.10/1 - How long can this education be?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 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1 person's answer: The current one is adequate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1 person's answer: 120 hours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1 person's answer: 8 months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1 person</a:t>
            </a:r>
            <a:r>
              <a:rPr lang="hu-HU" sz="1600" b="1" dirty="0">
                <a:solidFill>
                  <a:srgbClr val="FF0000"/>
                </a:solidFill>
                <a:latin typeface="Bahnschrift Light" pitchFamily="34" charset="0"/>
              </a:rPr>
              <a:t>’s</a:t>
            </a: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 answer</a:t>
            </a:r>
            <a:r>
              <a:rPr lang="hu-HU" sz="1600" b="1" dirty="0">
                <a:solidFill>
                  <a:srgbClr val="FF0000"/>
                </a:solidFill>
                <a:latin typeface="Bahnschrift Light" pitchFamily="34" charset="0"/>
              </a:rPr>
              <a:t>:</a:t>
            </a: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 3 months</a:t>
            </a:r>
            <a:endParaRPr lang="hu-HU" sz="1600" dirty="0">
              <a:solidFill>
                <a:srgbClr val="FF0000"/>
              </a:solidFill>
              <a:latin typeface="Bahnschrift Light" pitchFamily="34" charset="0"/>
            </a:endParaRPr>
          </a:p>
          <a:p>
            <a:endParaRPr lang="hu-HU" sz="1600" dirty="0"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4.10/2 - Which days of the week are best for you?</a:t>
            </a: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pPr>
              <a:buFont typeface="Wingdings" pitchFamily="2" charset="2"/>
              <a:buChar char="q"/>
            </a:pP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for 2 people - Friday, Saturday</a:t>
            </a:r>
          </a:p>
          <a:p>
            <a:pPr>
              <a:buFont typeface="Wingdings" pitchFamily="2" charset="2"/>
              <a:buChar char="q"/>
            </a:pP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1 person - Saturday, Sunday</a:t>
            </a:r>
          </a:p>
          <a:p>
            <a:pPr>
              <a:buFont typeface="Wingdings" pitchFamily="2" charset="2"/>
              <a:buChar char="q"/>
            </a:pP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1 person - Thursday afternoon, Friday</a:t>
            </a:r>
          </a:p>
          <a:p>
            <a:pPr>
              <a:buFont typeface="Wingdings" pitchFamily="2" charset="2"/>
              <a:buChar char="q"/>
            </a:pP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1 person</a:t>
            </a:r>
            <a:r>
              <a:rPr lang="hu-HU" sz="1600" b="1" dirty="0">
                <a:solidFill>
                  <a:srgbClr val="FF0000"/>
                </a:solidFill>
                <a:latin typeface="Bahnschrift Light" pitchFamily="34" charset="0"/>
              </a:rPr>
              <a:t> - </a:t>
            </a: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 Monday to Friday</a:t>
            </a:r>
            <a:endParaRPr lang="hu-H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4.10/3 - Can you take part in weekend courses (Saturday and Sunday)?</a:t>
            </a: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1 person's answer - Saturday can still be good.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1 person</a:t>
            </a:r>
            <a:r>
              <a:rPr lang="hu-HU" sz="1600" b="1" dirty="0">
                <a:solidFill>
                  <a:srgbClr val="FF0000"/>
                </a:solidFill>
                <a:latin typeface="Bahnschrift Light" pitchFamily="34" charset="0"/>
              </a:rPr>
              <a:t>’s</a:t>
            </a: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 answer - No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Answered by 3 people - Yes</a:t>
            </a:r>
            <a:endParaRPr lang="hu-HU" sz="1600" dirty="0">
              <a:solidFill>
                <a:srgbClr val="FF0000"/>
              </a:solidFill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</a:t>
            </a:r>
            <a:r>
              <a:rPr lang="en-GB" dirty="0"/>
              <a:t>Introduction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ahnschrift Light" pitchFamily="34" charset="0"/>
              </a:rPr>
              <a:t>After collecting the curriculum and preparing the teaching, we structured the CUs for the PED. A short discussion took place about the activities taking place within the framework of the PED.</a:t>
            </a:r>
            <a:endParaRPr lang="hu-HU" dirty="0"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4.10/4 On average, how many hours can you use per week for such a course?</a:t>
            </a: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1 person's answer is 7-8 hours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1 person's answer: 8 hours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1 person's answer: 10 hours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Answer by 1 person: 14 hours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Answered by 1 person: 15 hours </a:t>
            </a:r>
            <a:r>
              <a:rPr lang="hu-HU" sz="1600" b="1" dirty="0">
                <a:solidFill>
                  <a:srgbClr val="FF0000"/>
                </a:solidFill>
                <a:latin typeface="Bahnschrift Light" pitchFamily="34" charset="0"/>
              </a:rPr>
              <a:t>                     </a:t>
            </a: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on average: 10.8 hours</a:t>
            </a:r>
            <a:endParaRPr lang="hu-HU" sz="1600" b="1" dirty="0">
              <a:solidFill>
                <a:srgbClr val="FF0000"/>
              </a:solidFill>
              <a:latin typeface="Bahnschrift Light" pitchFamily="34" charset="0"/>
            </a:endParaRPr>
          </a:p>
          <a:p>
            <a:endParaRPr lang="en-US" sz="1600" b="1" dirty="0">
              <a:solidFill>
                <a:srgbClr val="FF0000"/>
              </a:solidFill>
              <a:latin typeface="Bahnschrift Light" pitchFamily="34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Adults with experience in inspection or production activities usually work 8 hours a day. The level of the training material is difficult, so it is enough to be taught for 8 hours.</a:t>
            </a:r>
            <a:endParaRPr lang="hu-HU" sz="1600" dirty="0">
              <a:solidFill>
                <a:srgbClr val="FF0000"/>
              </a:solidFill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Bahnschrift Light" pitchFamily="34" charset="0"/>
              </a:rPr>
              <a:t>4.11/Other text comments:</a:t>
            </a:r>
            <a:endParaRPr lang="hu-HU" sz="2400" b="1" dirty="0">
              <a:latin typeface="Bahnschrift Light" pitchFamily="34" charset="0"/>
            </a:endParaRPr>
          </a:p>
          <a:p>
            <a:pPr>
              <a:buNone/>
            </a:pPr>
            <a:endParaRPr lang="en-US" sz="2400" b="1" dirty="0">
              <a:latin typeface="Bahnschrift Light" pitchFamily="34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ahnschrift Light" pitchFamily="34" charset="0"/>
              </a:rPr>
              <a:t>There were no other comments.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4. Appendix– </a:t>
            </a:r>
            <a:br>
              <a:rPr lang="hu-HU" dirty="0"/>
            </a:br>
            <a:r>
              <a:rPr lang="hu-HU" dirty="0"/>
              <a:t> </a:t>
            </a:r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staff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A képzés oktatói által kitöltött </a:t>
            </a:r>
            <a:br>
              <a:rPr lang="hu-HU" dirty="0"/>
            </a:br>
            <a:r>
              <a:rPr lang="hu-HU" dirty="0"/>
              <a:t>kérdőívek.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staff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>
                <a:latin typeface="Bahnschrift Light" pitchFamily="34" charset="0"/>
              </a:rPr>
              <a:t>4.1. What is your opinion/impression of the students?</a:t>
            </a:r>
            <a:endParaRPr lang="hu-HU" b="1" dirty="0">
              <a:latin typeface="Bahnschrift Light" pitchFamily="34" charset="0"/>
            </a:endParaRPr>
          </a:p>
          <a:p>
            <a:pPr>
              <a:buNone/>
            </a:pPr>
            <a:endParaRPr lang="en-US" b="1" dirty="0">
              <a:latin typeface="Bahnschrift Light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>
                <a:latin typeface="Bahnschrift Light" pitchFamily="34" charset="0"/>
              </a:rPr>
              <a:t>4.1.1. Knowledge</a:t>
            </a:r>
          </a:p>
          <a:p>
            <a:pPr>
              <a:buFont typeface="Wingdings" pitchFamily="2" charset="2"/>
              <a:buChar char="q"/>
            </a:pPr>
            <a:r>
              <a:rPr lang="en-US" b="1" dirty="0">
                <a:latin typeface="Bahnschrift Light" pitchFamily="34" charset="0"/>
              </a:rPr>
              <a:t>4.1.2. Competence</a:t>
            </a:r>
          </a:p>
          <a:p>
            <a:pPr>
              <a:buFont typeface="Wingdings" pitchFamily="2" charset="2"/>
              <a:buChar char="q"/>
            </a:pPr>
            <a:r>
              <a:rPr lang="en-US" b="1" dirty="0">
                <a:latin typeface="Bahnschrift Light" pitchFamily="34" charset="0"/>
              </a:rPr>
              <a:t>4.1.3 Presentation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Bahnschrift Light" pitchFamily="34" charset="0"/>
              </a:rPr>
              <a:t>Evaluation of individual elements:</a:t>
            </a:r>
            <a:endParaRPr lang="hu-HU" b="1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hu-HU" b="1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hu-HU" b="1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hu-HU" b="1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hu-HU" b="1" dirty="0">
              <a:solidFill>
                <a:srgbClr val="FF0000"/>
              </a:solidFill>
              <a:latin typeface="Bahnschrift Light" pitchFamily="34" charset="0"/>
            </a:endParaRPr>
          </a:p>
          <a:p>
            <a:endParaRPr lang="hu-HU" b="1" dirty="0">
              <a:solidFill>
                <a:srgbClr val="FF0000"/>
              </a:solidFill>
              <a:latin typeface="Bahnschrift Light" pitchFamily="34" charset="0"/>
            </a:endParaRPr>
          </a:p>
          <a:p>
            <a:endParaRPr lang="hu-HU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r>
              <a:rPr lang="hu-HU" dirty="0">
                <a:latin typeface="Bahnschrift Light" pitchFamily="34" charset="0"/>
              </a:rPr>
              <a:t>	</a:t>
            </a:r>
          </a:p>
          <a:p>
            <a:pPr>
              <a:buNone/>
            </a:pPr>
            <a:r>
              <a:rPr lang="en-US" b="1" dirty="0">
                <a:latin typeface="Bahnschrift Light" pitchFamily="34" charset="0"/>
              </a:rPr>
              <a:t>Text Notes:</a:t>
            </a:r>
          </a:p>
          <a:p>
            <a:r>
              <a:rPr lang="en-US" b="1" dirty="0">
                <a:solidFill>
                  <a:srgbClr val="FF0000"/>
                </a:solidFill>
                <a:latin typeface="Bahnschrift Light" pitchFamily="34" charset="0"/>
              </a:rPr>
              <a:t>The educational materials are good in terms of content and well structured.</a:t>
            </a:r>
          </a:p>
          <a:p>
            <a:r>
              <a:rPr lang="en-US" b="1" dirty="0">
                <a:solidFill>
                  <a:srgbClr val="FF0000"/>
                </a:solidFill>
                <a:latin typeface="Bahnschrift Light" pitchFamily="34" charset="0"/>
              </a:rPr>
              <a:t>The pictures are very useful and friendly (easy to understand),</a:t>
            </a:r>
          </a:p>
          <a:p>
            <a:r>
              <a:rPr lang="en-US" b="1" dirty="0">
                <a:solidFill>
                  <a:srgbClr val="FF0000"/>
                </a:solidFill>
                <a:latin typeface="Bahnschrift Light" pitchFamily="34" charset="0"/>
              </a:rPr>
              <a:t>  The videos were very helpful</a:t>
            </a:r>
          </a:p>
          <a:p>
            <a:r>
              <a:rPr lang="en-US" b="1" dirty="0">
                <a:solidFill>
                  <a:srgbClr val="FF0000"/>
                </a:solidFill>
                <a:latin typeface="Bahnschrift Light" pitchFamily="34" charset="0"/>
              </a:rPr>
              <a:t>The PPTs were excellent</a:t>
            </a:r>
          </a:p>
          <a:p>
            <a:r>
              <a:rPr lang="en-US" b="1" dirty="0">
                <a:solidFill>
                  <a:srgbClr val="FF0000"/>
                </a:solidFill>
                <a:latin typeface="Bahnschrift Light" pitchFamily="34" charset="0"/>
              </a:rPr>
              <a:t>Everything was fine</a:t>
            </a:r>
            <a:endParaRPr lang="hu-HU" dirty="0">
              <a:solidFill>
                <a:srgbClr val="FF0000"/>
              </a:solidFill>
              <a:latin typeface="Bahnschrift Light" pitchFamily="34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795103"/>
              </p:ext>
            </p:extLst>
          </p:nvPr>
        </p:nvGraphicFramePr>
        <p:xfrm>
          <a:off x="899592" y="335699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1200" dirty="0">
                        <a:latin typeface="Bahnschrift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>
                          <a:latin typeface="Bahnschrift Ligh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>
                          <a:latin typeface="Bahnschrift Ligh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>
                          <a:latin typeface="Bahnschrift Ligh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>
                          <a:latin typeface="Bahnschrift Light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>
                          <a:latin typeface="Bahnschrift Light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b="1" dirty="0">
                          <a:solidFill>
                            <a:srgbClr val="FF0000"/>
                          </a:solidFill>
                          <a:latin typeface="Bahnschrift Light" pitchFamily="34" charset="0"/>
                        </a:rPr>
                        <a:t>4.1.1: </a:t>
                      </a:r>
                      <a:endParaRPr lang="hu-HU" sz="1200" dirty="0">
                        <a:latin typeface="Bahnschrift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200" dirty="0">
                        <a:latin typeface="Bahnschrift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>
                          <a:latin typeface="Bahnschrift Light" pitchFamily="34" charset="0"/>
                        </a:rPr>
                        <a:t>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>
                        <a:latin typeface="Bahnschrift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>
                        <a:latin typeface="Bahnschrift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>
                        <a:latin typeface="Bahnschrift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b="1" dirty="0">
                          <a:solidFill>
                            <a:srgbClr val="FF0000"/>
                          </a:solidFill>
                          <a:latin typeface="Bahnschrift Light" pitchFamily="34" charset="0"/>
                        </a:rPr>
                        <a:t>4.1.2: </a:t>
                      </a:r>
                      <a:endParaRPr lang="hu-HU" sz="1200" dirty="0">
                        <a:latin typeface="Bahnschrift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>
                          <a:latin typeface="Bahnschrift Light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200" dirty="0">
                        <a:latin typeface="Bahnschrift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>
                        <a:latin typeface="Bahnschrift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>
                        <a:latin typeface="Bahnschrift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>
                        <a:latin typeface="Bahnschrift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b="1" dirty="0">
                          <a:solidFill>
                            <a:srgbClr val="FF0000"/>
                          </a:solidFill>
                          <a:latin typeface="Bahnschrift Light" pitchFamily="34" charset="0"/>
                        </a:rPr>
                        <a:t>4.1.3: </a:t>
                      </a:r>
                      <a:endParaRPr lang="hu-HU" sz="1200" dirty="0">
                        <a:latin typeface="Bahnschrift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200" dirty="0">
                        <a:latin typeface="Bahnschrift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>
                          <a:latin typeface="Bahnschrift Light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>
                          <a:latin typeface="Bahnschrift Ligh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>
                        <a:latin typeface="Bahnschrift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>
                        <a:latin typeface="Bahnschrift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staff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351840" cy="49971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400" b="1" dirty="0">
                <a:latin typeface="Bahnschrift Light" pitchFamily="34" charset="0"/>
              </a:rPr>
              <a:t>4.2/ What is your opinion about the relationship between education and competence units?</a:t>
            </a:r>
          </a:p>
          <a:p>
            <a:pPr>
              <a:lnSpc>
                <a:spcPct val="80000"/>
              </a:lnSpc>
              <a:buNone/>
            </a:pPr>
            <a:endParaRPr lang="en-US" sz="1400" b="1" dirty="0">
              <a:latin typeface="Bahnschrift Light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400" b="1" dirty="0">
                <a:latin typeface="Bahnschrift Light" pitchFamily="34" charset="0"/>
              </a:rPr>
              <a:t>Evaluation of individual elements:</a:t>
            </a:r>
            <a:endParaRPr lang="hu-HU" sz="1400" b="1" dirty="0">
              <a:latin typeface="Bahnschrift Light" pitchFamily="34" charset="0"/>
            </a:endParaRPr>
          </a:p>
          <a:p>
            <a:pPr>
              <a:buNone/>
            </a:pPr>
            <a:endParaRPr lang="hu-HU" sz="1400" dirty="0">
              <a:latin typeface="Bahnschrift Light" pitchFamily="34" charset="0"/>
            </a:endParaRPr>
          </a:p>
          <a:p>
            <a:pPr>
              <a:buNone/>
            </a:pPr>
            <a:endParaRPr lang="hu-HU" sz="1400" b="1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hu-HU" sz="14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400" b="1" dirty="0">
                <a:latin typeface="Bahnschrift Light" pitchFamily="34" charset="0"/>
              </a:rPr>
              <a:t>Text Notes:</a:t>
            </a:r>
          </a:p>
          <a:p>
            <a:r>
              <a:rPr lang="en-US" sz="1400" b="1" dirty="0">
                <a:solidFill>
                  <a:srgbClr val="FF0000"/>
                </a:solidFill>
                <a:latin typeface="Bahnschrift Light" pitchFamily="34" charset="0"/>
              </a:rPr>
              <a:t>The competency units are well structured and did not cause problems for the students.</a:t>
            </a:r>
            <a:endParaRPr lang="hu-HU" sz="1400" dirty="0">
              <a:solidFill>
                <a:srgbClr val="FF0000"/>
              </a:solidFill>
              <a:latin typeface="Bahnschrift Light" pitchFamily="34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403648" y="256490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staff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4.3/ Please describe if there is any part of the course that should be more detailed and focused.</a:t>
            </a: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It doesn't need to be more detailed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They are well structured, it doesn't need to be more detailed.</a:t>
            </a:r>
            <a:endParaRPr lang="hu-HU" sz="1600" dirty="0">
              <a:solidFill>
                <a:srgbClr val="FF0000"/>
              </a:solidFill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staff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4.4/ What is your opinion about the course as a whole?</a:t>
            </a:r>
          </a:p>
          <a:p>
            <a:r>
              <a:rPr lang="en-US" sz="1600" b="1" dirty="0">
                <a:latin typeface="Bahnschrift Light" pitchFamily="34" charset="0"/>
              </a:rPr>
              <a:t>4.5.1 Content</a:t>
            </a:r>
          </a:p>
          <a:p>
            <a:r>
              <a:rPr lang="en-US" sz="1600" b="1" dirty="0">
                <a:latin typeface="Bahnschrift Light" pitchFamily="34" charset="0"/>
              </a:rPr>
              <a:t>4.5.2 Course design</a:t>
            </a:r>
          </a:p>
          <a:p>
            <a:r>
              <a:rPr lang="en-US" sz="1600" b="1" dirty="0">
                <a:latin typeface="Bahnschrift Light" pitchFamily="34" charset="0"/>
              </a:rPr>
              <a:t>4.5.3 Implementation of the course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elements:</a:t>
            </a:r>
            <a:endParaRPr lang="hu-HU" sz="1600" b="1" dirty="0">
              <a:latin typeface="Bahnschrift Light" pitchFamily="34" charset="0"/>
            </a:endParaRPr>
          </a:p>
          <a:p>
            <a:pPr>
              <a:buNone/>
            </a:pPr>
            <a:endParaRPr lang="hu-HU" sz="1600" b="1" dirty="0">
              <a:latin typeface="Bahnschrift Light" pitchFamily="34" charset="0"/>
            </a:endParaRPr>
          </a:p>
          <a:p>
            <a:pPr>
              <a:buNone/>
            </a:pPr>
            <a:endParaRPr lang="hu-HU" sz="1600" b="1" dirty="0">
              <a:latin typeface="Bahnschrift Light" pitchFamily="34" charset="0"/>
            </a:endParaRPr>
          </a:p>
          <a:p>
            <a:pPr>
              <a:buNone/>
            </a:pPr>
            <a:endParaRPr lang="hu-HU" sz="1600" b="1" dirty="0">
              <a:latin typeface="Bahnschrift Light" pitchFamily="34" charset="0"/>
            </a:endParaRPr>
          </a:p>
          <a:p>
            <a:pPr>
              <a:buNone/>
            </a:pPr>
            <a:endParaRPr lang="hu-HU" sz="1600" dirty="0">
              <a:latin typeface="Bahnschrift Light" pitchFamily="34" charset="0"/>
            </a:endParaRPr>
          </a:p>
          <a:p>
            <a:pPr>
              <a:buNone/>
            </a:pPr>
            <a:endParaRPr lang="hu-HU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The schedule of the course was compatible with work, which I experienced as an advantage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The course was organized according to the curriculum</a:t>
            </a:r>
            <a:endParaRPr lang="hu-HU" sz="1600" dirty="0">
              <a:solidFill>
                <a:srgbClr val="FF0000"/>
              </a:solidFill>
              <a:latin typeface="Bahnschrift Light" pitchFamily="34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164140"/>
              </p:ext>
            </p:extLst>
          </p:nvPr>
        </p:nvGraphicFramePr>
        <p:xfrm>
          <a:off x="827584" y="335699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4.5.1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4.5.2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4.5.3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staff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4.5/ In your opinion, did the course help the students in understanding and developing, as well as in solving the problems targeted by the course?</a:t>
            </a:r>
            <a:endParaRPr lang="hu-HU" sz="1600" b="1" dirty="0">
              <a:latin typeface="Bahnschrift Light" pitchFamily="34" charset="0"/>
            </a:endParaRP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Evaluation of individual elements</a:t>
            </a:r>
            <a:endParaRPr lang="hu-HU" sz="1600" b="1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hu-HU" sz="1600" b="1" dirty="0">
              <a:latin typeface="Bahnschrift Light" pitchFamily="34" charset="0"/>
            </a:endParaRPr>
          </a:p>
          <a:p>
            <a:pPr>
              <a:buNone/>
            </a:pPr>
            <a:endParaRPr lang="hu-HU" sz="1600" b="1" dirty="0">
              <a:latin typeface="Bahnschrift Light" pitchFamily="34" charset="0"/>
            </a:endParaRPr>
          </a:p>
          <a:p>
            <a:pPr>
              <a:buNone/>
            </a:pPr>
            <a:endParaRPr lang="hu-HU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It did help, but sometimes the language differences caused difficulties when using the program.</a:t>
            </a:r>
            <a:r>
              <a:rPr lang="hu-HU" sz="1600" b="1" dirty="0">
                <a:solidFill>
                  <a:srgbClr val="FF0000"/>
                </a:solidFill>
                <a:latin typeface="Bahnschrift Light" pitchFamily="34" charset="0"/>
              </a:rPr>
              <a:t>.</a:t>
            </a:r>
          </a:p>
          <a:p>
            <a:pPr>
              <a:buNone/>
            </a:pPr>
            <a:endParaRPr lang="hu-HU" sz="1600" dirty="0">
              <a:latin typeface="Bahnschrift Light" pitchFamily="34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775426"/>
              </p:ext>
            </p:extLst>
          </p:nvPr>
        </p:nvGraphicFramePr>
        <p:xfrm>
          <a:off x="1043608" y="299695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4.5.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staff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4.6/ What was the best part of the course?</a:t>
            </a: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Material testing laboratory visit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Evaluation of specimens</a:t>
            </a:r>
            <a:endParaRPr lang="hu-HU" sz="1600" dirty="0">
              <a:solidFill>
                <a:srgbClr val="FF0000"/>
              </a:solidFill>
              <a:latin typeface="Bahnschrift Light" pitchFamily="34" charset="0"/>
            </a:endParaRPr>
          </a:p>
          <a:p>
            <a:endParaRPr lang="hu-HU" sz="1600" dirty="0"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staff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4.7/ If you could change anything about the course, what would it be?</a:t>
            </a: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More contact hours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Slightly more contact hours</a:t>
            </a:r>
            <a:endParaRPr lang="hu-HU" sz="1600" dirty="0">
              <a:solidFill>
                <a:srgbClr val="FF0000"/>
              </a:solidFill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856984" cy="990600"/>
          </a:xfrm>
        </p:spPr>
        <p:txBody>
          <a:bodyPr>
            <a:normAutofit/>
          </a:bodyPr>
          <a:lstStyle/>
          <a:p>
            <a:r>
              <a:rPr lang="en-US" sz="3800" dirty="0"/>
              <a:t>The main parameters of the PED pilot course</a:t>
            </a:r>
            <a:endParaRPr lang="hu-HU" sz="38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496944" cy="5184576"/>
          </a:xfrm>
        </p:spPr>
        <p:txBody>
          <a:bodyPr>
            <a:noAutofit/>
          </a:bodyPr>
          <a:lstStyle/>
          <a:p>
            <a:pPr lvl="0">
              <a:tabLst>
                <a:tab pos="2509838" algn="l"/>
              </a:tabLst>
            </a:pPr>
            <a:r>
              <a:rPr lang="en-US" sz="2000" dirty="0">
                <a:latin typeface="Bahnschrift Light" pitchFamily="34" charset="0"/>
              </a:rPr>
              <a:t>PED pilot course: from 19.10.2022 to 19.01.2023.</a:t>
            </a:r>
          </a:p>
          <a:p>
            <a:pPr lvl="0">
              <a:tabLst>
                <a:tab pos="2509838" algn="l"/>
              </a:tabLst>
            </a:pPr>
            <a:r>
              <a:rPr lang="en-US" sz="2000" dirty="0">
                <a:latin typeface="Bahnschrift Light" pitchFamily="34" charset="0"/>
              </a:rPr>
              <a:t>The number of student participants: 6 people in the steel structure, welding industry.</a:t>
            </a:r>
          </a:p>
          <a:p>
            <a:pPr lvl="0">
              <a:tabLst>
                <a:tab pos="2509838" algn="l"/>
              </a:tabLst>
            </a:pPr>
            <a:r>
              <a:rPr lang="en-US" sz="2000" dirty="0">
                <a:latin typeface="Bahnschrift Light" pitchFamily="34" charset="0"/>
              </a:rPr>
              <a:t>The training took place on the basis of an approved schedule, for which an attendance sheet was prepared.</a:t>
            </a:r>
          </a:p>
          <a:p>
            <a:pPr lvl="0">
              <a:tabLst>
                <a:tab pos="2509838" algn="l"/>
              </a:tabLst>
            </a:pPr>
            <a:r>
              <a:rPr lang="en-US" sz="2000" dirty="0">
                <a:latin typeface="Bahnschrift Light" pitchFamily="34" charset="0"/>
              </a:rPr>
              <a:t>The participants of the experimental course had their own computer and/or telephone.</a:t>
            </a:r>
          </a:p>
          <a:p>
            <a:pPr lvl="0">
              <a:tabLst>
                <a:tab pos="2509838" algn="l"/>
              </a:tabLst>
            </a:pPr>
            <a:r>
              <a:rPr lang="en-US" sz="2000" dirty="0">
                <a:latin typeface="Bahnschrift Light" pitchFamily="34" charset="0"/>
              </a:rPr>
              <a:t>The duration of a lesson was 45 minutes with a 15-minute break.</a:t>
            </a:r>
          </a:p>
          <a:p>
            <a:pPr lvl="0">
              <a:tabLst>
                <a:tab pos="2509838" algn="l"/>
              </a:tabLst>
            </a:pPr>
            <a:r>
              <a:rPr lang="en-US" sz="2000" dirty="0">
                <a:latin typeface="Bahnschrift Light" pitchFamily="34" charset="0"/>
              </a:rPr>
              <a:t>The classroom was quiet, clean and well equipped with all necessary IT equipment.</a:t>
            </a:r>
          </a:p>
          <a:p>
            <a:pPr lvl="0">
              <a:tabLst>
                <a:tab pos="2509838" algn="l"/>
              </a:tabLst>
            </a:pPr>
            <a:r>
              <a:rPr lang="en-US" sz="2000" dirty="0">
                <a:latin typeface="Bahnschrift Light" pitchFamily="34" charset="0"/>
              </a:rPr>
              <a:t>After the last personal lecture class of the day, there was some time to discuss professional questions arising from the student side</a:t>
            </a:r>
            <a:r>
              <a:rPr lang="hu-HU" sz="2000" dirty="0">
                <a:latin typeface="Bahnschrift Light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staff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4.8/ If you have not described it before, do you feel that your previous experience and knowledge was sufficient for this course?</a:t>
            </a: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For </a:t>
            </a:r>
            <a:r>
              <a:rPr lang="hu-HU" sz="1600" b="1" dirty="0">
                <a:solidFill>
                  <a:srgbClr val="FF0000"/>
                </a:solidFill>
                <a:latin typeface="Bahnschrift Light" pitchFamily="34" charset="0"/>
              </a:rPr>
              <a:t>5</a:t>
            </a: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 answers: Yes, it was enough.</a:t>
            </a:r>
            <a:endParaRPr lang="hu-HU" sz="1600" dirty="0">
              <a:solidFill>
                <a:srgbClr val="FF0000"/>
              </a:solidFill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staff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4.9/1 - How long can this education be?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 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hu-HU" sz="1600" b="1" dirty="0" err="1">
                <a:solidFill>
                  <a:srgbClr val="FF0000"/>
                </a:solidFill>
                <a:latin typeface="Bahnschrift Light" pitchFamily="34" charset="0"/>
              </a:rPr>
              <a:t>Teachers</a:t>
            </a:r>
            <a:r>
              <a:rPr lang="hu-HU" sz="1600" b="1" dirty="0">
                <a:solidFill>
                  <a:srgbClr val="FF0000"/>
                </a:solidFill>
                <a:latin typeface="Bahnschrift Light" pitchFamily="34" charset="0"/>
              </a:rPr>
              <a:t> 3</a:t>
            </a: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 answered: 45 minutes</a:t>
            </a: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(The question did not say whether the length of the education is aimed at the length of the training or one lesson.)</a:t>
            </a:r>
            <a:endParaRPr lang="hu-HU" sz="1600" dirty="0">
              <a:latin typeface="Bahnschrift Light" pitchFamily="34" charset="0"/>
            </a:endParaRPr>
          </a:p>
          <a:p>
            <a:endParaRPr lang="hu-HU" sz="1600" dirty="0"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staff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4.9/2 - Which days of the week are best for you?</a:t>
            </a: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For 2 people - on weekday afternoons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for </a:t>
            </a:r>
            <a:r>
              <a:rPr lang="hu-HU" sz="1600" b="1" dirty="0">
                <a:solidFill>
                  <a:srgbClr val="FF0000"/>
                </a:solidFill>
                <a:latin typeface="Bahnschrift Light" pitchFamily="34" charset="0"/>
              </a:rPr>
              <a:t>2</a:t>
            </a: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 person - Friday, Saturday,</a:t>
            </a:r>
            <a:endParaRPr lang="hu-H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staff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4.9/3 - Can you take part in weekend courses (Saturday and Sunday)?</a:t>
            </a: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1 person's answer - No (Difficult to reconcile with the family)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1 person answered - Yes</a:t>
            </a:r>
            <a:endParaRPr lang="hu-HU" sz="1600" dirty="0">
              <a:solidFill>
                <a:srgbClr val="FF0000"/>
              </a:solidFill>
              <a:latin typeface="Bahnschrift Light" pitchFamily="34" charset="0"/>
            </a:endParaRPr>
          </a:p>
          <a:p>
            <a:endParaRPr lang="hu-HU" sz="1600" dirty="0"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staff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4.9/4 On average, how many hours can you use per week for such a course?</a:t>
            </a:r>
          </a:p>
          <a:p>
            <a:pPr>
              <a:buNone/>
            </a:pPr>
            <a:endParaRPr lang="en-US" sz="1600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Evaluation of individual elements</a:t>
            </a:r>
          </a:p>
          <a:p>
            <a:pPr>
              <a:buNone/>
            </a:pPr>
            <a:r>
              <a:rPr lang="en-US" sz="1600" b="1" dirty="0">
                <a:latin typeface="Bahnschrift Light" pitchFamily="34" charset="0"/>
              </a:rPr>
              <a:t>Text Notes: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1 person</a:t>
            </a:r>
            <a:r>
              <a:rPr lang="hu-HU" sz="1600" b="1" dirty="0">
                <a:solidFill>
                  <a:srgbClr val="FF0000"/>
                </a:solidFill>
                <a:latin typeface="Bahnschrift Light" pitchFamily="34" charset="0"/>
              </a:rPr>
              <a:t>’s</a:t>
            </a: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 answer</a:t>
            </a:r>
            <a:r>
              <a:rPr lang="hu-HU" sz="1600" b="1" dirty="0">
                <a:solidFill>
                  <a:srgbClr val="FF0000"/>
                </a:solidFill>
                <a:latin typeface="Bahnschrift Light" pitchFamily="34" charset="0"/>
              </a:rPr>
              <a:t>: </a:t>
            </a:r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 3-4 hours</a:t>
            </a:r>
          </a:p>
          <a:p>
            <a:r>
              <a:rPr lang="en-US" sz="1600" b="1" dirty="0">
                <a:solidFill>
                  <a:srgbClr val="FF0000"/>
                </a:solidFill>
                <a:latin typeface="Bahnschrift Light" pitchFamily="34" charset="0"/>
              </a:rPr>
              <a:t>1 person's answer: 8-10 hours</a:t>
            </a:r>
            <a:endParaRPr lang="hu-HU" sz="1600" b="1" dirty="0">
              <a:solidFill>
                <a:srgbClr val="FF0000"/>
              </a:solidFill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990600"/>
          </a:xfrm>
        </p:spPr>
        <p:txBody>
          <a:bodyPr>
            <a:normAutofit/>
          </a:bodyPr>
          <a:lstStyle/>
          <a:p>
            <a:r>
              <a:rPr lang="en-US" sz="3600" dirty="0"/>
              <a:t>The main parameters of the PED pilot course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784976" cy="5040560"/>
          </a:xfrm>
        </p:spPr>
        <p:txBody>
          <a:bodyPr>
            <a:noAutofit/>
          </a:bodyPr>
          <a:lstStyle/>
          <a:p>
            <a:pPr lvl="0"/>
            <a:r>
              <a:rPr lang="en-US" sz="1700" dirty="0">
                <a:latin typeface="Bahnschrift Light" pitchFamily="34" charset="0"/>
              </a:rPr>
              <a:t>The PED pilot course instructors were:</a:t>
            </a:r>
          </a:p>
          <a:p>
            <a:pPr lvl="1"/>
            <a:r>
              <a:rPr lang="en-US" sz="1400" dirty="0">
                <a:latin typeface="Bahnschrift Light" pitchFamily="34" charset="0"/>
              </a:rPr>
              <a:t>Ferenc Benus</a:t>
            </a:r>
          </a:p>
          <a:p>
            <a:pPr lvl="1"/>
            <a:r>
              <a:rPr lang="en-US" sz="1400" dirty="0">
                <a:latin typeface="Bahnschrift Light" pitchFamily="34" charset="0"/>
              </a:rPr>
              <a:t>Ferenc Benus </a:t>
            </a:r>
            <a:r>
              <a:rPr lang="en-US" sz="1400" dirty="0" err="1">
                <a:latin typeface="Bahnschrift Light" pitchFamily="34" charset="0"/>
              </a:rPr>
              <a:t>Jr</a:t>
            </a:r>
            <a:endParaRPr lang="en-US" sz="1400" dirty="0">
              <a:latin typeface="Bahnschrift Light" pitchFamily="34" charset="0"/>
            </a:endParaRPr>
          </a:p>
          <a:p>
            <a:pPr lvl="1"/>
            <a:r>
              <a:rPr lang="en-US" sz="1400" dirty="0">
                <a:latin typeface="Bahnschrift Light" pitchFamily="34" charset="0"/>
              </a:rPr>
              <a:t>Béla Gayer,</a:t>
            </a:r>
          </a:p>
          <a:p>
            <a:pPr lvl="1"/>
            <a:r>
              <a:rPr lang="en-US" sz="1400" dirty="0">
                <a:latin typeface="Bahnschrift Light" pitchFamily="34" charset="0"/>
              </a:rPr>
              <a:t>László Bíró</a:t>
            </a:r>
          </a:p>
          <a:p>
            <a:pPr lvl="1"/>
            <a:r>
              <a:rPr lang="hu-HU" sz="1400" dirty="0">
                <a:latin typeface="Bahnschrift Light" pitchFamily="34" charset="0"/>
              </a:rPr>
              <a:t>Zsolt Nagy</a:t>
            </a:r>
            <a:endParaRPr lang="en-US" sz="1400" dirty="0">
              <a:latin typeface="Bahnschrift Light" pitchFamily="34" charset="0"/>
            </a:endParaRPr>
          </a:p>
          <a:p>
            <a:pPr lvl="0"/>
            <a:r>
              <a:rPr lang="en-US" sz="1700" dirty="0">
                <a:latin typeface="Bahnschrift Light" pitchFamily="34" charset="0"/>
              </a:rPr>
              <a:t>Evaluation of the results of the PED course: questions completed on 20.01.2023.</a:t>
            </a:r>
          </a:p>
          <a:p>
            <a:pPr lvl="0"/>
            <a:r>
              <a:rPr lang="en-US" sz="1700" dirty="0">
                <a:latin typeface="Bahnschrift Light" pitchFamily="34" charset="0"/>
              </a:rPr>
              <a:t>The place for completing the questions was in Budapest, at the headquarters of the </a:t>
            </a:r>
            <a:r>
              <a:rPr lang="en-US" sz="1700" dirty="0" err="1">
                <a:latin typeface="Bahnschrift Light" pitchFamily="34" charset="0"/>
              </a:rPr>
              <a:t>MHtE</a:t>
            </a:r>
            <a:r>
              <a:rPr lang="en-US" sz="1700" dirty="0">
                <a:latin typeface="Bahnschrift Light" pitchFamily="34" charset="0"/>
              </a:rPr>
              <a:t>,</a:t>
            </a:r>
          </a:p>
          <a:p>
            <a:pPr lvl="0"/>
            <a:r>
              <a:rPr lang="en-US" sz="1700" dirty="0">
                <a:latin typeface="Bahnschrift Light" pitchFamily="34" charset="0"/>
              </a:rPr>
              <a:t>The registry was used to evaluate the rating system prepared as follows:</a:t>
            </a:r>
          </a:p>
          <a:p>
            <a:pPr lvl="1"/>
            <a:r>
              <a:rPr lang="en-US" sz="1400" dirty="0">
                <a:latin typeface="Bahnschrift Light" pitchFamily="34" charset="0"/>
              </a:rPr>
              <a:t>Credit score: 1 - this is the best value,</a:t>
            </a:r>
          </a:p>
          <a:p>
            <a:pPr lvl="1"/>
            <a:r>
              <a:rPr lang="en-US" sz="1400" dirty="0">
                <a:latin typeface="Bahnschrift Light" pitchFamily="34" charset="0"/>
              </a:rPr>
              <a:t>Credit score: 2, 3, 4 intermediate values and</a:t>
            </a:r>
          </a:p>
          <a:p>
            <a:pPr lvl="1"/>
            <a:r>
              <a:rPr lang="en-US" sz="1400" dirty="0">
                <a:latin typeface="Bahnschrift Light" pitchFamily="34" charset="0"/>
              </a:rPr>
              <a:t>Credit score: 5 is the lowest (worst value)</a:t>
            </a:r>
          </a:p>
          <a:p>
            <a:pPr lvl="0"/>
            <a:r>
              <a:rPr lang="en-US" sz="1700" dirty="0">
                <a:latin typeface="Bahnschrift Light" pitchFamily="34" charset="0"/>
              </a:rPr>
              <a:t>After the last personal lecture class of the day, there was some time to discuss professional questions arising from the student side.</a:t>
            </a:r>
            <a:endParaRPr lang="hu-HU" sz="1700" dirty="0"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</a:t>
            </a:r>
            <a:r>
              <a:rPr lang="en-GB" dirty="0"/>
              <a:t>Discussion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Bahnschrift Light" pitchFamily="34" charset="0"/>
              </a:rPr>
              <a:t>After the lectures, it was possible to ask questions to the teachers and/or the workshop masters.</a:t>
            </a:r>
          </a:p>
          <a:p>
            <a:r>
              <a:rPr lang="en-US" sz="2000" dirty="0">
                <a:latin typeface="Bahnschrift Light" pitchFamily="34" charset="0"/>
              </a:rPr>
              <a:t>The questions asked were related to the curriculum.</a:t>
            </a:r>
          </a:p>
          <a:p>
            <a:r>
              <a:rPr lang="en-US" sz="2000" dirty="0">
                <a:latin typeface="Bahnschrift Light" pitchFamily="34" charset="0"/>
              </a:rPr>
              <a:t>The result of the discussion was that it is necessary to prepare the teaching material in Hungarian.</a:t>
            </a:r>
          </a:p>
          <a:p>
            <a:r>
              <a:rPr lang="en-US" sz="2000" dirty="0">
                <a:latin typeface="Bahnschrift Light" pitchFamily="34" charset="0"/>
              </a:rPr>
              <a:t>After entering the interface, the curriculum on It's Learning could be accessed on the Internet via phone and computer.</a:t>
            </a:r>
          </a:p>
          <a:p>
            <a:r>
              <a:rPr lang="en-US" sz="2000" dirty="0">
                <a:latin typeface="Bahnschrift Light" pitchFamily="34" charset="0"/>
              </a:rPr>
              <a:t>A decision has been made about the username and password pair used on the interface, which is valid for the duration of the trial course.</a:t>
            </a:r>
          </a:p>
          <a:p>
            <a:r>
              <a:rPr lang="en-US" sz="2000" dirty="0">
                <a:latin typeface="Bahnschrift Light" pitchFamily="34" charset="0"/>
              </a:rPr>
              <a:t>There was a request from the students that the teaching materials in Hungarian be handed over on a </a:t>
            </a:r>
            <a:r>
              <a:rPr lang="en-US" sz="2000" dirty="0" err="1">
                <a:latin typeface="Bahnschrift Light" pitchFamily="34" charset="0"/>
              </a:rPr>
              <a:t>pendrive</a:t>
            </a:r>
            <a:r>
              <a:rPr lang="en-US" sz="2000" dirty="0">
                <a:latin typeface="Bahnschrift Light" pitchFamily="34" charset="0"/>
              </a:rPr>
              <a:t>.</a:t>
            </a:r>
          </a:p>
          <a:p>
            <a:r>
              <a:rPr lang="en-US" sz="2000" dirty="0">
                <a:latin typeface="Bahnschrift Light" pitchFamily="34" charset="0"/>
              </a:rPr>
              <a:t>Most of the questions arose regarding the use of IT tools.</a:t>
            </a:r>
            <a:endParaRPr lang="hu-HU" sz="2000" dirty="0"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</a:t>
            </a:r>
            <a:r>
              <a:rPr lang="en-GB" dirty="0"/>
              <a:t>Conclusion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4958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Bahnschrift Light" pitchFamily="34" charset="0"/>
              </a:rPr>
              <a:t>The students were satisfied with the organization of the PED-pilot course.</a:t>
            </a:r>
          </a:p>
          <a:p>
            <a:r>
              <a:rPr lang="en-US" sz="2000" dirty="0">
                <a:latin typeface="Bahnschrift Light" pitchFamily="34" charset="0"/>
              </a:rPr>
              <a:t>The lectures were effective and useful as the training participants had the opportunity to stop the teacher and ask questions related to the topic of the lecture.</a:t>
            </a:r>
          </a:p>
          <a:p>
            <a:r>
              <a:rPr lang="en-US" sz="2000" dirty="0">
                <a:latin typeface="Bahnschrift Light" pitchFamily="34" charset="0"/>
              </a:rPr>
              <a:t>IT should be basically strengthened and some useful learning tools should be provided to learn how to manage different platforms.</a:t>
            </a:r>
          </a:p>
          <a:p>
            <a:r>
              <a:rPr lang="en-US" sz="2000" dirty="0">
                <a:latin typeface="Bahnschrift Light" pitchFamily="34" charset="0"/>
              </a:rPr>
              <a:t>The CUs and their structure were a useful tool for accessing the most important and practical topics of the PED course.</a:t>
            </a:r>
            <a:endParaRPr lang="hu-HU" sz="2000" dirty="0"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4. Appendix – </a:t>
            </a:r>
            <a:br>
              <a:rPr lang="hu-HU" dirty="0"/>
            </a:br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dirty="0"/>
          </a:p>
          <a:p>
            <a:r>
              <a:rPr lang="en-US" dirty="0"/>
              <a:t>Number of questionnaires completed by training participants: 6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b="1" dirty="0">
                <a:latin typeface="Bahnschrift Light" pitchFamily="34" charset="0"/>
              </a:rPr>
              <a:t>4.1.</a:t>
            </a:r>
            <a:r>
              <a:rPr lang="hu-HU" dirty="0">
                <a:latin typeface="Bahnschrift Light" pitchFamily="34" charset="0"/>
              </a:rPr>
              <a:t> </a:t>
            </a:r>
            <a:r>
              <a:rPr lang="en-US" b="1" dirty="0">
                <a:latin typeface="Bahnschrift Light" pitchFamily="34" charset="0"/>
              </a:rPr>
              <a:t>What is your professional impression/evaluation of the curriculum of the PED pilot course?</a:t>
            </a:r>
          </a:p>
          <a:p>
            <a:r>
              <a:rPr lang="en-US" b="1" dirty="0">
                <a:latin typeface="Bahnschrift Light" pitchFamily="34" charset="0"/>
              </a:rPr>
              <a:t>4.1.1 Textbooks,</a:t>
            </a:r>
          </a:p>
          <a:p>
            <a:r>
              <a:rPr lang="en-US" b="1" dirty="0">
                <a:latin typeface="Bahnschrift Light" pitchFamily="34" charset="0"/>
              </a:rPr>
              <a:t>4.1.2 Images,</a:t>
            </a:r>
          </a:p>
          <a:p>
            <a:r>
              <a:rPr lang="en-US" b="1" dirty="0">
                <a:latin typeface="Bahnschrift Light" pitchFamily="34" charset="0"/>
              </a:rPr>
              <a:t>4.1.3 Video,</a:t>
            </a:r>
          </a:p>
          <a:p>
            <a:r>
              <a:rPr lang="en-US" b="1" dirty="0">
                <a:latin typeface="Bahnschrift Light" pitchFamily="34" charset="0"/>
              </a:rPr>
              <a:t>4.1.4 PPT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Bahnschrift Light" pitchFamily="34" charset="0"/>
              </a:rPr>
              <a:t>Evaluation of individual elements:</a:t>
            </a:r>
            <a:endParaRPr lang="hu-HU" b="1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en-US" b="1" dirty="0">
              <a:latin typeface="Bahnschrift Light" pitchFamily="34" charset="0"/>
            </a:endParaRPr>
          </a:p>
          <a:p>
            <a:pPr>
              <a:buNone/>
            </a:pPr>
            <a:endParaRPr lang="hu-HU" b="1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hu-HU" b="1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hu-HU" b="1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hu-HU" b="1" dirty="0">
              <a:latin typeface="Bahnschrift Light" pitchFamily="34" charset="0"/>
            </a:endParaRPr>
          </a:p>
          <a:p>
            <a:pPr>
              <a:buNone/>
            </a:pPr>
            <a:endParaRPr lang="hu-HU" b="1" dirty="0">
              <a:latin typeface="Bahnschrift Light" pitchFamily="34" charset="0"/>
            </a:endParaRPr>
          </a:p>
          <a:p>
            <a:pPr>
              <a:buNone/>
            </a:pPr>
            <a:endParaRPr lang="en-US" b="1" dirty="0">
              <a:latin typeface="Bahnschrift Light" pitchFamily="34" charset="0"/>
            </a:endParaRPr>
          </a:p>
          <a:p>
            <a:pPr>
              <a:buNone/>
            </a:pPr>
            <a:r>
              <a:rPr lang="en-US" b="1" dirty="0">
                <a:latin typeface="Bahnschrift Light" pitchFamily="34" charset="0"/>
              </a:rPr>
              <a:t>Text Notes: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  <a:latin typeface="Bahnschrift Light" pitchFamily="34" charset="0"/>
              </a:rPr>
              <a:t>The educational materials are good in terms of content and well structured.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  <a:latin typeface="Bahnschrift Light" pitchFamily="34" charset="0"/>
              </a:rPr>
              <a:t>The pictures are very useful and friendly (easy to understand),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  <a:latin typeface="Bahnschrift Light" pitchFamily="34" charset="0"/>
              </a:rPr>
              <a:t>The videos were very helpful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  <a:latin typeface="Bahnschrift Light" pitchFamily="34" charset="0"/>
              </a:rPr>
              <a:t>The PPTs were excellent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  <a:latin typeface="Bahnschrift Light" pitchFamily="34" charset="0"/>
              </a:rPr>
              <a:t>Everything was fine</a:t>
            </a:r>
            <a:endParaRPr lang="hu-HU" dirty="0">
              <a:solidFill>
                <a:srgbClr val="FF0000"/>
              </a:solidFill>
              <a:latin typeface="Bahnschrift Light" pitchFamily="34" charset="0"/>
            </a:endParaRPr>
          </a:p>
          <a:p>
            <a:endParaRPr lang="hu-HU" dirty="0">
              <a:latin typeface="Bahnschrift Light" pitchFamily="34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827584" y="3212976"/>
          <a:ext cx="7272810" cy="1730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7481"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74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Bahnschrift Light" pitchFamily="34" charset="0"/>
                        </a:rPr>
                        <a:t>4.1.1 Textbooks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74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u-HU" sz="1400" b="1" kern="1200" dirty="0">
                          <a:solidFill>
                            <a:schemeClr val="dk1"/>
                          </a:solidFill>
                          <a:latin typeface="Bahnschrift Light" pitchFamily="34" charset="0"/>
                          <a:ea typeface="+mn-ea"/>
                          <a:cs typeface="+mn-cs"/>
                        </a:rPr>
                        <a:t>4.1.2. </a:t>
                      </a:r>
                      <a:r>
                        <a:rPr kumimoji="0" lang="hu-HU" sz="1400" b="1" kern="1200" dirty="0" err="1">
                          <a:solidFill>
                            <a:schemeClr val="dk1"/>
                          </a:solidFill>
                          <a:latin typeface="Bahnschrift Light" pitchFamily="34" charset="0"/>
                          <a:ea typeface="+mn-ea"/>
                          <a:cs typeface="+mn-cs"/>
                        </a:rPr>
                        <a:t>Images</a:t>
                      </a:r>
                      <a:endParaRPr kumimoji="0" lang="hu-HU" sz="1400" b="1" kern="1200" dirty="0">
                        <a:solidFill>
                          <a:schemeClr val="dk1"/>
                        </a:solidFill>
                        <a:latin typeface="Bahnschrift Ligh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74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u-HU" sz="1400" b="1" kern="1200" dirty="0">
                          <a:solidFill>
                            <a:schemeClr val="dk1"/>
                          </a:solidFill>
                          <a:latin typeface="Bahnschrift Light" pitchFamily="34" charset="0"/>
                          <a:ea typeface="+mn-ea"/>
                          <a:cs typeface="+mn-cs"/>
                        </a:rPr>
                        <a:t>4.1.3. 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48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u-HU" sz="1400" b="1" kern="1200" dirty="0">
                          <a:solidFill>
                            <a:schemeClr val="dk1"/>
                          </a:solidFill>
                          <a:latin typeface="Bahnschrift Light" pitchFamily="34" charset="0"/>
                          <a:ea typeface="+mn-ea"/>
                          <a:cs typeface="+mn-cs"/>
                        </a:rPr>
                        <a:t>4.1.4. PPT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participants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351840" cy="49971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400" b="1" dirty="0">
                <a:latin typeface="Bahnschrift Light" pitchFamily="34" charset="0"/>
              </a:rPr>
              <a:t>4.2/ What is your opinion/impression of the instructor?</a:t>
            </a:r>
            <a:endParaRPr lang="hu-HU" sz="1400" b="1" dirty="0">
              <a:latin typeface="Bahnschrift Light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US" sz="1400" b="1" dirty="0">
              <a:latin typeface="Bahnschrift Light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400" b="1" dirty="0">
                <a:latin typeface="Bahnschrift Light" pitchFamily="34" charset="0"/>
              </a:rPr>
              <a:t>4.2.1 Knowledge</a:t>
            </a:r>
          </a:p>
          <a:p>
            <a:pPr>
              <a:lnSpc>
                <a:spcPct val="80000"/>
              </a:lnSpc>
            </a:pPr>
            <a:r>
              <a:rPr lang="en-US" sz="1400" b="1" dirty="0">
                <a:latin typeface="Bahnschrift Light" pitchFamily="34" charset="0"/>
              </a:rPr>
              <a:t>4.2.2 Competence</a:t>
            </a:r>
          </a:p>
          <a:p>
            <a:pPr>
              <a:lnSpc>
                <a:spcPct val="80000"/>
              </a:lnSpc>
            </a:pPr>
            <a:r>
              <a:rPr lang="en-US" sz="1400" b="1" dirty="0">
                <a:latin typeface="Bahnschrift Light" pitchFamily="34" charset="0"/>
              </a:rPr>
              <a:t>4.2.3 Presentation</a:t>
            </a:r>
            <a:endParaRPr lang="hu-HU" sz="1400" b="1" dirty="0">
              <a:latin typeface="Bahnschrift Light" pitchFamily="34" charset="0"/>
            </a:endParaRPr>
          </a:p>
          <a:p>
            <a:pPr>
              <a:lnSpc>
                <a:spcPct val="80000"/>
              </a:lnSpc>
            </a:pPr>
            <a:endParaRPr lang="en-US" sz="1200" b="1" dirty="0">
              <a:latin typeface="Bahnschrift Light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400" b="1" dirty="0">
                <a:solidFill>
                  <a:srgbClr val="FF0000"/>
                </a:solidFill>
                <a:latin typeface="Bahnschrift Light" pitchFamily="34" charset="0"/>
              </a:rPr>
              <a:t>Evaluation of individual elements:</a:t>
            </a:r>
            <a:endParaRPr lang="hu-HU" sz="1400" b="1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hu-HU" sz="1400" b="1" dirty="0">
              <a:latin typeface="Bahnschrift Light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hu-HU" sz="1400" b="1" dirty="0">
              <a:latin typeface="Bahnschrift Light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hu-HU" sz="1400" b="1" dirty="0">
              <a:latin typeface="Bahnschrift Light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hu-HU" sz="1400" b="1" dirty="0">
              <a:latin typeface="Bahnschrift Light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hu-HU" sz="1400" b="1" dirty="0">
              <a:latin typeface="Bahnschrift Light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hu-HU" sz="1400" b="1" dirty="0">
              <a:latin typeface="Bahnschrift Light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US" sz="1400" b="1" dirty="0">
              <a:latin typeface="Bahnschrift Light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400" b="1" dirty="0">
                <a:latin typeface="Bahnschrift Light" pitchFamily="34" charset="0"/>
              </a:rPr>
              <a:t>Text Notes:</a:t>
            </a:r>
          </a:p>
          <a:p>
            <a:pPr>
              <a:lnSpc>
                <a:spcPct val="80000"/>
              </a:lnSpc>
            </a:pPr>
            <a:r>
              <a:rPr lang="en-US" sz="1400" b="1" dirty="0">
                <a:solidFill>
                  <a:srgbClr val="FF0000"/>
                </a:solidFill>
                <a:latin typeface="Bahnschrift Light" pitchFamily="34" charset="0"/>
              </a:rPr>
              <a:t>The teachers have a lot of professional experience, insight and knowledge in the production practice of pressure vessels.</a:t>
            </a:r>
            <a:endParaRPr lang="hu-HU" sz="1400" dirty="0">
              <a:solidFill>
                <a:srgbClr val="FF0000"/>
              </a:solidFill>
              <a:latin typeface="Bahnschrift Light" pitchFamily="34" charset="0"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899592" y="3429000"/>
          <a:ext cx="6493316" cy="191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2848"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latin typeface="Bahnschrift Light" pitchFamily="34" charset="0"/>
                        </a:rPr>
                        <a:t>4.2.1 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latin typeface="Bahnschrift Light" pitchFamily="34" charset="0"/>
                        </a:rPr>
                        <a:t>4.2.2 Competence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ahnschrift Light" pitchFamily="34" charset="0"/>
                        </a:rPr>
                        <a:t>4.2.3 Presentation</a:t>
                      </a:r>
                    </a:p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8623</TotalTime>
  <Words>2001</Words>
  <Application>Microsoft Macintosh PowerPoint</Application>
  <PresentationFormat>Skjermfremvisning (4:3)</PresentationFormat>
  <Paragraphs>391</Paragraphs>
  <Slides>34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34</vt:i4>
      </vt:variant>
    </vt:vector>
  </HeadingPairs>
  <TitlesOfParts>
    <vt:vector size="40" baseType="lpstr">
      <vt:lpstr>Arial</vt:lpstr>
      <vt:lpstr>Bahnschrift Light</vt:lpstr>
      <vt:lpstr>Tw Cen MT</vt:lpstr>
      <vt:lpstr>Wingdings</vt:lpstr>
      <vt:lpstr>Wingdings 2</vt:lpstr>
      <vt:lpstr>Medián</vt:lpstr>
      <vt:lpstr>EuroMec   PED course evaluation</vt:lpstr>
      <vt:lpstr>1. Introduction</vt:lpstr>
      <vt:lpstr>The main parameters of the PED pilot course</vt:lpstr>
      <vt:lpstr>The main parameters of the PED pilot course</vt:lpstr>
      <vt:lpstr>2. Discussion</vt:lpstr>
      <vt:lpstr>3. Conclusion</vt:lpstr>
      <vt:lpstr>4. Appendix –  Evaluation of training participants</vt:lpstr>
      <vt:lpstr>Evaluation of training participants</vt:lpstr>
      <vt:lpstr>Evaluation of training participants</vt:lpstr>
      <vt:lpstr>Evaluation of training participants</vt:lpstr>
      <vt:lpstr>Evaluation of training participants</vt:lpstr>
      <vt:lpstr>Evaluation of training participants</vt:lpstr>
      <vt:lpstr>Evaluation of training participants</vt:lpstr>
      <vt:lpstr>Evaluation of training participants</vt:lpstr>
      <vt:lpstr>Evaluation of training participants</vt:lpstr>
      <vt:lpstr>Evaluation of training participants</vt:lpstr>
      <vt:lpstr>Evaluation of training participants</vt:lpstr>
      <vt:lpstr>Evaluation of training participants</vt:lpstr>
      <vt:lpstr>Evaluation of training participants</vt:lpstr>
      <vt:lpstr>Evaluation of training participants</vt:lpstr>
      <vt:lpstr>Evaluation of training participants</vt:lpstr>
      <vt:lpstr>4. Appendix–   Evaluation of teaching staff</vt:lpstr>
      <vt:lpstr>Evaluation of teaching staff</vt:lpstr>
      <vt:lpstr>Evaluation of teaching staff</vt:lpstr>
      <vt:lpstr>Evaluation of teaching staff</vt:lpstr>
      <vt:lpstr>Evaluation of teaching staff</vt:lpstr>
      <vt:lpstr>Evaluation of teaching staff</vt:lpstr>
      <vt:lpstr>Evaluation of teaching staff</vt:lpstr>
      <vt:lpstr>Evaluation of teaching staff</vt:lpstr>
      <vt:lpstr>Evaluation of teaching staff</vt:lpstr>
      <vt:lpstr>Evaluation of teaching staff</vt:lpstr>
      <vt:lpstr>Evaluation of teaching staff</vt:lpstr>
      <vt:lpstr>Evaluation of teaching staff</vt:lpstr>
      <vt:lpstr>Evaluation of teaching staff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EuroMec  PED tanfolyam értékelése</dc:title>
  <dc:creator>BSzilvi</dc:creator>
  <cp:lastModifiedBy>John Birger Stav</cp:lastModifiedBy>
  <cp:revision>40</cp:revision>
  <dcterms:created xsi:type="dcterms:W3CDTF">2023-06-23T04:19:23Z</dcterms:created>
  <dcterms:modified xsi:type="dcterms:W3CDTF">2023-10-24T07:21:44Z</dcterms:modified>
</cp:coreProperties>
</file>